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56" r:id="rId3"/>
    <p:sldId id="277" r:id="rId4"/>
    <p:sldId id="266" r:id="rId5"/>
    <p:sldId id="267" r:id="rId6"/>
    <p:sldId id="276" r:id="rId7"/>
    <p:sldId id="27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1" r:id="rId16"/>
    <p:sldId id="272" r:id="rId17"/>
    <p:sldId id="273" r:id="rId18"/>
    <p:sldId id="278" r:id="rId19"/>
    <p:sldId id="257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23" charset="0"/>
        <a:ea typeface="ＭＳ Ｐゴシック" pitchFamily="-123" charset="-128"/>
        <a:cs typeface="ＭＳ Ｐゴシック" pitchFamily="-12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35"/>
  </p:normalViewPr>
  <p:slideViewPr>
    <p:cSldViewPr snapToObjects="1">
      <p:cViewPr varScale="1">
        <p:scale>
          <a:sx n="120" d="100"/>
          <a:sy n="120" d="100"/>
        </p:scale>
        <p:origin x="44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F456211-8002-4400-98ED-33E49BB993E8}" type="datetimeFigureOut">
              <a:rPr lang="en-GB"/>
              <a:pPr>
                <a:defRPr/>
              </a:pPr>
              <a:t>08/05/2024</a:t>
            </a:fld>
            <a:endParaRPr lang="en-GB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8659D16D-97FF-46B2-A67E-96E63310AF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433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E45D7A7-C220-401E-AD42-5AA1333E6038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FBE75D-6DD3-4733-810A-299415BAD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53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ＭＳ Ｐゴシック" pitchFamily="-12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75A87A-AE93-4075-8230-331E7B31108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cs typeface="Arial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 descr="㞈Ê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Times" pitchFamily="-123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 descr="Medium wood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78E45C-D19A-45AB-8E42-9D0CA0553599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>
              <a:cs typeface="Arial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 descr="㞈Ê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100">
              <a:solidFill>
                <a:srgbClr val="404040"/>
              </a:solidFill>
              <a:latin typeface="Times" pitchFamily="-123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7DE432-603A-41BE-8131-78B56356CC5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ACC6A-6338-4067-9CE9-A48187581028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21A9-CED9-400B-8A0B-1A6DBE08E4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2B32B-12A9-4BD7-AD10-2F9447BB39B9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C0581-8AA1-4FBF-B8AA-0E45F7755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FE99E-EB44-4353-A75B-8BB27C76571C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D5783-6F11-4B8B-BC83-63AF80F1A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1A44C-5C74-4E58-9AF2-4BA966B7DE71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7491-4F35-4718-A9D6-6D5BF3C69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2CFCD-65F2-45D6-9277-39CF4FF8C6A6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C350-9EEF-4C35-B291-966CFA994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62B0-8613-4FEC-A1C9-83F6A6B1CA78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AAE84-0424-4715-8C46-2B4B9B946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31F71-BBB1-409A-B095-5626047614D5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7E617-AA4F-43DB-BD0D-02C0BE711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3E577-3B2E-4134-939D-E7BD6FA3AA44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D67E-F978-4D91-8239-A4CDACDFA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39761-9A44-4BE1-80C9-786157FAFBF5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ABBB7-ABBB-4A93-8C07-306A369BB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4CBAB-44BC-42C2-81BF-9FFE0433F3FF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7AE9F-7E44-4852-86CD-E5E9EDD38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05FEC-8193-450E-9A35-FFB391DAE9BE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16694-08B1-4A1C-B567-A84BC09B6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4F9B7-0659-49DB-B504-009DD1BB5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C381D-0DAA-4809-BDB3-F9AE6B3556DC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F714A-3679-4164-ACF7-37C6BAC37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705C259-2069-44C7-BC21-7E96024A29FD}" type="datetimeFigureOut">
              <a:rPr lang="en-US"/>
              <a:pPr>
                <a:defRPr/>
              </a:pPr>
              <a:t>5/8/24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15EA709-0CD5-4002-8E73-DDE556E96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23" charset="-128"/>
          <a:cs typeface="ＭＳ Ｐゴシック" pitchFamily="-12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123" charset="0"/>
        <a:buChar char="•"/>
        <a:defRPr sz="32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123" charset="0"/>
        <a:buChar char="–"/>
        <a:defRPr sz="28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23" charset="0"/>
        <a:buChar char="•"/>
        <a:defRPr sz="2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23" charset="0"/>
        <a:buChar char="–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123" charset="0"/>
        <a:buChar char="»"/>
        <a:defRPr sz="2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90600"/>
            <a:ext cx="8229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-762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1111F2-830E-4A5B-9A93-9025BEC04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  <a:ea typeface="ＭＳ Ｐゴシック" pitchFamily="-123" charset="-128"/>
          <a:cs typeface="ＭＳ Ｐゴシック" pitchFamily="-12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  <a:ea typeface="ＭＳ Ｐゴシック" pitchFamily="-123" charset="-128"/>
          <a:cs typeface="ＭＳ Ｐゴシック" pitchFamily="-12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  <a:ea typeface="ＭＳ Ｐゴシック" pitchFamily="-123" charset="-128"/>
          <a:cs typeface="ＭＳ Ｐゴシック" pitchFamily="-12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  <a:ea typeface="ＭＳ Ｐゴシック" pitchFamily="-123" charset="-128"/>
          <a:cs typeface="ＭＳ Ｐゴシック" pitchFamily="-12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useumoflondon.org.uk/Explore-online/Pocket-histories/where-do-londoners-come-from/" TargetMode="External"/><Relationship Id="rId2" Type="http://schemas.openxmlformats.org/officeDocument/2006/relationships/hyperlink" Target="http://www.cityoflondon.gov.uk/Corporation/homepage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wbooks.co.uk/journals/soundings/articles/06%20s32%20masse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8" name="Rectangle 1843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485" y="1122363"/>
            <a:ext cx="3017520" cy="3204134"/>
          </a:xfrm>
        </p:spPr>
        <p:txBody>
          <a:bodyPr anchor="b">
            <a:normAutofit fontScale="90000"/>
          </a:bodyPr>
          <a:lstStyle/>
          <a:p>
            <a:pPr algn="l" eaLnBrk="1" hangingPunct="1">
              <a:lnSpc>
                <a:spcPct val="90000"/>
              </a:lnSpc>
            </a:pPr>
            <a:br>
              <a:rPr lang="en-GB" sz="1700" b="1" dirty="0"/>
            </a:br>
            <a:br>
              <a:rPr lang="en-GB" sz="1700" b="1" dirty="0"/>
            </a:br>
            <a:r>
              <a:rPr lang="en-GB" sz="1700" b="1" dirty="0"/>
              <a:t>Department of Politics and International Relations</a:t>
            </a:r>
            <a:br>
              <a:rPr lang="en-GB" sz="1700" b="1" dirty="0"/>
            </a:br>
            <a:r>
              <a:rPr lang="en-GB" sz="1700" b="1" dirty="0"/>
              <a:t>The Democratic Education Network</a:t>
            </a:r>
            <a:br>
              <a:rPr lang="en-GB" sz="1700" b="1" dirty="0"/>
            </a:br>
            <a:br>
              <a:rPr lang="en-GB" sz="1700" b="1" dirty="0"/>
            </a:br>
            <a:r>
              <a:rPr lang="en-GB" sz="1700" dirty="0"/>
              <a:t>Field Trip to the City of London: Continuity and Change </a:t>
            </a:r>
            <a:br>
              <a:rPr lang="en-GB" sz="1700" dirty="0"/>
            </a:br>
            <a:br>
              <a:rPr lang="en-GB" sz="1700" dirty="0"/>
            </a:br>
            <a:r>
              <a:rPr lang="en-GB" sz="1700" dirty="0"/>
              <a:t>Part 2</a:t>
            </a:r>
            <a:br>
              <a:rPr lang="en-GB" sz="1700" b="1" dirty="0"/>
            </a:br>
            <a:br>
              <a:rPr lang="en-GB" sz="1700" dirty="0"/>
            </a:br>
            <a:br>
              <a:rPr lang="en-GB" sz="1700" dirty="0"/>
            </a:br>
            <a:endParaRPr lang="en-US" sz="1700" dirty="0"/>
          </a:p>
        </p:txBody>
      </p:sp>
      <p:sp>
        <p:nvSpPr>
          <p:cNvPr id="18443" name="Rectangle 1844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42" name="Rectangle 1844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8433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48456" y="1293046"/>
            <a:ext cx="5134772" cy="4120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2" name="Rectangle 1946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27509" y="723898"/>
            <a:ext cx="4501582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 eaLnBrk="1" hangingPunct="1">
              <a:lnSpc>
                <a:spcPct val="90000"/>
              </a:lnSpc>
              <a:defRPr/>
            </a:pPr>
            <a:r>
              <a:rPr lang="en-US" sz="3500">
                <a:ea typeface="+mj-ea"/>
                <a:cs typeface="+mj-cs"/>
              </a:rPr>
              <a:t>Why City of London?  </a:t>
            </a:r>
            <a:br>
              <a:rPr lang="en-US" sz="3500">
                <a:ea typeface="+mj-ea"/>
                <a:cs typeface="+mj-cs"/>
              </a:rPr>
            </a:br>
            <a:endParaRPr lang="en-US" sz="3500"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489540"/>
            <a:ext cx="4391058" cy="5035804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sz="1400" dirty="0"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London is a medieval city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 Diverse population speaking over 300 languages.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 Its industrialization and capitalist development were crucial for the British empire.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Multinational corporations, such as the East India Company, have played a significant role in the city.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It is a place of migration and has a population of 11,000 residents and 300,000 workers.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It has an independent city hall, police force, and mayor. 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Ports and rivers play a vital role in trading.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ea typeface="+mn-ea"/>
                <a:cs typeface="+mn-cs"/>
              </a:rPr>
              <a:t>Lombard Street is home to major banks and insurance companies</a:t>
            </a:r>
          </a:p>
        </p:txBody>
      </p:sp>
      <p:pic>
        <p:nvPicPr>
          <p:cNvPr id="19457" name="Picture 4" descr="Skyline"/>
          <p:cNvPicPr>
            <a:picLocks noChangeAspect="1" noChangeArrowheads="1"/>
          </p:cNvPicPr>
          <p:nvPr/>
        </p:nvPicPr>
        <p:blipFill rotWithShape="1">
          <a:blip r:embed="rId2"/>
          <a:srcRect l="37689" r="36786" b="1"/>
          <a:stretch/>
        </p:blipFill>
        <p:spPr bwMode="auto">
          <a:xfrm>
            <a:off x="5399580" y="10"/>
            <a:ext cx="3744420" cy="685799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London, England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4191000" cy="4419600"/>
          </a:xfrm>
        </p:spPr>
        <p:txBody>
          <a:bodyPr/>
          <a:lstStyle/>
          <a:p>
            <a:pPr eaLnBrk="1" hangingPunct="1"/>
            <a:r>
              <a:rPr lang="en-US" sz="2800" b="1">
                <a:solidFill>
                  <a:schemeClr val="bg1"/>
                </a:solidFill>
              </a:rPr>
              <a:t>Founded in 43 AD (“London”439)</a:t>
            </a:r>
          </a:p>
          <a:p>
            <a:pPr eaLnBrk="1" hangingPunct="1"/>
            <a:r>
              <a:rPr lang="en-US" sz="2800" b="1">
                <a:solidFill>
                  <a:schemeClr val="bg1"/>
                </a:solidFill>
              </a:rPr>
              <a:t>Used as trading centre by Romans </a:t>
            </a:r>
          </a:p>
          <a:p>
            <a:pPr eaLnBrk="1" hangingPunct="1"/>
            <a:endParaRPr lang="en-US" sz="2800" b="1">
              <a:solidFill>
                <a:schemeClr val="bg1"/>
              </a:solidFill>
            </a:endParaRPr>
          </a:p>
          <a:p>
            <a:pPr eaLnBrk="1" hangingPunct="1"/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4572000" y="2895600"/>
            <a:ext cx="0" cy="167640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334000" y="1371600"/>
            <a:ext cx="3276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2800" b="1">
                <a:solidFill>
                  <a:schemeClr val="bg1"/>
                </a:solidFill>
              </a:rPr>
              <a:t>Became the capital of England in 978 AD</a:t>
            </a:r>
          </a:p>
          <a:p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457200" y="6172200"/>
            <a:ext cx="838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This map of London illustrates London from 1200- 1600 AD. </a:t>
            </a:r>
            <a:r>
              <a:rPr lang="en-US" sz="1600">
                <a:solidFill>
                  <a:srgbClr val="FF3300"/>
                </a:solidFill>
              </a:rPr>
              <a:t>(Shepard)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2"/>
          <p:cNvSpPr>
            <a:spLocks noGrp="1"/>
          </p:cNvSpPr>
          <p:nvPr>
            <p:ph idx="1"/>
          </p:nvPr>
        </p:nvSpPr>
        <p:spPr>
          <a:xfrm>
            <a:off x="395286" y="1524000"/>
            <a:ext cx="5853113" cy="4857328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-123" charset="0"/>
              </a:rPr>
              <a:t>1625 A.D. Charles I was crowned King of England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-123" charset="0"/>
              </a:rPr>
              <a:t>Rules without parliament from 1629-1640 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-123" charset="0"/>
              </a:rPr>
              <a:t>Mismanagement of affairs caused conflict and led to civil war (Revolution) outbreaks, followed by his execution in 1649 (“Charles”)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-123" charset="0"/>
              </a:rPr>
              <a:t>Oliver Cromwell died in 1658 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-123" charset="0"/>
              </a:rPr>
              <a:t>Restoration of Stuart Monarchy begins following death (Plant)</a:t>
            </a:r>
          </a:p>
          <a:p>
            <a:pPr eaLnBrk="1" hangingPunct="1">
              <a:spcBef>
                <a:spcPct val="50000"/>
              </a:spcBef>
            </a:pPr>
            <a:endParaRPr lang="en-US" sz="2400" dirty="0"/>
          </a:p>
        </p:txBody>
      </p:sp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19200" y="342900"/>
            <a:ext cx="6705600" cy="647700"/>
          </a:xfrm>
        </p:spPr>
        <p:txBody>
          <a:bodyPr/>
          <a:lstStyle/>
          <a:p>
            <a:pPr algn="ctr" eaLnBrk="1" hangingPunct="1"/>
            <a:r>
              <a:rPr lang="en-US" sz="3600">
                <a:solidFill>
                  <a:srgbClr val="000090"/>
                </a:solidFill>
                <a:latin typeface="Arial" pitchFamily="-123" charset="0"/>
                <a:ea typeface="Arial" pitchFamily="-123" charset="0"/>
                <a:cs typeface="Arial" pitchFamily="-123" charset="0"/>
              </a:rPr>
              <a:t>Politics</a:t>
            </a:r>
            <a:endParaRPr lang="en-US" sz="8000">
              <a:solidFill>
                <a:schemeClr val="accent2"/>
              </a:solidFill>
            </a:endParaRPr>
          </a:p>
        </p:txBody>
      </p:sp>
      <p:pic>
        <p:nvPicPr>
          <p:cNvPr id="23555" name="Picture 1031" descr="charle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990600"/>
            <a:ext cx="21431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1032"/>
          <p:cNvSpPr txBox="1">
            <a:spLocks noChangeArrowheads="1"/>
          </p:cNvSpPr>
          <p:nvPr/>
        </p:nvSpPr>
        <p:spPr bwMode="auto">
          <a:xfrm>
            <a:off x="6781800" y="295275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</a:rPr>
              <a:t>Charles II (“British”)</a:t>
            </a:r>
          </a:p>
        </p:txBody>
      </p:sp>
      <p:pic>
        <p:nvPicPr>
          <p:cNvPr id="23557" name="Picture 1033" descr="cromwell.jpg (8453 byte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0888" y="3657600"/>
            <a:ext cx="16478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1034"/>
          <p:cNvSpPr txBox="1">
            <a:spLocks noChangeArrowheads="1"/>
          </p:cNvSpPr>
          <p:nvPr/>
        </p:nvSpPr>
        <p:spPr bwMode="auto">
          <a:xfrm>
            <a:off x="7224713" y="6096000"/>
            <a:ext cx="152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00"/>
                </a:solidFill>
              </a:rPr>
              <a:t>Oliver Cromwell</a:t>
            </a:r>
          </a:p>
          <a:p>
            <a:pPr>
              <a:spcBef>
                <a:spcPct val="50000"/>
              </a:spcBef>
            </a:pPr>
            <a:endParaRPr 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61400" cy="593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>
                <a:solidFill>
                  <a:schemeClr val="bg1"/>
                </a:solidFill>
                <a:ea typeface="+mj-ea"/>
                <a:cs typeface="+mj-cs"/>
              </a:rPr>
              <a:t>The City in London</a:t>
            </a:r>
          </a:p>
        </p:txBody>
      </p:sp>
      <p:pic>
        <p:nvPicPr>
          <p:cNvPr id="24578" name="Picture 6" descr="boroughmap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000125" y="1600200"/>
            <a:ext cx="7142163" cy="4525963"/>
          </a:xfrm>
        </p:spPr>
      </p:pic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3048000" y="593725"/>
            <a:ext cx="4025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latin typeface="Century Gothic" pitchFamily="-123" charset="0"/>
              </a:rPr>
              <a:t>Map of London Today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4" name="Rectangle 26633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History </a:t>
            </a:r>
          </a:p>
        </p:txBody>
      </p:sp>
      <p:sp>
        <p:nvSpPr>
          <p:cNvPr id="26636" name="Rectangle 26635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638" name="Rectangle 26637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626" name="Rectangle 33"/>
          <p:cNvSpPr>
            <a:spLocks noChangeArrowheads="1"/>
          </p:cNvSpPr>
          <p:nvPr/>
        </p:nvSpPr>
        <p:spPr bwMode="auto">
          <a:xfrm>
            <a:off x="966134" y="2068906"/>
            <a:ext cx="4119790" cy="42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01752" indent="-301752" defTabSz="402336">
              <a:lnSpc>
                <a:spcPct val="90000"/>
              </a:lnSpc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GB" sz="2112" kern="1200">
                <a:solidFill>
                  <a:srgbClr val="555555"/>
                </a:solidFill>
                <a:latin typeface="Segoe" charset="0"/>
                <a:ea typeface="ＭＳ Ｐゴシック" pitchFamily="-123" charset="-128"/>
                <a:cs typeface="ＭＳ Ｐゴシック" pitchFamily="-123" charset="-128"/>
              </a:rPr>
              <a:t>The City of London is older than Parliament</a:t>
            </a:r>
          </a:p>
          <a:p>
            <a:pPr marL="301752" indent="-301752" defTabSz="402336">
              <a:lnSpc>
                <a:spcPct val="90000"/>
              </a:lnSpc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GB" sz="2112" kern="1200">
                <a:solidFill>
                  <a:srgbClr val="555555"/>
                </a:solidFill>
                <a:latin typeface="Segoe" charset="0"/>
                <a:ea typeface="ＭＳ Ｐゴシック" pitchFamily="-123" charset="-128"/>
                <a:cs typeface="ＭＳ Ｐゴシック" pitchFamily="-123" charset="-128"/>
              </a:rPr>
              <a:t>Existed for more than 800 years</a:t>
            </a:r>
          </a:p>
          <a:p>
            <a:pPr marL="301752" indent="-301752" defTabSz="402336">
              <a:lnSpc>
                <a:spcPct val="90000"/>
              </a:lnSpc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GB" sz="2112" kern="1200">
                <a:solidFill>
                  <a:srgbClr val="555555"/>
                </a:solidFill>
                <a:latin typeface="Segoe" charset="0"/>
                <a:ea typeface="ＭＳ Ｐゴシック" pitchFamily="-123" charset="-128"/>
                <a:cs typeface="ＭＳ Ｐゴシック" pitchFamily="-123" charset="-128"/>
              </a:rPr>
              <a:t>Important for economic growth </a:t>
            </a:r>
          </a:p>
          <a:p>
            <a:pPr marL="301752" indent="-301752" defTabSz="402336">
              <a:lnSpc>
                <a:spcPct val="90000"/>
              </a:lnSpc>
              <a:spcBef>
                <a:spcPct val="20000"/>
              </a:spcBef>
              <a:buSzPct val="65000"/>
              <a:buBlip>
                <a:blip r:embed="rId3"/>
              </a:buBlip>
            </a:pPr>
            <a:endParaRPr lang="en-GB" sz="2112" kern="1200">
              <a:solidFill>
                <a:srgbClr val="555555"/>
              </a:solidFill>
              <a:latin typeface="Segoe" charset="0"/>
              <a:ea typeface="ＭＳ Ｐゴシック" pitchFamily="-123" charset="-128"/>
              <a:cs typeface="ＭＳ Ｐゴシック" pitchFamily="-123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65000"/>
              <a:buFontTx/>
              <a:buBlip>
                <a:blip r:embed="rId3"/>
              </a:buBlip>
            </a:pPr>
            <a:endParaRPr lang="en-GB">
              <a:solidFill>
                <a:srgbClr val="7F7F7F"/>
              </a:solidFill>
              <a:latin typeface="Segoe" charset="0"/>
            </a:endParaRPr>
          </a:p>
        </p:txBody>
      </p:sp>
      <p:pic>
        <p:nvPicPr>
          <p:cNvPr id="26627" name="Picture 8" descr="Parliament"/>
          <p:cNvPicPr>
            <a:picLocks noChangeAspect="1" noChangeArrowheads="1"/>
          </p:cNvPicPr>
          <p:nvPr/>
        </p:nvPicPr>
        <p:blipFill>
          <a:blip r:embed="rId4"/>
          <a:srcRect l="6354" t="4079" r="5052" b="13647"/>
          <a:stretch>
            <a:fillRect/>
          </a:stretch>
        </p:blipFill>
        <p:spPr bwMode="auto">
          <a:xfrm>
            <a:off x="5284502" y="4026716"/>
            <a:ext cx="2893363" cy="178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henry"/>
          <p:cNvPicPr>
            <a:picLocks noChangeAspect="1" noChangeArrowheads="1"/>
          </p:cNvPicPr>
          <p:nvPr/>
        </p:nvPicPr>
        <p:blipFill>
          <a:blip r:embed="rId5"/>
          <a:srcRect l="7835" b="16675"/>
          <a:stretch>
            <a:fillRect/>
          </a:stretch>
        </p:blipFill>
        <p:spPr bwMode="auto">
          <a:xfrm>
            <a:off x="5243948" y="1926266"/>
            <a:ext cx="1499123" cy="186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7028351" y="2203156"/>
            <a:ext cx="1149514" cy="1862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02336">
              <a:spcAft>
                <a:spcPts val="600"/>
              </a:spcAft>
            </a:pPr>
            <a:r>
              <a:rPr lang="en-GB" sz="1584" b="1" i="1" kern="1200">
                <a:solidFill>
                  <a:srgbClr val="9C2E00"/>
                </a:solidFill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t>Henry</a:t>
            </a:r>
          </a:p>
          <a:p>
            <a:pPr defTabSz="402336">
              <a:spcAft>
                <a:spcPts val="600"/>
              </a:spcAft>
            </a:pPr>
            <a:r>
              <a:rPr lang="en-GB" sz="1584" b="1" i="1" kern="1200">
                <a:solidFill>
                  <a:srgbClr val="9C2E00"/>
                </a:solidFill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t>FitzAilwyn</a:t>
            </a:r>
          </a:p>
          <a:p>
            <a:pPr defTabSz="402336">
              <a:spcAft>
                <a:spcPts val="600"/>
              </a:spcAft>
            </a:pPr>
            <a:r>
              <a:rPr lang="en-GB" sz="1584" i="1" kern="1200">
                <a:solidFill>
                  <a:srgbClr val="9C2E00"/>
                </a:solidFill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t>First Mayor</a:t>
            </a:r>
          </a:p>
          <a:p>
            <a:pPr defTabSz="402336">
              <a:spcAft>
                <a:spcPts val="600"/>
              </a:spcAft>
            </a:pPr>
            <a:r>
              <a:rPr lang="en-GB" sz="1584" i="1" kern="1200">
                <a:solidFill>
                  <a:srgbClr val="9C2E00"/>
                </a:solidFill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t> of London</a:t>
            </a:r>
          </a:p>
          <a:p>
            <a:pPr defTabSz="402336">
              <a:spcAft>
                <a:spcPts val="600"/>
              </a:spcAft>
            </a:pPr>
            <a:r>
              <a:rPr lang="en-GB" sz="1584" i="1" kern="1200">
                <a:solidFill>
                  <a:srgbClr val="9C2E00"/>
                </a:solidFill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t> 1189</a:t>
            </a:r>
            <a:endParaRPr lang="en-US" sz="1800" i="1">
              <a:solidFill>
                <a:srgbClr val="C85E42"/>
              </a:solidFill>
              <a:latin typeface="Times New Roman" pitchFamily="-123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8" name="Rectangle 2867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900" b="1">
                <a:ea typeface="+mj-ea"/>
                <a:cs typeface="+mj-cs"/>
              </a:rPr>
              <a:t>The Monument to the Great Fire of London - 1666 </a:t>
            </a:r>
            <a:br>
              <a:rPr lang="en-GB" sz="2900">
                <a:ea typeface="+mj-ea"/>
                <a:cs typeface="+mj-cs"/>
              </a:rPr>
            </a:br>
            <a:endParaRPr lang="en-US" sz="2900">
              <a:ea typeface="+mj-ea"/>
              <a:cs typeface="+mj-cs"/>
            </a:endParaRPr>
          </a:p>
        </p:txBody>
      </p:sp>
      <p:sp>
        <p:nvSpPr>
          <p:cNvPr id="2868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rtlCol="0" anchor="t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>
                <a:ea typeface="+mn-ea"/>
                <a:cs typeface="+mn-cs"/>
              </a:rPr>
              <a:t>In memory of the Great Fire of London in 1666</a:t>
            </a:r>
            <a:endParaRPr lang="en-GB" sz="16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The most  well know disaster in London’s history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100,000 lost their homes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>
                <a:ea typeface="+mn-ea"/>
                <a:cs typeface="+mn-cs"/>
              </a:rPr>
              <a:t>Destroyed 80% of the city</a:t>
            </a:r>
            <a:endParaRPr lang="en-GB" sz="16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It took 50 years to rebuild the city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Started in a Bakery nearby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13,200 houses and 87 out of 109 churches were destroyed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St Paul’s Cathedral was ruined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the Guildhall (the offices of the Lord Mayor) survived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600">
                <a:ea typeface="+mn-ea"/>
                <a:cs typeface="+mn-cs"/>
              </a:rPr>
              <a:t>52 livery companies: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GB" sz="1600">
                <a:ea typeface="+mn-ea"/>
              </a:rPr>
              <a:t>Trade and craft associations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GB" sz="1600">
                <a:ea typeface="+mn-ea"/>
              </a:rPr>
              <a:t>There are 108 livery companies in the City of London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1600">
              <a:ea typeface="+mn-ea"/>
              <a:cs typeface="+mn-cs"/>
            </a:endParaRPr>
          </a:p>
        </p:txBody>
      </p:sp>
      <p:pic>
        <p:nvPicPr>
          <p:cNvPr id="28673" name="Picture 1030" descr="1666"/>
          <p:cNvPicPr>
            <a:picLocks noChangeAspect="1" noChangeArrowheads="1"/>
          </p:cNvPicPr>
          <p:nvPr/>
        </p:nvPicPr>
        <p:blipFill rotWithShape="1">
          <a:blip r:embed="rId3"/>
          <a:srcRect l="21561" r="29459" b="1"/>
          <a:stretch/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7" name="Rectangle 307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4700" b="1"/>
              <a:t>Bank of England</a:t>
            </a:r>
            <a:endParaRPr lang="en-US" sz="4700"/>
          </a:p>
        </p:txBody>
      </p:sp>
      <p:sp>
        <p:nvSpPr>
          <p:cNvPr id="307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rtlCol="0" anchor="t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endParaRPr lang="en-GB" sz="1600" b="1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Established in 1694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Made England a global power against its competitor, France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It raised private funds to support the navy to capture attractive areas in the world – </a:t>
            </a:r>
            <a:r>
              <a:rPr lang="en-US" sz="1600" dirty="0" err="1">
                <a:ea typeface="+mn-ea"/>
                <a:cs typeface="+mn-cs"/>
              </a:rPr>
              <a:t>colonisation</a:t>
            </a:r>
            <a:r>
              <a:rPr lang="en-US" sz="1600" dirty="0">
                <a:ea typeface="+mn-ea"/>
                <a:cs typeface="+mn-cs"/>
              </a:rPr>
              <a:t>  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Together with the  navy, this made England major power in the 18</a:t>
            </a:r>
            <a:r>
              <a:rPr lang="en-US" sz="1600" baseline="30000" dirty="0">
                <a:ea typeface="+mn-ea"/>
                <a:cs typeface="+mn-cs"/>
              </a:rPr>
              <a:t>th</a:t>
            </a:r>
            <a:r>
              <a:rPr lang="en-US" sz="1600" dirty="0">
                <a:ea typeface="+mn-ea"/>
                <a:cs typeface="+mn-cs"/>
              </a:rPr>
              <a:t> and 19</a:t>
            </a:r>
            <a:r>
              <a:rPr lang="en-US" sz="1600" baseline="30000" dirty="0">
                <a:ea typeface="+mn-ea"/>
                <a:cs typeface="+mn-cs"/>
              </a:rPr>
              <a:t>th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Maximum security, such as thick and high walls to prevent thieves. This is why we say, ‘Your money is as safe as the Bank of England’  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Gold bullion is still stored in the vaults below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600" dirty="0">
                <a:ea typeface="+mn-ea"/>
                <a:cs typeface="+mn-cs"/>
              </a:rPr>
              <a:t>You may return to visit the museum in the bank, in your own time </a:t>
            </a:r>
            <a:endParaRPr lang="en-GB" sz="1600" dirty="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1600" dirty="0">
              <a:ea typeface="+mn-ea"/>
              <a:cs typeface="+mn-cs"/>
            </a:endParaRPr>
          </a:p>
        </p:txBody>
      </p:sp>
      <p:pic>
        <p:nvPicPr>
          <p:cNvPr id="30721" name="Picture 3" descr="::0_285_427_http-__offlinehbpl.hbpl.co.uk_news_WRP_3A420F3D-B568-2382-069450CE4DEF6318.jpg"/>
          <p:cNvPicPr>
            <a:picLocks noChangeAspect="1" noChangeArrowheads="1"/>
          </p:cNvPicPr>
          <p:nvPr/>
        </p:nvPicPr>
        <p:blipFill rotWithShape="1">
          <a:blip r:embed="rId2"/>
          <a:srcRect l="36101" r="15916" b="-3"/>
          <a:stretch/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2" name="Rectangle 3175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700" b="1">
                <a:ea typeface="+mj-ea"/>
                <a:cs typeface="+mj-cs"/>
              </a:rPr>
              <a:t>Stock Exchange</a:t>
            </a:r>
            <a:br>
              <a:rPr lang="en-GB" sz="4700">
                <a:ea typeface="+mj-ea"/>
                <a:cs typeface="+mj-cs"/>
              </a:rPr>
            </a:br>
            <a:endParaRPr lang="en-US" sz="4700">
              <a:ea typeface="+mj-ea"/>
              <a:cs typeface="+mj-cs"/>
            </a:endParaRPr>
          </a:p>
        </p:txBody>
      </p:sp>
      <p:sp>
        <p:nvSpPr>
          <p:cNvPr id="3175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900">
                <a:ea typeface="+mn-ea"/>
                <a:cs typeface="+mn-cs"/>
              </a:rPr>
              <a:t>Trade in shares and stocks; </a:t>
            </a:r>
            <a:endParaRPr lang="en-GB" sz="190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900">
                <a:ea typeface="+mn-ea"/>
                <a:cs typeface="+mn-cs"/>
              </a:rPr>
              <a:t>Began with financing voyages by different companies e.g. Moscovy Company going to China and East India company’s voyage to India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900">
                <a:ea typeface="+mn-ea"/>
                <a:cs typeface="+mn-cs"/>
              </a:rPr>
              <a:t>They covered the cost by raising money through selling shares to merchants </a:t>
            </a:r>
            <a:endParaRPr lang="en-GB" sz="190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900">
                <a:ea typeface="+mn-ea"/>
                <a:cs typeface="+mn-cs"/>
              </a:rPr>
              <a:t>Trading began in 1688</a:t>
            </a:r>
            <a:endParaRPr lang="en-GB" sz="190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900">
                <a:ea typeface="+mn-ea"/>
                <a:cs typeface="+mn-cs"/>
              </a:rPr>
              <a:t>Important during industrialization </a:t>
            </a:r>
            <a:endParaRPr lang="en-GB" sz="190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1900">
                <a:ea typeface="+mn-ea"/>
                <a:cs typeface="+mn-cs"/>
              </a:rPr>
              <a:t>Refurbished recently</a:t>
            </a:r>
            <a:endParaRPr lang="en-GB" sz="190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1900">
              <a:ea typeface="+mn-ea"/>
              <a:cs typeface="+mn-cs"/>
            </a:endParaRPr>
          </a:p>
        </p:txBody>
      </p:sp>
      <p:pic>
        <p:nvPicPr>
          <p:cNvPr id="31747" name="Picture 3" descr="London - old Stock Exchange Montage.JPG"/>
          <p:cNvPicPr>
            <a:picLocks noChangeAspect="1"/>
          </p:cNvPicPr>
          <p:nvPr/>
        </p:nvPicPr>
        <p:blipFill rotWithShape="1">
          <a:blip r:embed="rId2"/>
          <a:srcRect l="29096" r="16788"/>
          <a:stretch/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6" name="Rectangle 3277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700" b="1">
                <a:ea typeface="+mj-ea"/>
                <a:cs typeface="+mj-cs"/>
              </a:rPr>
              <a:t>Lloyds of London </a:t>
            </a:r>
            <a:br>
              <a:rPr lang="en-GB" sz="4700">
                <a:ea typeface="+mj-ea"/>
                <a:cs typeface="+mj-cs"/>
              </a:rPr>
            </a:br>
            <a:endParaRPr lang="en-US" sz="4700">
              <a:ea typeface="+mj-ea"/>
              <a:cs typeface="+mj-cs"/>
            </a:endParaRPr>
          </a:p>
        </p:txBody>
      </p:sp>
      <p:sp>
        <p:nvSpPr>
          <p:cNvPr id="3277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500"/>
              <a:t>British insurance and reinsurance market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In 2009 alone Lloyds transactions of 30bn gross premium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The old building, 1686 a coffee house 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Owned by Edward Lloyds 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Place for sailors, merchants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Financial bankers also met there to discuss dealings 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It provided shipping news 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In 1691 the coffee shop was relocated to Lombard Street 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Became British insurance company in 1774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It covered insurance for shipping 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Insured the ships which involved in slave trade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The new building designed by Richard Rogers in 1986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r>
              <a:rPr lang="en-US" sz="1500"/>
              <a:t>Known as the Inside Out building as the toilets, lifts, pipe ducts all on the outside instead of hidden inside</a:t>
            </a:r>
            <a:endParaRPr lang="en-GB" sz="1500"/>
          </a:p>
          <a:p>
            <a:pPr eaLnBrk="1" hangingPunct="1">
              <a:lnSpc>
                <a:spcPct val="90000"/>
              </a:lnSpc>
            </a:pPr>
            <a:endParaRPr lang="en-US" sz="1500"/>
          </a:p>
        </p:txBody>
      </p:sp>
      <p:pic>
        <p:nvPicPr>
          <p:cNvPr id="32771" name="Picture 3" descr="Inside_Lloyd's_of_London.jpg"/>
          <p:cNvPicPr>
            <a:picLocks noChangeAspect="1"/>
          </p:cNvPicPr>
          <p:nvPr/>
        </p:nvPicPr>
        <p:blipFill rotWithShape="1">
          <a:blip r:embed="rId2"/>
          <a:srcRect l="25391" r="24282" b="1"/>
          <a:stretch/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801" name="Rectangle 3380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9184"/>
            <a:ext cx="5170932" cy="1783080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600" b="1">
                <a:ea typeface="+mj-ea"/>
                <a:cs typeface="+mj-cs"/>
              </a:rPr>
              <a:t>The Baltic Exchange –  St Mary Axe (The Gherkin)</a:t>
            </a:r>
            <a:br>
              <a:rPr lang="en-GB" sz="3600">
                <a:ea typeface="+mj-ea"/>
                <a:cs typeface="+mj-cs"/>
              </a:rPr>
            </a:br>
            <a:endParaRPr lang="en-US" sz="3600">
              <a:ea typeface="+mj-ea"/>
              <a:cs typeface="+mj-cs"/>
            </a:endParaRPr>
          </a:p>
        </p:txBody>
      </p:sp>
      <p:sp>
        <p:nvSpPr>
          <p:cNvPr id="3380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onnsiteX0" fmla="*/ 0 w 3182691"/>
              <a:gd name="connsiteY0" fmla="*/ 0 h 18288"/>
              <a:gd name="connsiteX1" fmla="*/ 636538 w 3182691"/>
              <a:gd name="connsiteY1" fmla="*/ 0 h 18288"/>
              <a:gd name="connsiteX2" fmla="*/ 1273076 w 3182691"/>
              <a:gd name="connsiteY2" fmla="*/ 0 h 18288"/>
              <a:gd name="connsiteX3" fmla="*/ 1909615 w 3182691"/>
              <a:gd name="connsiteY3" fmla="*/ 0 h 18288"/>
              <a:gd name="connsiteX4" fmla="*/ 2482499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609807 w 3182691"/>
              <a:gd name="connsiteY7" fmla="*/ 18288 h 18288"/>
              <a:gd name="connsiteX8" fmla="*/ 2068749 w 3182691"/>
              <a:gd name="connsiteY8" fmla="*/ 18288 h 18288"/>
              <a:gd name="connsiteX9" fmla="*/ 1432211 w 3182691"/>
              <a:gd name="connsiteY9" fmla="*/ 18288 h 18288"/>
              <a:gd name="connsiteX10" fmla="*/ 859327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706624"/>
            <a:ext cx="5170932" cy="3483864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Was the </a:t>
            </a:r>
            <a:r>
              <a:rPr lang="en-GB" sz="1500" i="1">
                <a:ea typeface="+mn-ea"/>
                <a:cs typeface="+mn-cs"/>
              </a:rPr>
              <a:t>Virginia and Maryland</a:t>
            </a:r>
            <a:r>
              <a:rPr lang="en-GB" sz="1500">
                <a:ea typeface="+mn-ea"/>
                <a:cs typeface="+mn-cs"/>
              </a:rPr>
              <a:t> coffee house in Threadneedle Street but changed its name to </a:t>
            </a:r>
            <a:r>
              <a:rPr lang="en-GB" sz="1500" i="1">
                <a:ea typeface="+mn-ea"/>
                <a:cs typeface="+mn-cs"/>
              </a:rPr>
              <a:t>Virginia and Baltick</a:t>
            </a:r>
            <a:r>
              <a:rPr lang="en-GB" sz="1500">
                <a:ea typeface="+mn-ea"/>
                <a:cs typeface="+mn-cs"/>
              </a:rPr>
              <a:t>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GB" sz="1500">
                <a:ea typeface="+mn-ea"/>
                <a:cs typeface="+mn-cs"/>
              </a:rPr>
              <a:t>The merchants and ship owners usually went there for coffee and tea &amp; business dealings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Centre of world trade </a:t>
            </a:r>
            <a:endParaRPr lang="en-GB" sz="15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Arranging world transportation and industrial goods from buyers to sellers</a:t>
            </a:r>
            <a:endParaRPr lang="en-GB" sz="15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Co-operation of shipping and charters for free flow of trade</a:t>
            </a:r>
            <a:endParaRPr lang="en-GB" sz="15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In 1903 the building moved, from t</a:t>
            </a:r>
            <a:r>
              <a:rPr lang="en-GB" sz="1500">
                <a:ea typeface="+mn-ea"/>
                <a:cs typeface="+mn-cs"/>
              </a:rPr>
              <a:t>he Baltic to a new purpose built exchange in St Mary Axe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In 1992 a bomb destroyed the Baltic Exchange, trading moved to Lloyd’s of London </a:t>
            </a:r>
            <a:endParaRPr lang="en-GB" sz="15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500">
                <a:ea typeface="+mn-ea"/>
                <a:cs typeface="+mn-cs"/>
              </a:rPr>
              <a:t>In 1995 New building at 30 St Mary Axe </a:t>
            </a:r>
            <a:endParaRPr lang="en-GB" sz="1500"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1500">
              <a:ea typeface="+mn-ea"/>
              <a:cs typeface="+mn-cs"/>
            </a:endParaRPr>
          </a:p>
        </p:txBody>
      </p:sp>
      <p:pic>
        <p:nvPicPr>
          <p:cNvPr id="33796" name="Picture 4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97880" y="610831"/>
            <a:ext cx="3010662" cy="2866673"/>
          </a:xfrm>
          <a:prstGeom prst="rect">
            <a:avLst/>
          </a:prstGeom>
          <a:noFill/>
        </p:spPr>
      </p:pic>
      <p:pic>
        <p:nvPicPr>
          <p:cNvPr id="33795" name="Picture 3" descr="_42438336_tradinghall4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97880" y="4266804"/>
            <a:ext cx="2996946" cy="1801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28" name="Rectangle 3482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700" b="1">
                <a:ea typeface="+mj-ea"/>
                <a:cs typeface="+mj-cs"/>
              </a:rPr>
              <a:t>Tower 42</a:t>
            </a:r>
            <a:br>
              <a:rPr lang="en-GB" sz="4700">
                <a:ea typeface="+mj-ea"/>
                <a:cs typeface="+mj-cs"/>
              </a:rPr>
            </a:br>
            <a:endParaRPr lang="en-US" sz="4700">
              <a:ea typeface="+mj-ea"/>
              <a:cs typeface="+mj-cs"/>
            </a:endParaRPr>
          </a:p>
        </p:txBody>
      </p:sp>
      <p:sp>
        <p:nvSpPr>
          <p:cNvPr id="3482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sz="1900"/>
              <a:t>The second tallest skyscraper, 183 meters (600 ft); </a:t>
            </a:r>
            <a:endParaRPr lang="en-GB" sz="1900"/>
          </a:p>
          <a:p>
            <a:pPr eaLnBrk="1" hangingPunct="1"/>
            <a:r>
              <a:rPr lang="en-US" sz="1900"/>
              <a:t>Originally built for Nat West </a:t>
            </a:r>
            <a:endParaRPr lang="en-GB" sz="1900"/>
          </a:p>
          <a:p>
            <a:pPr eaLnBrk="1" hangingPunct="1"/>
            <a:r>
              <a:rPr lang="en-US" sz="1900"/>
              <a:t>From the air, its design is the old Nat West logo</a:t>
            </a:r>
            <a:endParaRPr lang="en-GB" sz="1900"/>
          </a:p>
          <a:p>
            <a:pPr eaLnBrk="1" hangingPunct="1"/>
            <a:r>
              <a:rPr lang="en-GB" sz="1900"/>
              <a:t>Designed by Richard Seifert and engineered by Pell Frischmann</a:t>
            </a:r>
          </a:p>
          <a:p>
            <a:pPr eaLnBrk="1" hangingPunct="1"/>
            <a:endParaRPr lang="en-US" sz="1900"/>
          </a:p>
        </p:txBody>
      </p:sp>
      <p:pic>
        <p:nvPicPr>
          <p:cNvPr id="34819" name="Picture 3" descr="images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4286" y="744775"/>
            <a:ext cx="4094226" cy="5368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8" name="Rectangle 3584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700" b="1">
                <a:ea typeface="+mj-ea"/>
                <a:cs typeface="+mj-cs"/>
              </a:rPr>
              <a:t>Guildhall</a:t>
            </a:r>
            <a:br>
              <a:rPr lang="en-GB" sz="4700">
                <a:ea typeface="+mj-ea"/>
                <a:cs typeface="+mj-cs"/>
              </a:rPr>
            </a:br>
            <a:endParaRPr lang="en-US" sz="4700">
              <a:ea typeface="+mj-ea"/>
              <a:cs typeface="+mj-cs"/>
            </a:endParaRPr>
          </a:p>
        </p:txBody>
      </p:sp>
      <p:sp>
        <p:nvSpPr>
          <p:cNvPr id="3585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300"/>
              <a:t>A place where citizens used to pay their taxes </a:t>
            </a:r>
            <a:endParaRPr lang="en-GB" sz="1300"/>
          </a:p>
          <a:p>
            <a:pPr eaLnBrk="1" hangingPunct="1">
              <a:lnSpc>
                <a:spcPct val="90000"/>
              </a:lnSpc>
            </a:pPr>
            <a:r>
              <a:rPr lang="en-US" sz="1300"/>
              <a:t>In Roman times was </a:t>
            </a:r>
            <a:r>
              <a:rPr lang="en-GB" sz="1300"/>
              <a:t>an amphitheatre</a:t>
            </a:r>
          </a:p>
          <a:p>
            <a:pPr eaLnBrk="1" hangingPunct="1">
              <a:lnSpc>
                <a:spcPct val="90000"/>
              </a:lnSpc>
            </a:pPr>
            <a:r>
              <a:rPr lang="en-GB" sz="1300"/>
              <a:t>Possibly has been there since 1128 </a:t>
            </a:r>
          </a:p>
          <a:p>
            <a:pPr eaLnBrk="1" hangingPunct="1">
              <a:lnSpc>
                <a:spcPct val="90000"/>
              </a:lnSpc>
            </a:pPr>
            <a:r>
              <a:rPr lang="en-GB" sz="1300"/>
              <a:t>Survived the great Fire of London in 1666</a:t>
            </a:r>
          </a:p>
          <a:p>
            <a:pPr eaLnBrk="1" hangingPunct="1">
              <a:lnSpc>
                <a:spcPct val="90000"/>
              </a:lnSpc>
            </a:pPr>
            <a:r>
              <a:rPr lang="en-GB" sz="1300"/>
              <a:t>It has representatives (see their flags in the hall) of different guilds in the  building </a:t>
            </a:r>
          </a:p>
          <a:p>
            <a:pPr eaLnBrk="1" hangingPunct="1">
              <a:lnSpc>
                <a:spcPct val="90000"/>
              </a:lnSpc>
            </a:pPr>
            <a:r>
              <a:rPr lang="en-US" sz="1300"/>
              <a:t>Now a town hall, administration for the City of London </a:t>
            </a:r>
            <a:endParaRPr lang="en-GB" sz="1300"/>
          </a:p>
          <a:p>
            <a:pPr eaLnBrk="1" hangingPunct="1">
              <a:lnSpc>
                <a:spcPct val="90000"/>
              </a:lnSpc>
            </a:pPr>
            <a:r>
              <a:rPr lang="en-US" sz="1300"/>
              <a:t>Relatively independent &amp; has its own budget </a:t>
            </a:r>
            <a:endParaRPr lang="en-GB" sz="1300"/>
          </a:p>
          <a:p>
            <a:pPr eaLnBrk="1" hangingPunct="1">
              <a:lnSpc>
                <a:spcPct val="90000"/>
              </a:lnSpc>
            </a:pPr>
            <a:r>
              <a:rPr lang="en-US" sz="1300"/>
              <a:t>Hosts events such as Lord Mayor’s Banquet where the Prime Minister annually makes a major speech on global political economy</a:t>
            </a:r>
            <a:endParaRPr lang="en-GB" sz="1300"/>
          </a:p>
          <a:p>
            <a:pPr eaLnBrk="1" hangingPunct="1">
              <a:lnSpc>
                <a:spcPct val="90000"/>
              </a:lnSpc>
            </a:pPr>
            <a:endParaRPr lang="en-US" sz="1300"/>
          </a:p>
        </p:txBody>
      </p:sp>
      <p:pic>
        <p:nvPicPr>
          <p:cNvPr id="35841" name="Picture 3" descr="guildh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4286" y="1893665"/>
            <a:ext cx="4094226" cy="3070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873" name="Rectangle 3687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80060" y="329184"/>
            <a:ext cx="5170932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eaLnBrk="1" hangingPunct="1">
              <a:lnSpc>
                <a:spcPct val="90000"/>
              </a:lnSpc>
            </a:pPr>
            <a:r>
              <a:rPr lang="en-US" sz="4700" b="1">
                <a:ea typeface="+mj-ea"/>
                <a:cs typeface="+mj-cs"/>
              </a:rPr>
              <a:t>St Paul's Cathedral</a:t>
            </a:r>
            <a:endParaRPr lang="en-US" sz="4700">
              <a:ea typeface="+mj-ea"/>
              <a:cs typeface="+mj-cs"/>
            </a:endParaRPr>
          </a:p>
        </p:txBody>
      </p:sp>
      <p:sp>
        <p:nvSpPr>
          <p:cNvPr id="3687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onnsiteX0" fmla="*/ 0 w 3182691"/>
              <a:gd name="connsiteY0" fmla="*/ 0 h 18288"/>
              <a:gd name="connsiteX1" fmla="*/ 636538 w 3182691"/>
              <a:gd name="connsiteY1" fmla="*/ 0 h 18288"/>
              <a:gd name="connsiteX2" fmla="*/ 1273076 w 3182691"/>
              <a:gd name="connsiteY2" fmla="*/ 0 h 18288"/>
              <a:gd name="connsiteX3" fmla="*/ 1909615 w 3182691"/>
              <a:gd name="connsiteY3" fmla="*/ 0 h 18288"/>
              <a:gd name="connsiteX4" fmla="*/ 2482499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609807 w 3182691"/>
              <a:gd name="connsiteY7" fmla="*/ 18288 h 18288"/>
              <a:gd name="connsiteX8" fmla="*/ 2068749 w 3182691"/>
              <a:gd name="connsiteY8" fmla="*/ 18288 h 18288"/>
              <a:gd name="connsiteX9" fmla="*/ 1432211 w 3182691"/>
              <a:gd name="connsiteY9" fmla="*/ 18288 h 18288"/>
              <a:gd name="connsiteX10" fmla="*/ 859327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480060" y="2706624"/>
            <a:ext cx="5170932" cy="3483864"/>
          </a:xfrm>
          <a:prstGeom prst="rect">
            <a:avLst/>
          </a:prstGeom>
        </p:spPr>
        <p:txBody>
          <a:bodyPr vert="horz" lIns="91440" tIns="45720" rIns="91440" bIns="45720" rtlCol="0">
            <a:prstTxWarp prst="textNoShape">
              <a:avLst/>
            </a:prstTxWarp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Founded in 604 by Bishop Mellitus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Dedicated to St Paul in London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Destroyed by fire in 1087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A new cathedral completed in the 1320s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Was the largest building in England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>
              <a:latin typeface="+mn-lt"/>
              <a:ea typeface="+mn-ea"/>
              <a:cs typeface="+mn-cs"/>
            </a:endParaRPr>
          </a:p>
        </p:txBody>
      </p:sp>
      <p:pic>
        <p:nvPicPr>
          <p:cNvPr id="36866" name="Content Placeholder 3" descr="Screen shot 2011-10-16 at 21.54.4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7880" y="493449"/>
            <a:ext cx="3010662" cy="3101436"/>
          </a:xfrm>
          <a:prstGeom prst="rect">
            <a:avLst/>
          </a:prstGeom>
        </p:spPr>
      </p:pic>
      <p:pic>
        <p:nvPicPr>
          <p:cNvPr id="36868" name="Picture 6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945505" y="4079193"/>
            <a:ext cx="2901696" cy="2176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6" name="Rectangle 3789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700">
                <a:ea typeface="+mj-ea"/>
                <a:cs typeface="+mj-cs"/>
              </a:rPr>
              <a:t>Millennium Bridge  </a:t>
            </a:r>
            <a:br>
              <a:rPr lang="en-US" sz="4700">
                <a:ea typeface="+mj-ea"/>
                <a:cs typeface="+mj-cs"/>
              </a:rPr>
            </a:br>
            <a:endParaRPr lang="en-US" sz="4700">
              <a:ea typeface="+mj-ea"/>
              <a:cs typeface="+mj-cs"/>
            </a:endParaRPr>
          </a:p>
        </p:txBody>
      </p:sp>
      <p:sp>
        <p:nvSpPr>
          <p:cNvPr id="3789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1" name="TextBox 6"/>
          <p:cNvSpPr txBox="1">
            <a:spLocks noChangeArrowheads="1"/>
          </p:cNvSpPr>
          <p:nvPr/>
        </p:nvSpPr>
        <p:spPr bwMode="auto">
          <a:xfrm>
            <a:off x="429369" y="2071316"/>
            <a:ext cx="5035164" cy="4119172"/>
          </a:xfrm>
          <a:prstGeom prst="rect">
            <a:avLst/>
          </a:prstGeom>
        </p:spPr>
        <p:txBody>
          <a:bodyPr vert="horz" lIns="91440" tIns="45720" rIns="91440" bIns="45720" rtlCol="0" anchor="t">
            <a:prstTxWarp prst="textNoShape">
              <a:avLst/>
            </a:prstTxWarp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 Opened in 2000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Connects the city of London to the South  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‘Wobbly Bridge’ – swaying motion when it was first opened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latin typeface="+mn-lt"/>
                <a:ea typeface="+mn-ea"/>
                <a:cs typeface="+mn-cs"/>
              </a:rPr>
              <a:t> Altered and re-opened in 2002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>
              <a:latin typeface="+mn-lt"/>
              <a:ea typeface="+mn-ea"/>
              <a:cs typeface="+mn-cs"/>
            </a:endParaRPr>
          </a:p>
        </p:txBody>
      </p:sp>
      <p:pic>
        <p:nvPicPr>
          <p:cNvPr id="37890" name="Content Placeholder 5" descr="800px-Mill.bridge.from.tate.modern.arp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218" r="16109" b="-1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20" name="Rectangle 389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sz="4700"/>
              <a:t>Tate Modern </a:t>
            </a:r>
          </a:p>
        </p:txBody>
      </p:sp>
      <p:sp>
        <p:nvSpPr>
          <p:cNvPr id="389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eaLnBrk="1" hangingPunct="1"/>
            <a:r>
              <a:rPr lang="en-GB" sz="1900"/>
              <a:t>An art gallery </a:t>
            </a:r>
          </a:p>
          <a:p>
            <a:pPr eaLnBrk="1" hangingPunct="1"/>
            <a:r>
              <a:rPr lang="en-GB" sz="1900"/>
              <a:t>But it used to be a power station</a:t>
            </a:r>
          </a:p>
          <a:p>
            <a:pPr eaLnBrk="1" hangingPunct="1"/>
            <a:r>
              <a:rPr lang="en-GB" sz="1900"/>
              <a:t>The power station was closed in 1981 </a:t>
            </a:r>
          </a:p>
          <a:p>
            <a:pPr eaLnBrk="1" hangingPunct="1"/>
            <a:r>
              <a:rPr lang="en-GB" sz="1900"/>
              <a:t>Re-opened in 2000</a:t>
            </a:r>
          </a:p>
          <a:p>
            <a:pPr eaLnBrk="1" hangingPunct="1"/>
            <a:endParaRPr lang="en-US" sz="1900"/>
          </a:p>
        </p:txBody>
      </p:sp>
      <p:pic>
        <p:nvPicPr>
          <p:cNvPr id="38915" name="Picture 3" descr="Tate_Modern_viewed_from_Thames_Pleasure_Boat_-_geograph.org.uk_-_307445.jpg"/>
          <p:cNvPicPr>
            <a:picLocks noChangeAspect="1"/>
          </p:cNvPicPr>
          <p:nvPr/>
        </p:nvPicPr>
        <p:blipFill rotWithShape="1">
          <a:blip r:embed="rId2"/>
          <a:srcRect l="18170" r="23717" b="-1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have we learnt? </a:t>
            </a:r>
          </a:p>
        </p:txBody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Continuity and change, past and present, convergence and divergence</a:t>
            </a:r>
          </a:p>
          <a:p>
            <a:r>
              <a:rPr lang="en-GB"/>
              <a:t>Colonialism, Feudalism, slavery, capitalism, globalisation, localisation and . . . </a:t>
            </a:r>
          </a:p>
          <a:p>
            <a:r>
              <a:rPr lang="en-GB"/>
              <a:t>International migration past and present </a:t>
            </a:r>
          </a:p>
          <a:p>
            <a:r>
              <a:rPr lang="en-GB"/>
              <a:t>Centre of stability and instability </a:t>
            </a:r>
          </a:p>
          <a:p>
            <a:r>
              <a:rPr lang="en-GB"/>
              <a:t>Any thing else? </a:t>
            </a:r>
          </a:p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Readings 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1400" dirty="0"/>
          </a:p>
          <a:p>
            <a:pPr eaLnBrk="1" hangingPunct="1"/>
            <a:r>
              <a:rPr lang="en-GB" sz="1600" dirty="0"/>
              <a:t>Clout, H. (2004), </a:t>
            </a:r>
            <a:r>
              <a:rPr lang="en-GB" sz="1600" i="1" dirty="0"/>
              <a:t>The Times History of London: An Outstanding Illustrated Survey of One of the World's Greatest Cities</a:t>
            </a:r>
            <a:r>
              <a:rPr lang="en-GB" sz="1600" dirty="0"/>
              <a:t>, London: Times Books.</a:t>
            </a:r>
            <a:endParaRPr lang="en-US" sz="1600" dirty="0"/>
          </a:p>
          <a:p>
            <a:pPr eaLnBrk="1" hangingPunct="1"/>
            <a:r>
              <a:rPr lang="en-GB" sz="1600" dirty="0"/>
              <a:t>Clark, J. &amp; Ross, K. (2004), London: </a:t>
            </a:r>
            <a:r>
              <a:rPr lang="en-GB" sz="1600" i="1" dirty="0"/>
              <a:t>The Illustrated History</a:t>
            </a:r>
            <a:r>
              <a:rPr lang="en-GB" sz="1600" dirty="0"/>
              <a:t>, London: Allen Lane</a:t>
            </a:r>
          </a:p>
          <a:p>
            <a:pPr eaLnBrk="1" hangingPunct="1"/>
            <a:r>
              <a:rPr lang="en-GB" sz="1600" dirty="0"/>
              <a:t>Massey, D. B. (2007). </a:t>
            </a:r>
            <a:r>
              <a:rPr lang="en-GB" sz="1600" i="1" dirty="0"/>
              <a:t>World City</a:t>
            </a:r>
            <a:r>
              <a:rPr lang="en-GB" sz="1600" dirty="0"/>
              <a:t>. London: Sage </a:t>
            </a:r>
            <a:br>
              <a:rPr lang="en-GB" sz="1600" dirty="0"/>
            </a:br>
            <a:endParaRPr lang="en-GB" sz="1600" dirty="0"/>
          </a:p>
          <a:p>
            <a:pPr eaLnBrk="1" hangingPunct="1"/>
            <a:r>
              <a:rPr lang="en-US" sz="1600" dirty="0">
                <a:hlinkClick r:id="rId2"/>
              </a:rPr>
              <a:t>http://www.cityoflondon.gov.uk/Corporation/homepage.htm</a:t>
            </a:r>
            <a:endParaRPr lang="en-US" sz="1600" dirty="0"/>
          </a:p>
          <a:p>
            <a:pPr eaLnBrk="1" hangingPunct="1"/>
            <a:r>
              <a:rPr lang="en-US" sz="1600" u="sng" dirty="0">
                <a:hlinkClick r:id="rId3"/>
              </a:rPr>
              <a:t>http://www.museumoflondon.org.uk/Explore-online/Pocket-histories/where-do-londoners-come-from/</a:t>
            </a:r>
            <a:endParaRPr lang="en-US" sz="1600" u="sng" dirty="0"/>
          </a:p>
          <a:p>
            <a:pPr eaLnBrk="1" hangingPunct="1"/>
            <a:r>
              <a:rPr lang="en-US" sz="1600" dirty="0">
                <a:hlinkClick r:id="rId2"/>
              </a:rPr>
              <a:t>http://www.cityoflondon.gov.uk/Corporation/homepage.htm</a:t>
            </a:r>
            <a:endParaRPr lang="en-US" sz="1600" dirty="0"/>
          </a:p>
          <a:p>
            <a:pPr eaLnBrk="1" hangingPunct="1"/>
            <a:r>
              <a:rPr lang="en-GB" sz="1600" dirty="0">
                <a:hlinkClick r:id="rId4"/>
              </a:rPr>
              <a:t>http://www.lwbooks.co.uk/journals/soundings/articles/06%20s32%20massey.pdf</a:t>
            </a:r>
            <a:r>
              <a:rPr lang="en-GB" sz="1600" dirty="0"/>
              <a:t> </a:t>
            </a:r>
            <a:endParaRPr lang="en-US" sz="1600"/>
          </a:p>
          <a:p>
            <a:pPr eaLnBrk="1" hangingPunct="1">
              <a:buNone/>
            </a:pPr>
            <a:br>
              <a:rPr lang="en-GB" sz="1600"/>
            </a:br>
            <a:endParaRPr lang="en-GB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olden nebula design template">
  <a:themeElements>
    <a:clrScheme name="Golden nebula design template 7">
      <a:dk1>
        <a:srgbClr val="6D5B3B"/>
      </a:dk1>
      <a:lt1>
        <a:srgbClr val="FFFFFF"/>
      </a:lt1>
      <a:dk2>
        <a:srgbClr val="FFFFA3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5C4C31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Golden nebula design template">
      <a:majorFont>
        <a:latin typeface="Impac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Golden nebula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lden nebula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lden nebula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lden nebula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lden nebula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lden nebula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lden nebula design template 7">
        <a:dk1>
          <a:srgbClr val="6D5B3B"/>
        </a:dk1>
        <a:lt1>
          <a:srgbClr val="FFFFFF"/>
        </a:lt1>
        <a:dk2>
          <a:srgbClr val="FFFFA3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5C4C31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1151</Words>
  <Application>Microsoft Macintosh PowerPoint</Application>
  <PresentationFormat>On-screen Show (4:3)</PresentationFormat>
  <Paragraphs>136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Century Gothic</vt:lpstr>
      <vt:lpstr>Impact</vt:lpstr>
      <vt:lpstr>Segoe</vt:lpstr>
      <vt:lpstr>Times</vt:lpstr>
      <vt:lpstr>Times New Roman</vt:lpstr>
      <vt:lpstr>Office Theme</vt:lpstr>
      <vt:lpstr>Golden nebula design template</vt:lpstr>
      <vt:lpstr>  Department of Politics and International Relations The Democratic Education Network  Field Trip to the City of London: Continuity and Change   Part 2   </vt:lpstr>
      <vt:lpstr>Why City of London?   </vt:lpstr>
      <vt:lpstr>London, England</vt:lpstr>
      <vt:lpstr>Politics</vt:lpstr>
      <vt:lpstr>The City in London</vt:lpstr>
      <vt:lpstr>History </vt:lpstr>
      <vt:lpstr>The Monument to the Great Fire of London - 1666  </vt:lpstr>
      <vt:lpstr>Bank of England</vt:lpstr>
      <vt:lpstr>Stock Exchange </vt:lpstr>
      <vt:lpstr>Lloyds of London  </vt:lpstr>
      <vt:lpstr>The Baltic Exchange –  St Mary Axe (The Gherkin) </vt:lpstr>
      <vt:lpstr>Tower 42 </vt:lpstr>
      <vt:lpstr>Guildhall </vt:lpstr>
      <vt:lpstr>St Paul's Cathedral</vt:lpstr>
      <vt:lpstr>Millennium Bridge   </vt:lpstr>
      <vt:lpstr>Tate Modern </vt:lpstr>
      <vt:lpstr>What have we learnt? </vt:lpstr>
      <vt:lpstr>Readings 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Department of Politics and International Relations Filed Trip to the City of London    </dc:title>
  <dc:creator>farhang morady</dc:creator>
  <cp:lastModifiedBy>Farhang Morady</cp:lastModifiedBy>
  <cp:revision>56</cp:revision>
  <dcterms:created xsi:type="dcterms:W3CDTF">2011-10-23T10:02:20Z</dcterms:created>
  <dcterms:modified xsi:type="dcterms:W3CDTF">2024-05-08T10:16:02Z</dcterms:modified>
</cp:coreProperties>
</file>