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handoutMasterIdLst>
    <p:handoutMasterId r:id="rId21"/>
  </p:handoutMasterIdLst>
  <p:sldIdLst>
    <p:sldId id="269" r:id="rId2"/>
    <p:sldId id="267" r:id="rId3"/>
    <p:sldId id="268" r:id="rId4"/>
    <p:sldId id="257" r:id="rId5"/>
    <p:sldId id="256" r:id="rId6"/>
    <p:sldId id="259" r:id="rId7"/>
    <p:sldId id="260" r:id="rId8"/>
    <p:sldId id="270" r:id="rId9"/>
    <p:sldId id="272" r:id="rId10"/>
    <p:sldId id="261" r:id="rId11"/>
    <p:sldId id="262" r:id="rId12"/>
    <p:sldId id="273" r:id="rId13"/>
    <p:sldId id="263" r:id="rId14"/>
    <p:sldId id="274" r:id="rId15"/>
    <p:sldId id="271" r:id="rId16"/>
    <p:sldId id="277" r:id="rId17"/>
    <p:sldId id="258" r:id="rId18"/>
    <p:sldId id="275" r:id="rId19"/>
    <p:sldId id="266" r:id="rId20"/>
  </p:sldIdLst>
  <p:sldSz cx="9144000" cy="6858000" type="screen4x3"/>
  <p:notesSz cx="6718300" cy="101219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7"/>
    <p:restoredTop sz="94740"/>
  </p:normalViewPr>
  <p:slideViewPr>
    <p:cSldViewPr snapToObjects="1">
      <p:cViewPr varScale="1">
        <p:scale>
          <a:sx n="120" d="100"/>
          <a:sy n="120" d="100"/>
        </p:scale>
        <p:origin x="44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4690F3-5093-40A2-B7A3-52F615D02271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5D12EC80-85CD-4C28-A798-B0F8012A676F}">
      <dgm:prSet/>
      <dgm:spPr/>
      <dgm:t>
        <a:bodyPr/>
        <a:lstStyle/>
        <a:p>
          <a:r>
            <a:rPr lang="en-GB"/>
            <a:t>1670--1710: Huguenots –  members of the Protestant Reformed Church of France – arrive in England</a:t>
          </a:r>
          <a:endParaRPr lang="en-US"/>
        </a:p>
      </dgm:t>
    </dgm:pt>
    <dgm:pt modelId="{C2E6CFC2-033F-49C7-8D62-49D65621E707}" type="parTrans" cxnId="{52CFA391-CDBA-46C9-BB09-49B073EF505F}">
      <dgm:prSet/>
      <dgm:spPr/>
      <dgm:t>
        <a:bodyPr/>
        <a:lstStyle/>
        <a:p>
          <a:endParaRPr lang="en-US"/>
        </a:p>
      </dgm:t>
    </dgm:pt>
    <dgm:pt modelId="{97F06C3F-CF6A-4FFF-8BD8-A45D46106358}" type="sibTrans" cxnId="{52CFA391-CDBA-46C9-BB09-49B073EF505F}">
      <dgm:prSet/>
      <dgm:spPr/>
      <dgm:t>
        <a:bodyPr/>
        <a:lstStyle/>
        <a:p>
          <a:endParaRPr lang="en-US"/>
        </a:p>
      </dgm:t>
    </dgm:pt>
    <dgm:pt modelId="{C4863C6B-30A6-4C6F-8C71-4FE78A747D9B}">
      <dgm:prSet/>
      <dgm:spPr/>
      <dgm:t>
        <a:bodyPr/>
        <a:lstStyle/>
        <a:p>
          <a:r>
            <a:rPr lang="en-GB"/>
            <a:t>Fleeing religious persecution in France: ‘asylum seekers’</a:t>
          </a:r>
          <a:endParaRPr lang="en-US"/>
        </a:p>
      </dgm:t>
    </dgm:pt>
    <dgm:pt modelId="{7D332963-44AF-4CF1-A315-F81BBF1295C7}" type="parTrans" cxnId="{99C36934-B8ED-4C0F-92F6-1E35DB4BFD4B}">
      <dgm:prSet/>
      <dgm:spPr/>
      <dgm:t>
        <a:bodyPr/>
        <a:lstStyle/>
        <a:p>
          <a:endParaRPr lang="en-US"/>
        </a:p>
      </dgm:t>
    </dgm:pt>
    <dgm:pt modelId="{83EEEFD3-6AA6-441D-ABC7-09ED6644616A}" type="sibTrans" cxnId="{99C36934-B8ED-4C0F-92F6-1E35DB4BFD4B}">
      <dgm:prSet/>
      <dgm:spPr/>
      <dgm:t>
        <a:bodyPr/>
        <a:lstStyle/>
        <a:p>
          <a:endParaRPr lang="en-US"/>
        </a:p>
      </dgm:t>
    </dgm:pt>
    <dgm:pt modelId="{AE692136-5529-4FFE-92BF-9C57674C18D2}">
      <dgm:prSet/>
      <dgm:spPr/>
      <dgm:t>
        <a:bodyPr/>
        <a:lstStyle/>
        <a:p>
          <a:r>
            <a:rPr lang="en-GB"/>
            <a:t>Some 25,000 came to London; many of these to Spitalfields</a:t>
          </a:r>
          <a:endParaRPr lang="en-US"/>
        </a:p>
      </dgm:t>
    </dgm:pt>
    <dgm:pt modelId="{6D9A8206-D23E-41A5-85FA-B06E38F50423}" type="parTrans" cxnId="{9A795472-7CD1-4A98-A8EF-8877A3882912}">
      <dgm:prSet/>
      <dgm:spPr/>
      <dgm:t>
        <a:bodyPr/>
        <a:lstStyle/>
        <a:p>
          <a:endParaRPr lang="en-US"/>
        </a:p>
      </dgm:t>
    </dgm:pt>
    <dgm:pt modelId="{843F3F24-EB60-4B2F-AFB3-2C4C4A41DFFD}" type="sibTrans" cxnId="{9A795472-7CD1-4A98-A8EF-8877A3882912}">
      <dgm:prSet/>
      <dgm:spPr/>
      <dgm:t>
        <a:bodyPr/>
        <a:lstStyle/>
        <a:p>
          <a:endParaRPr lang="en-US"/>
        </a:p>
      </dgm:t>
    </dgm:pt>
    <dgm:pt modelId="{EC4AD5E5-1B70-5048-9758-96F9EF341724}" type="pres">
      <dgm:prSet presAssocID="{A04690F3-5093-40A2-B7A3-52F615D02271}" presName="Name0" presStyleCnt="0">
        <dgm:presLayoutVars>
          <dgm:dir/>
          <dgm:animLvl val="lvl"/>
          <dgm:resizeHandles val="exact"/>
        </dgm:presLayoutVars>
      </dgm:prSet>
      <dgm:spPr/>
    </dgm:pt>
    <dgm:pt modelId="{4559A79D-7082-E342-B060-0D8C8F608B72}" type="pres">
      <dgm:prSet presAssocID="{AE692136-5529-4FFE-92BF-9C57674C18D2}" presName="boxAndChildren" presStyleCnt="0"/>
      <dgm:spPr/>
    </dgm:pt>
    <dgm:pt modelId="{3FBBD268-3A28-AC41-A899-AF9B034ED12B}" type="pres">
      <dgm:prSet presAssocID="{AE692136-5529-4FFE-92BF-9C57674C18D2}" presName="parentTextBox" presStyleLbl="node1" presStyleIdx="0" presStyleCnt="3"/>
      <dgm:spPr/>
    </dgm:pt>
    <dgm:pt modelId="{4E3EFE95-E7CA-0845-8324-96E275ACD138}" type="pres">
      <dgm:prSet presAssocID="{83EEEFD3-6AA6-441D-ABC7-09ED6644616A}" presName="sp" presStyleCnt="0"/>
      <dgm:spPr/>
    </dgm:pt>
    <dgm:pt modelId="{8AE08967-707B-5040-B26B-CDFA99454B97}" type="pres">
      <dgm:prSet presAssocID="{C4863C6B-30A6-4C6F-8C71-4FE78A747D9B}" presName="arrowAndChildren" presStyleCnt="0"/>
      <dgm:spPr/>
    </dgm:pt>
    <dgm:pt modelId="{A9F3AB66-C93C-4849-AEB1-1E10367B1D91}" type="pres">
      <dgm:prSet presAssocID="{C4863C6B-30A6-4C6F-8C71-4FE78A747D9B}" presName="parentTextArrow" presStyleLbl="node1" presStyleIdx="1" presStyleCnt="3"/>
      <dgm:spPr/>
    </dgm:pt>
    <dgm:pt modelId="{2EC90021-152B-9C4C-A15C-4B11CF8E0F50}" type="pres">
      <dgm:prSet presAssocID="{97F06C3F-CF6A-4FFF-8BD8-A45D46106358}" presName="sp" presStyleCnt="0"/>
      <dgm:spPr/>
    </dgm:pt>
    <dgm:pt modelId="{3495AE96-209E-0F48-95C4-61564F7E6631}" type="pres">
      <dgm:prSet presAssocID="{5D12EC80-85CD-4C28-A798-B0F8012A676F}" presName="arrowAndChildren" presStyleCnt="0"/>
      <dgm:spPr/>
    </dgm:pt>
    <dgm:pt modelId="{28179FA7-4AF2-0C4E-91B2-95DD62A76958}" type="pres">
      <dgm:prSet presAssocID="{5D12EC80-85CD-4C28-A798-B0F8012A676F}" presName="parentTextArrow" presStyleLbl="node1" presStyleIdx="2" presStyleCnt="3"/>
      <dgm:spPr/>
    </dgm:pt>
  </dgm:ptLst>
  <dgm:cxnLst>
    <dgm:cxn modelId="{99C36934-B8ED-4C0F-92F6-1E35DB4BFD4B}" srcId="{A04690F3-5093-40A2-B7A3-52F615D02271}" destId="{C4863C6B-30A6-4C6F-8C71-4FE78A747D9B}" srcOrd="1" destOrd="0" parTransId="{7D332963-44AF-4CF1-A315-F81BBF1295C7}" sibTransId="{83EEEFD3-6AA6-441D-ABC7-09ED6644616A}"/>
    <dgm:cxn modelId="{4CDBD242-32AE-FB40-A7D4-5BC5B567B4F3}" type="presOf" srcId="{C4863C6B-30A6-4C6F-8C71-4FE78A747D9B}" destId="{A9F3AB66-C93C-4849-AEB1-1E10367B1D91}" srcOrd="0" destOrd="0" presId="urn:microsoft.com/office/officeart/2005/8/layout/process4"/>
    <dgm:cxn modelId="{9A795472-7CD1-4A98-A8EF-8877A3882912}" srcId="{A04690F3-5093-40A2-B7A3-52F615D02271}" destId="{AE692136-5529-4FFE-92BF-9C57674C18D2}" srcOrd="2" destOrd="0" parTransId="{6D9A8206-D23E-41A5-85FA-B06E38F50423}" sibTransId="{843F3F24-EB60-4B2F-AFB3-2C4C4A41DFFD}"/>
    <dgm:cxn modelId="{52CFA391-CDBA-46C9-BB09-49B073EF505F}" srcId="{A04690F3-5093-40A2-B7A3-52F615D02271}" destId="{5D12EC80-85CD-4C28-A798-B0F8012A676F}" srcOrd="0" destOrd="0" parTransId="{C2E6CFC2-033F-49C7-8D62-49D65621E707}" sibTransId="{97F06C3F-CF6A-4FFF-8BD8-A45D46106358}"/>
    <dgm:cxn modelId="{3CC4D699-5A56-094B-AF32-E8BC5B5FF145}" type="presOf" srcId="{5D12EC80-85CD-4C28-A798-B0F8012A676F}" destId="{28179FA7-4AF2-0C4E-91B2-95DD62A76958}" srcOrd="0" destOrd="0" presId="urn:microsoft.com/office/officeart/2005/8/layout/process4"/>
    <dgm:cxn modelId="{8CC31AE1-2284-AD4D-868F-1E71168E5A62}" type="presOf" srcId="{AE692136-5529-4FFE-92BF-9C57674C18D2}" destId="{3FBBD268-3A28-AC41-A899-AF9B034ED12B}" srcOrd="0" destOrd="0" presId="urn:microsoft.com/office/officeart/2005/8/layout/process4"/>
    <dgm:cxn modelId="{5DE199F4-9F88-FB41-8737-1F04BA3A31D0}" type="presOf" srcId="{A04690F3-5093-40A2-B7A3-52F615D02271}" destId="{EC4AD5E5-1B70-5048-9758-96F9EF341724}" srcOrd="0" destOrd="0" presId="urn:microsoft.com/office/officeart/2005/8/layout/process4"/>
    <dgm:cxn modelId="{002D8DC3-C3C8-B947-8519-CCF881770939}" type="presParOf" srcId="{EC4AD5E5-1B70-5048-9758-96F9EF341724}" destId="{4559A79D-7082-E342-B060-0D8C8F608B72}" srcOrd="0" destOrd="0" presId="urn:microsoft.com/office/officeart/2005/8/layout/process4"/>
    <dgm:cxn modelId="{C65BF2A8-25C4-F84B-BA49-B4C2BE8E49D3}" type="presParOf" srcId="{4559A79D-7082-E342-B060-0D8C8F608B72}" destId="{3FBBD268-3A28-AC41-A899-AF9B034ED12B}" srcOrd="0" destOrd="0" presId="urn:microsoft.com/office/officeart/2005/8/layout/process4"/>
    <dgm:cxn modelId="{BB8D5684-3C0B-FF45-A32E-9F071AE43BA8}" type="presParOf" srcId="{EC4AD5E5-1B70-5048-9758-96F9EF341724}" destId="{4E3EFE95-E7CA-0845-8324-96E275ACD138}" srcOrd="1" destOrd="0" presId="urn:microsoft.com/office/officeart/2005/8/layout/process4"/>
    <dgm:cxn modelId="{C5485632-5456-D04F-96B7-0511FC83B0DB}" type="presParOf" srcId="{EC4AD5E5-1B70-5048-9758-96F9EF341724}" destId="{8AE08967-707B-5040-B26B-CDFA99454B97}" srcOrd="2" destOrd="0" presId="urn:microsoft.com/office/officeart/2005/8/layout/process4"/>
    <dgm:cxn modelId="{D7083A86-8EE4-0448-8625-F39A42A00081}" type="presParOf" srcId="{8AE08967-707B-5040-B26B-CDFA99454B97}" destId="{A9F3AB66-C93C-4849-AEB1-1E10367B1D91}" srcOrd="0" destOrd="0" presId="urn:microsoft.com/office/officeart/2005/8/layout/process4"/>
    <dgm:cxn modelId="{E4FD2E79-4D17-764C-A78A-2653178C53B7}" type="presParOf" srcId="{EC4AD5E5-1B70-5048-9758-96F9EF341724}" destId="{2EC90021-152B-9C4C-A15C-4B11CF8E0F50}" srcOrd="3" destOrd="0" presId="urn:microsoft.com/office/officeart/2005/8/layout/process4"/>
    <dgm:cxn modelId="{6235B760-C914-C946-B402-14B65022D4E5}" type="presParOf" srcId="{EC4AD5E5-1B70-5048-9758-96F9EF341724}" destId="{3495AE96-209E-0F48-95C4-61564F7E6631}" srcOrd="4" destOrd="0" presId="urn:microsoft.com/office/officeart/2005/8/layout/process4"/>
    <dgm:cxn modelId="{EA135E3F-A7C8-4E4C-967F-E70F3BD900ED}" type="presParOf" srcId="{3495AE96-209E-0F48-95C4-61564F7E6631}" destId="{28179FA7-4AF2-0C4E-91B2-95DD62A7695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020F9A-4ACD-4D55-861E-EC7139A714B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1F42D885-8342-46BC-B9F1-304B978E1150}">
      <dgm:prSet/>
      <dgm:spPr/>
      <dgm:t>
        <a:bodyPr/>
        <a:lstStyle/>
        <a:p>
          <a:r>
            <a:rPr lang="en-GB"/>
            <a:t>Jews – unlike Huguenots – not warmly welcomed</a:t>
          </a:r>
          <a:endParaRPr lang="en-US"/>
        </a:p>
      </dgm:t>
    </dgm:pt>
    <dgm:pt modelId="{C1E58E52-C53F-47EB-BE20-90ACEC5676B3}" type="parTrans" cxnId="{314CABD1-8EC3-4E7F-BB42-56826D85B9AE}">
      <dgm:prSet/>
      <dgm:spPr/>
      <dgm:t>
        <a:bodyPr/>
        <a:lstStyle/>
        <a:p>
          <a:endParaRPr lang="en-US"/>
        </a:p>
      </dgm:t>
    </dgm:pt>
    <dgm:pt modelId="{4732793C-F094-499D-806C-ECE0FE04D7E2}" type="sibTrans" cxnId="{314CABD1-8EC3-4E7F-BB42-56826D85B9AE}">
      <dgm:prSet/>
      <dgm:spPr/>
      <dgm:t>
        <a:bodyPr/>
        <a:lstStyle/>
        <a:p>
          <a:endParaRPr lang="en-US"/>
        </a:p>
      </dgm:t>
    </dgm:pt>
    <dgm:pt modelId="{8483509D-CE60-4B49-883A-9A1DA17D4DE3}">
      <dgm:prSet/>
      <dgm:spPr/>
      <dgm:t>
        <a:bodyPr/>
        <a:lstStyle/>
        <a:p>
          <a:r>
            <a:rPr lang="en-GB"/>
            <a:t>Jewish immigration prompted first UK law designed to limit immigration: the Aliens Act (1905)</a:t>
          </a:r>
          <a:endParaRPr lang="en-US"/>
        </a:p>
      </dgm:t>
    </dgm:pt>
    <dgm:pt modelId="{1393BC17-F029-4D94-B64D-6FA5CC70F762}" type="parTrans" cxnId="{CD01DCE1-3BF5-4E24-9D6D-CCEAFCEA2C41}">
      <dgm:prSet/>
      <dgm:spPr/>
      <dgm:t>
        <a:bodyPr/>
        <a:lstStyle/>
        <a:p>
          <a:endParaRPr lang="en-US"/>
        </a:p>
      </dgm:t>
    </dgm:pt>
    <dgm:pt modelId="{CE9C9803-5936-46FD-AE95-1910AE59EAD7}" type="sibTrans" cxnId="{CD01DCE1-3BF5-4E24-9D6D-CCEAFCEA2C41}">
      <dgm:prSet/>
      <dgm:spPr/>
      <dgm:t>
        <a:bodyPr/>
        <a:lstStyle/>
        <a:p>
          <a:endParaRPr lang="en-US"/>
        </a:p>
      </dgm:t>
    </dgm:pt>
    <dgm:pt modelId="{9EAE3C1D-DC5E-4AD4-8D89-6375B9AE15A3}">
      <dgm:prSet/>
      <dgm:spPr/>
      <dgm:t>
        <a:bodyPr/>
        <a:lstStyle/>
        <a:p>
          <a:r>
            <a:rPr lang="en-GB"/>
            <a:t>In 1930s: British Union of Fascists (led by Oswald Moseley) stoked anti-semitic prejudice</a:t>
          </a:r>
          <a:endParaRPr lang="en-US"/>
        </a:p>
      </dgm:t>
    </dgm:pt>
    <dgm:pt modelId="{8A6C6EA1-1913-43CD-8FF4-530AD8399AA3}" type="parTrans" cxnId="{5301B4A4-247C-404F-800E-A6B5290D6356}">
      <dgm:prSet/>
      <dgm:spPr/>
      <dgm:t>
        <a:bodyPr/>
        <a:lstStyle/>
        <a:p>
          <a:endParaRPr lang="en-US"/>
        </a:p>
      </dgm:t>
    </dgm:pt>
    <dgm:pt modelId="{D77EC46D-4B41-4D20-95C7-921AEF8F2C10}" type="sibTrans" cxnId="{5301B4A4-247C-404F-800E-A6B5290D6356}">
      <dgm:prSet/>
      <dgm:spPr/>
      <dgm:t>
        <a:bodyPr/>
        <a:lstStyle/>
        <a:p>
          <a:endParaRPr lang="en-US"/>
        </a:p>
      </dgm:t>
    </dgm:pt>
    <dgm:pt modelId="{333BE2AD-83D8-4F40-BB2D-8360D5792301}" type="pres">
      <dgm:prSet presAssocID="{4C020F9A-4ACD-4D55-861E-EC7139A714B1}" presName="linear" presStyleCnt="0">
        <dgm:presLayoutVars>
          <dgm:animLvl val="lvl"/>
          <dgm:resizeHandles val="exact"/>
        </dgm:presLayoutVars>
      </dgm:prSet>
      <dgm:spPr/>
    </dgm:pt>
    <dgm:pt modelId="{13542589-54F8-F942-B0B9-B2E2DF5F77D9}" type="pres">
      <dgm:prSet presAssocID="{1F42D885-8342-46BC-B9F1-304B978E1150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21CA6306-DB70-8A4B-8F71-5F01E4149CB3}" type="pres">
      <dgm:prSet presAssocID="{4732793C-F094-499D-806C-ECE0FE04D7E2}" presName="spacer" presStyleCnt="0"/>
      <dgm:spPr/>
    </dgm:pt>
    <dgm:pt modelId="{5E0E36DA-21DB-7F42-B0E8-4C846B6D9869}" type="pres">
      <dgm:prSet presAssocID="{8483509D-CE60-4B49-883A-9A1DA17D4DE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4C46726-F71C-B04B-85F3-69E2A4C27046}" type="pres">
      <dgm:prSet presAssocID="{CE9C9803-5936-46FD-AE95-1910AE59EAD7}" presName="spacer" presStyleCnt="0"/>
      <dgm:spPr/>
    </dgm:pt>
    <dgm:pt modelId="{0084A7EF-CB29-B248-9E5A-31FC82AF19AC}" type="pres">
      <dgm:prSet presAssocID="{9EAE3C1D-DC5E-4AD4-8D89-6375B9AE15A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30DCD228-D84D-A342-8212-210302E59A57}" type="presOf" srcId="{1F42D885-8342-46BC-B9F1-304B978E1150}" destId="{13542589-54F8-F942-B0B9-B2E2DF5F77D9}" srcOrd="0" destOrd="0" presId="urn:microsoft.com/office/officeart/2005/8/layout/vList2"/>
    <dgm:cxn modelId="{1F465E36-572B-954A-BB66-E021A89FB6D1}" type="presOf" srcId="{9EAE3C1D-DC5E-4AD4-8D89-6375B9AE15A3}" destId="{0084A7EF-CB29-B248-9E5A-31FC82AF19AC}" srcOrd="0" destOrd="0" presId="urn:microsoft.com/office/officeart/2005/8/layout/vList2"/>
    <dgm:cxn modelId="{FE42FA8F-AEAE-4544-B015-87CBB1955B7F}" type="presOf" srcId="{8483509D-CE60-4B49-883A-9A1DA17D4DE3}" destId="{5E0E36DA-21DB-7F42-B0E8-4C846B6D9869}" srcOrd="0" destOrd="0" presId="urn:microsoft.com/office/officeart/2005/8/layout/vList2"/>
    <dgm:cxn modelId="{5301B4A4-247C-404F-800E-A6B5290D6356}" srcId="{4C020F9A-4ACD-4D55-861E-EC7139A714B1}" destId="{9EAE3C1D-DC5E-4AD4-8D89-6375B9AE15A3}" srcOrd="2" destOrd="0" parTransId="{8A6C6EA1-1913-43CD-8FF4-530AD8399AA3}" sibTransId="{D77EC46D-4B41-4D20-95C7-921AEF8F2C10}"/>
    <dgm:cxn modelId="{314CABD1-8EC3-4E7F-BB42-56826D85B9AE}" srcId="{4C020F9A-4ACD-4D55-861E-EC7139A714B1}" destId="{1F42D885-8342-46BC-B9F1-304B978E1150}" srcOrd="0" destOrd="0" parTransId="{C1E58E52-C53F-47EB-BE20-90ACEC5676B3}" sibTransId="{4732793C-F094-499D-806C-ECE0FE04D7E2}"/>
    <dgm:cxn modelId="{CD01DCE1-3BF5-4E24-9D6D-CCEAFCEA2C41}" srcId="{4C020F9A-4ACD-4D55-861E-EC7139A714B1}" destId="{8483509D-CE60-4B49-883A-9A1DA17D4DE3}" srcOrd="1" destOrd="0" parTransId="{1393BC17-F029-4D94-B64D-6FA5CC70F762}" sibTransId="{CE9C9803-5936-46FD-AE95-1910AE59EAD7}"/>
    <dgm:cxn modelId="{6D77E4E7-FD65-0042-A198-BD626F611ECC}" type="presOf" srcId="{4C020F9A-4ACD-4D55-861E-EC7139A714B1}" destId="{333BE2AD-83D8-4F40-BB2D-8360D5792301}" srcOrd="0" destOrd="0" presId="urn:microsoft.com/office/officeart/2005/8/layout/vList2"/>
    <dgm:cxn modelId="{1DE038DA-5256-254F-87AC-FE07D9145C97}" type="presParOf" srcId="{333BE2AD-83D8-4F40-BB2D-8360D5792301}" destId="{13542589-54F8-F942-B0B9-B2E2DF5F77D9}" srcOrd="0" destOrd="0" presId="urn:microsoft.com/office/officeart/2005/8/layout/vList2"/>
    <dgm:cxn modelId="{896DE1F1-A5EF-4B46-8C75-B46FFCE29ECC}" type="presParOf" srcId="{333BE2AD-83D8-4F40-BB2D-8360D5792301}" destId="{21CA6306-DB70-8A4B-8F71-5F01E4149CB3}" srcOrd="1" destOrd="0" presId="urn:microsoft.com/office/officeart/2005/8/layout/vList2"/>
    <dgm:cxn modelId="{9693EB84-DF45-B647-BECF-5ECDDE9D20ED}" type="presParOf" srcId="{333BE2AD-83D8-4F40-BB2D-8360D5792301}" destId="{5E0E36DA-21DB-7F42-B0E8-4C846B6D9869}" srcOrd="2" destOrd="0" presId="urn:microsoft.com/office/officeart/2005/8/layout/vList2"/>
    <dgm:cxn modelId="{D6E4532D-4A66-224C-BA08-070402DA0562}" type="presParOf" srcId="{333BE2AD-83D8-4F40-BB2D-8360D5792301}" destId="{94C46726-F71C-B04B-85F3-69E2A4C27046}" srcOrd="3" destOrd="0" presId="urn:microsoft.com/office/officeart/2005/8/layout/vList2"/>
    <dgm:cxn modelId="{8212E1EA-B431-3741-BCA2-FBD8E75898A4}" type="presParOf" srcId="{333BE2AD-83D8-4F40-BB2D-8360D5792301}" destId="{0084A7EF-CB29-B248-9E5A-31FC82AF19A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BBD268-3A28-AC41-A899-AF9B034ED12B}">
      <dsp:nvSpPr>
        <dsp:cNvPr id="0" name=""/>
        <dsp:cNvSpPr/>
      </dsp:nvSpPr>
      <dsp:spPr>
        <a:xfrm>
          <a:off x="0" y="3522846"/>
          <a:ext cx="4191000" cy="1156276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Some 25,000 came to London; many of these to Spitalfields</a:t>
          </a:r>
          <a:endParaRPr lang="en-US" sz="2000" kern="1200"/>
        </a:p>
      </dsp:txBody>
      <dsp:txXfrm>
        <a:off x="0" y="3522846"/>
        <a:ext cx="4191000" cy="1156276"/>
      </dsp:txXfrm>
    </dsp:sp>
    <dsp:sp modelId="{A9F3AB66-C93C-4849-AEB1-1E10367B1D91}">
      <dsp:nvSpPr>
        <dsp:cNvPr id="0" name=""/>
        <dsp:cNvSpPr/>
      </dsp:nvSpPr>
      <dsp:spPr>
        <a:xfrm rot="10800000">
          <a:off x="0" y="1761836"/>
          <a:ext cx="4191000" cy="177835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Fleeing religious persecution in France: ‘asylum seekers’</a:t>
          </a:r>
          <a:endParaRPr lang="en-US" sz="2000" kern="1200"/>
        </a:p>
      </dsp:txBody>
      <dsp:txXfrm rot="10800000">
        <a:off x="0" y="1761836"/>
        <a:ext cx="4191000" cy="1155520"/>
      </dsp:txXfrm>
    </dsp:sp>
    <dsp:sp modelId="{28179FA7-4AF2-0C4E-91B2-95DD62A76958}">
      <dsp:nvSpPr>
        <dsp:cNvPr id="0" name=""/>
        <dsp:cNvSpPr/>
      </dsp:nvSpPr>
      <dsp:spPr>
        <a:xfrm rot="10800000">
          <a:off x="0" y="827"/>
          <a:ext cx="4191000" cy="1778353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/>
            <a:t>1670--1710: Huguenots –  members of the Protestant Reformed Church of France – arrive in England</a:t>
          </a:r>
          <a:endParaRPr lang="en-US" sz="2000" kern="1200"/>
        </a:p>
      </dsp:txBody>
      <dsp:txXfrm rot="10800000">
        <a:off x="0" y="827"/>
        <a:ext cx="4191000" cy="115552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542589-54F8-F942-B0B9-B2E2DF5F77D9}">
      <dsp:nvSpPr>
        <dsp:cNvPr id="0" name=""/>
        <dsp:cNvSpPr/>
      </dsp:nvSpPr>
      <dsp:spPr>
        <a:xfrm>
          <a:off x="0" y="221274"/>
          <a:ext cx="4643438" cy="13425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Jews – unlike Huguenots – not warmly welcomed</a:t>
          </a:r>
          <a:endParaRPr lang="en-US" sz="2400" kern="1200"/>
        </a:p>
      </dsp:txBody>
      <dsp:txXfrm>
        <a:off x="65539" y="286813"/>
        <a:ext cx="4512360" cy="1211496"/>
      </dsp:txXfrm>
    </dsp:sp>
    <dsp:sp modelId="{5E0E36DA-21DB-7F42-B0E8-4C846B6D9869}">
      <dsp:nvSpPr>
        <dsp:cNvPr id="0" name=""/>
        <dsp:cNvSpPr/>
      </dsp:nvSpPr>
      <dsp:spPr>
        <a:xfrm>
          <a:off x="0" y="1632969"/>
          <a:ext cx="4643438" cy="13425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Jewish immigration prompted first UK law designed to limit immigration: the Aliens Act (1905)</a:t>
          </a:r>
          <a:endParaRPr lang="en-US" sz="2400" kern="1200"/>
        </a:p>
      </dsp:txBody>
      <dsp:txXfrm>
        <a:off x="65539" y="1698508"/>
        <a:ext cx="4512360" cy="1211496"/>
      </dsp:txXfrm>
    </dsp:sp>
    <dsp:sp modelId="{0084A7EF-CB29-B248-9E5A-31FC82AF19AC}">
      <dsp:nvSpPr>
        <dsp:cNvPr id="0" name=""/>
        <dsp:cNvSpPr/>
      </dsp:nvSpPr>
      <dsp:spPr>
        <a:xfrm>
          <a:off x="0" y="3044664"/>
          <a:ext cx="4643438" cy="134257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In 1930s: British Union of Fascists (led by Oswald Moseley) stoked anti-semitic prejudice</a:t>
          </a:r>
          <a:endParaRPr lang="en-US" sz="2400" kern="1200"/>
        </a:p>
      </dsp:txBody>
      <dsp:txXfrm>
        <a:off x="65539" y="3110203"/>
        <a:ext cx="4512360" cy="12114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973C682-23B6-51C4-873E-7B6C031F4B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1475" cy="506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BCE99A5-36EB-3E16-D2BF-B29DA870964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05238" y="0"/>
            <a:ext cx="2911475" cy="506413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panose="020B0604020202020204" pitchFamily="34" charset="0"/>
              </a:defRPr>
            </a:lvl1pPr>
          </a:lstStyle>
          <a:p>
            <a:fld id="{E8509C36-F0FA-1E4C-B3DA-4650FB365BE2}" type="datetimeFigureOut">
              <a:rPr lang="en-US" altLang="en-US"/>
              <a:pPr/>
              <a:t>5/9/24</a:t>
            </a:fld>
            <a:endParaRPr lang="en-GB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4E89AD-40BE-F308-8647-94EFD9CE0C6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613900"/>
            <a:ext cx="2911475" cy="5064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14016B-F861-032B-6A0E-D5A06A7C04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05238" y="9613900"/>
            <a:ext cx="2911475" cy="50641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Arial" panose="020B0604020202020204" pitchFamily="34" charset="0"/>
              </a:defRPr>
            </a:lvl1pPr>
          </a:lstStyle>
          <a:p>
            <a:fld id="{1611FEA5-B494-B94C-A070-F6C5E5BCBBAE}" type="slidenum">
              <a:rPr lang="en-GB" altLang="en-US"/>
              <a:pPr/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EEFC3A-D3C8-86C7-9222-D52D1734E6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D1294B-B413-B947-8D50-69E35192FBEF}" type="datetimeFigureOut">
              <a:rPr lang="en-US" altLang="en-US"/>
              <a:pPr/>
              <a:t>5/9/24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0A5F4F-EBDA-BE49-D94A-F0A34EA50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6A768-A81A-F0D5-C086-F3F4D6DCE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7989AE7-BBD6-E948-B670-F131291808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0793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439CC2-4A95-588A-3998-A8BEC084C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950C528-BE5D-0E47-8C5B-5A23032C9E64}" type="datetimeFigureOut">
              <a:rPr lang="en-US" altLang="en-US"/>
              <a:pPr/>
              <a:t>5/9/24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FD59BC-A23E-40D0-115C-739A0D019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DE1F05-3E26-93BA-FC30-A457337D1B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4BF5A1-EC21-7449-A799-1B49FE5381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207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ACE19A-B35A-6CEB-9B0D-048EB1B03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085DD25-98AF-7F49-BC9D-6E5933F1C9CD}" type="datetimeFigureOut">
              <a:rPr lang="en-US" altLang="en-US"/>
              <a:pPr/>
              <a:t>5/9/24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B316CD-F27F-EF8A-9041-086C4270A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BAD661-7C27-06D7-0439-7E77BEBAF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B55AFA-9022-B54E-8B18-9329EF23153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8868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A6A3E08-DEF0-A95B-928D-3754CC178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4D14CEB-F3EC-CC44-8161-0A98ADCDD591}" type="datetimeFigureOut">
              <a:rPr lang="en-US" altLang="en-US"/>
              <a:pPr/>
              <a:t>5/9/24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AECEF5D-0A0F-6980-EA8D-0E100DE8E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ED441E4-8030-62F4-F69D-7DED59EC4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719B53-078C-0940-9727-2A8ACC39B4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4736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C238659-6F87-A624-6BDD-E10667471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5DE6F79-1ED0-FF48-B53B-F47496D1B092}" type="datetimeFigureOut">
              <a:rPr lang="en-US" altLang="en-US"/>
              <a:pPr/>
              <a:t>5/9/24</a:t>
            </a:fld>
            <a:endParaRPr lang="en-US" alt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2007B9F1-4EDF-23B8-82B6-10D8503ED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B2DCD48-F87D-48A9-8B06-58486DEB2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EDD5B5-878C-894F-B7DF-A88903F72D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9808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2DB45729-8CAB-429B-DDF4-C8AADE229C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38F63B0-715D-6A41-88AE-7B16CEC5CAC4}" type="datetimeFigureOut">
              <a:rPr lang="en-US" altLang="en-US"/>
              <a:pPr/>
              <a:t>5/9/24</a:t>
            </a:fld>
            <a:endParaRPr lang="en-US" alt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EFDF9E4C-25BC-96A2-A33B-DDB0AE517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2D37E0B5-3F32-130E-1FC2-ABE666914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7D79BF-1AD1-7A4E-A283-65BC7CA56E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21260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71F0992-A25B-6101-2B2C-2BCB131D2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306855-47CD-7941-BA0A-91DABF1C5073}" type="datetimeFigureOut">
              <a:rPr lang="en-US" altLang="en-US"/>
              <a:pPr/>
              <a:t>5/9/24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61D0CBC-C767-68B1-C386-5B7B11355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7497D9FD-B87F-7A2A-095A-AE1EAD07A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3024DE-0EF6-E34D-8349-40CD1BA77D4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914166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980BA31-76F4-13F0-5160-12F3ABC18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D371D8-5070-3649-9679-FA046FDE88BA}" type="datetimeFigureOut">
              <a:rPr lang="en-US" altLang="en-US"/>
              <a:pPr/>
              <a:t>5/9/24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D73F3D0-F8C4-A861-97C5-CE0AA59A8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B087336-1F08-5058-0341-EC7E3D258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BCC3BC-6D01-9445-8DEC-3E93996317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70198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EC5AD12-FB7B-AECE-DE21-0EE0379BB6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17C1219-4A71-1949-A58D-AF53ED5AB21A}" type="datetimeFigureOut">
              <a:rPr lang="en-US" altLang="en-US"/>
              <a:pPr/>
              <a:t>5/9/24</a:t>
            </a:fld>
            <a:endParaRPr lang="en-US" alt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18B8662-1DFB-F9E6-1072-A4CDAEA39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AD293CE-4CC0-E4AB-A68F-3007E1606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AC7C3B-D6EF-BA4D-BBFF-91C3C8B210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5157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FFA79B-5819-E18B-35AE-BFAE59DB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CCFCE1-34D8-9E49-853B-6581E5CD5F0D}" type="datetimeFigureOut">
              <a:rPr lang="en-US" altLang="en-US"/>
              <a:pPr/>
              <a:t>5/9/24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22B97C-910A-DDA3-24BD-61B12FC97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D12E6-7D58-64C9-3760-C88932260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A57F9A-A6C5-F742-B67A-156A76B876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8578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3A8737-6FBF-B47E-710D-F3A141033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29C2EBD-476D-FA47-A282-3AE2289DEBFD}" type="datetimeFigureOut">
              <a:rPr lang="en-US" altLang="en-US"/>
              <a:pPr/>
              <a:t>5/9/24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E524B4-B6D8-924D-6971-682B6FD5F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7057B6-30C3-0369-7C1A-B99A4BFAD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7A091A-010D-134F-950E-DCABAA1ECA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6661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2BB876D2-8577-FDB0-B361-F56B34CC396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  <a:endParaRPr lang="en-US" altLang="en-US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CAE0DF33-7633-5AB2-13C7-8A81AC4E594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  <a:endParaRPr lang="en-US" alt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D6CD3-732B-D622-4B0E-5CCEC3A71A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fld id="{056B1D58-4A37-2643-8CC6-DD744D78A4E3}" type="datetimeFigureOut">
              <a:rPr lang="en-US" altLang="en-US"/>
              <a:pPr/>
              <a:t>5/9/24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E98E4-98D3-4434-F193-9ECEF8638E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F9D31E-5CE8-6FF9-1CE8-DBBA2E4607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</a:lstStyle>
          <a:p>
            <a:fld id="{75714969-2F79-7E4C-B9D5-7D4C2DE3A554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5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hyperlink" Target="http://www.freedompress.org.uk/news/wp-content/uploads/Freedom-Bookshop21.jpg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43" name="Rectangle 14342">
            <a:extLst>
              <a:ext uri="{FF2B5EF4-FFF2-40B4-BE49-F238E27FC236}">
                <a16:creationId xmlns:a16="http://schemas.microsoft.com/office/drawing/2014/main" id="{FB33DC6A-1F1C-4A06-834E-CFF88F1C0B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345" name="Freeform: Shape 14344">
            <a:extLst>
              <a:ext uri="{FF2B5EF4-FFF2-40B4-BE49-F238E27FC236}">
                <a16:creationId xmlns:a16="http://schemas.microsoft.com/office/drawing/2014/main" id="{0FE1D5CF-87B8-4A8A-AD3C-01D06A607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4656480" cy="6858000"/>
          </a:xfrm>
          <a:custGeom>
            <a:avLst/>
            <a:gdLst>
              <a:gd name="connsiteX0" fmla="*/ 0 w 6208641"/>
              <a:gd name="connsiteY0" fmla="*/ 0 h 6858000"/>
              <a:gd name="connsiteX1" fmla="*/ 5464181 w 6208641"/>
              <a:gd name="connsiteY1" fmla="*/ 0 h 6858000"/>
              <a:gd name="connsiteX2" fmla="*/ 5538086 w 6208641"/>
              <a:gd name="connsiteY2" fmla="*/ 159684 h 6858000"/>
              <a:gd name="connsiteX3" fmla="*/ 6208641 w 6208641"/>
              <a:gd name="connsiteY3" fmla="*/ 3706589 h 6858000"/>
              <a:gd name="connsiteX4" fmla="*/ 5734754 w 6208641"/>
              <a:gd name="connsiteY4" fmla="*/ 6730443 h 6858000"/>
              <a:gd name="connsiteX5" fmla="*/ 5689361 w 6208641"/>
              <a:gd name="connsiteY5" fmla="*/ 6858000 h 6858000"/>
              <a:gd name="connsiteX6" fmla="*/ 0 w 620864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8641" h="6858000">
                <a:moveTo>
                  <a:pt x="0" y="0"/>
                </a:moveTo>
                <a:lnTo>
                  <a:pt x="5464181" y="0"/>
                </a:lnTo>
                <a:lnTo>
                  <a:pt x="5538086" y="159684"/>
                </a:lnTo>
                <a:cubicBezTo>
                  <a:pt x="5961440" y="1172168"/>
                  <a:pt x="6208641" y="2392735"/>
                  <a:pt x="6208641" y="3706589"/>
                </a:cubicBezTo>
                <a:cubicBezTo>
                  <a:pt x="6208641" y="4801467"/>
                  <a:pt x="6036974" y="5831563"/>
                  <a:pt x="5734754" y="6730443"/>
                </a:cubicBezTo>
                <a:lnTo>
                  <a:pt x="5689361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889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4347" name="Freeform: Shape 14346">
            <a:extLst>
              <a:ext uri="{FF2B5EF4-FFF2-40B4-BE49-F238E27FC236}">
                <a16:creationId xmlns:a16="http://schemas.microsoft.com/office/drawing/2014/main" id="{60926200-45C2-41E9-839F-31CD5FE4C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2493" cy="6858000"/>
          </a:xfrm>
          <a:custGeom>
            <a:avLst/>
            <a:gdLst>
              <a:gd name="connsiteX0" fmla="*/ 0 w 6203325"/>
              <a:gd name="connsiteY0" fmla="*/ 0 h 6858000"/>
              <a:gd name="connsiteX1" fmla="*/ 5458865 w 6203325"/>
              <a:gd name="connsiteY1" fmla="*/ 0 h 6858000"/>
              <a:gd name="connsiteX2" fmla="*/ 5532770 w 6203325"/>
              <a:gd name="connsiteY2" fmla="*/ 159684 h 6858000"/>
              <a:gd name="connsiteX3" fmla="*/ 6203325 w 6203325"/>
              <a:gd name="connsiteY3" fmla="*/ 3706589 h 6858000"/>
              <a:gd name="connsiteX4" fmla="*/ 5729438 w 6203325"/>
              <a:gd name="connsiteY4" fmla="*/ 6730443 h 6858000"/>
              <a:gd name="connsiteX5" fmla="*/ 5684045 w 6203325"/>
              <a:gd name="connsiteY5" fmla="*/ 6858000 h 6858000"/>
              <a:gd name="connsiteX6" fmla="*/ 0 w 620332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203325" h="6858000">
                <a:moveTo>
                  <a:pt x="0" y="0"/>
                </a:moveTo>
                <a:lnTo>
                  <a:pt x="5458865" y="0"/>
                </a:lnTo>
                <a:lnTo>
                  <a:pt x="5532770" y="159684"/>
                </a:lnTo>
                <a:cubicBezTo>
                  <a:pt x="5956124" y="1172168"/>
                  <a:pt x="6203325" y="2392735"/>
                  <a:pt x="6203325" y="3706589"/>
                </a:cubicBezTo>
                <a:cubicBezTo>
                  <a:pt x="6203325" y="4801467"/>
                  <a:pt x="6031658" y="5831563"/>
                  <a:pt x="5729438" y="6730443"/>
                </a:cubicBezTo>
                <a:lnTo>
                  <a:pt x="5684045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337" name="Title 1">
            <a:extLst>
              <a:ext uri="{FF2B5EF4-FFF2-40B4-BE49-F238E27FC236}">
                <a16:creationId xmlns:a16="http://schemas.microsoft.com/office/drawing/2014/main" id="{6569101F-814E-0DDB-438E-00C68AE21A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6823" y="1106034"/>
            <a:ext cx="3764306" cy="3204134"/>
          </a:xfrm>
        </p:spPr>
        <p:txBody>
          <a:bodyPr anchor="b">
            <a:normAutofit/>
          </a:bodyPr>
          <a:lstStyle/>
          <a:p>
            <a:pPr algn="l" eaLnBrk="1" hangingPunct="1">
              <a:lnSpc>
                <a:spcPct val="90000"/>
              </a:lnSpc>
            </a:pPr>
            <a:r>
              <a:rPr lang="en-GB" altLang="en-US" sz="4300"/>
              <a:t>London’s East End:</a:t>
            </a:r>
            <a:br>
              <a:rPr lang="en-GB" altLang="en-US" sz="4300"/>
            </a:br>
            <a:r>
              <a:rPr lang="en-GB" altLang="en-US" sz="4300"/>
              <a:t>Immigration and Development</a:t>
            </a:r>
          </a:p>
        </p:txBody>
      </p:sp>
      <p:sp>
        <p:nvSpPr>
          <p:cNvPr id="14349" name="Rectangle 1434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7704" y="434802"/>
            <a:ext cx="146304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3" name="Picture 2" descr="A group of people walking on a street&#10;&#10;Description automatically generated">
            <a:extLst>
              <a:ext uri="{FF2B5EF4-FFF2-40B4-BE49-F238E27FC236}">
                <a16:creationId xmlns:a16="http://schemas.microsoft.com/office/drawing/2014/main" id="{60317FD9-91B6-B46F-CE04-4A8090BB21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5553" y="862749"/>
            <a:ext cx="3531623" cy="2269067"/>
          </a:xfrm>
          <a:prstGeom prst="rect">
            <a:avLst/>
          </a:prstGeom>
        </p:spPr>
      </p:pic>
      <p:sp>
        <p:nvSpPr>
          <p:cNvPr id="14351" name="Rectangle 1435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823" y="4546920"/>
            <a:ext cx="376430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crowd of people walking on a street&#10;&#10;Description automatically generated">
            <a:extLst>
              <a:ext uri="{FF2B5EF4-FFF2-40B4-BE49-F238E27FC236}">
                <a16:creationId xmlns:a16="http://schemas.microsoft.com/office/drawing/2014/main" id="{0B6241CC-EB15-9634-8952-45BBA244F6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5553" y="3844763"/>
            <a:ext cx="3531625" cy="215429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369" name="Rectangle 1536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61" name="Title 1">
            <a:extLst>
              <a:ext uri="{FF2B5EF4-FFF2-40B4-BE49-F238E27FC236}">
                <a16:creationId xmlns:a16="http://schemas.microsoft.com/office/drawing/2014/main" id="{3420364E-3F25-D2ED-F52C-F432C580A2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256032"/>
            <a:ext cx="7879842" cy="1014984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n-US" altLang="en-US"/>
              <a:t>London: East End </a:t>
            </a:r>
          </a:p>
        </p:txBody>
      </p:sp>
      <p:sp>
        <p:nvSpPr>
          <p:cNvPr id="15371" name="Rectangle 1537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634502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373" name="Rectangle 1537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538176"/>
            <a:ext cx="1405092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362" name="Content Placeholder 2">
            <a:extLst>
              <a:ext uri="{FF2B5EF4-FFF2-40B4-BE49-F238E27FC236}">
                <a16:creationId xmlns:a16="http://schemas.microsoft.com/office/drawing/2014/main" id="{3D72F28C-8F8A-F18F-63C2-FB0D7DA963CA}"/>
              </a:ext>
            </a:extLst>
          </p:cNvPr>
          <p:cNvSpPr>
            <a:spLocks/>
          </p:cNvSpPr>
          <p:nvPr/>
        </p:nvSpPr>
        <p:spPr>
          <a:xfrm>
            <a:off x="838149" y="1926266"/>
            <a:ext cx="4847455" cy="4357524"/>
          </a:xfrm>
          <a:prstGeom prst="rect">
            <a:avLst/>
          </a:prstGeom>
        </p:spPr>
        <p:txBody>
          <a:bodyPr/>
          <a:lstStyle/>
          <a:p>
            <a:pPr defTabSz="388620">
              <a:lnSpc>
                <a:spcPct val="80000"/>
              </a:lnSpc>
              <a:spcAft>
                <a:spcPts val="600"/>
              </a:spcAft>
            </a:pPr>
            <a:r>
              <a:rPr lang="en-GB" altLang="en-US" sz="2125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Covers the districts to the east and outside the medieval (5th-15th centuries) walled City of London; north of the Thames</a:t>
            </a:r>
          </a:p>
          <a:p>
            <a:pPr defTabSz="388620">
              <a:lnSpc>
                <a:spcPct val="80000"/>
              </a:lnSpc>
              <a:spcAft>
                <a:spcPts val="600"/>
              </a:spcAft>
            </a:pPr>
            <a:endParaRPr lang="en-GB" altLang="en-US" sz="2125" kern="1200">
              <a:solidFill>
                <a:schemeClr val="tx1"/>
              </a:solidFill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defTabSz="388620">
              <a:lnSpc>
                <a:spcPct val="80000"/>
              </a:lnSpc>
              <a:spcAft>
                <a:spcPts val="600"/>
              </a:spcAft>
            </a:pPr>
            <a:r>
              <a:rPr lang="en-GB" altLang="en-US" sz="2125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Grew out of villages clustered around City walls, marshes and Thames</a:t>
            </a:r>
          </a:p>
          <a:p>
            <a:pPr defTabSz="388620">
              <a:lnSpc>
                <a:spcPct val="80000"/>
              </a:lnSpc>
              <a:spcAft>
                <a:spcPts val="600"/>
              </a:spcAft>
            </a:pPr>
            <a:endParaRPr lang="en-GB" altLang="en-US" sz="2125" kern="1200">
              <a:solidFill>
                <a:schemeClr val="tx1"/>
              </a:solidFill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defTabSz="388620">
              <a:lnSpc>
                <a:spcPct val="80000"/>
              </a:lnSpc>
              <a:spcAft>
                <a:spcPts val="600"/>
              </a:spcAft>
            </a:pPr>
            <a:r>
              <a:rPr lang="en-US" altLang="en-US" sz="2125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Defensive wall: built by Romans around London; retained until 18</a:t>
            </a:r>
            <a:r>
              <a:rPr lang="en-US" altLang="en-US" sz="2125" kern="1200" baseline="30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th</a:t>
            </a:r>
            <a:r>
              <a:rPr lang="en-US" altLang="en-US" sz="2125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century. </a:t>
            </a:r>
          </a:p>
          <a:p>
            <a:pPr defTabSz="388620">
              <a:lnSpc>
                <a:spcPct val="80000"/>
              </a:lnSpc>
              <a:spcAft>
                <a:spcPts val="600"/>
              </a:spcAft>
            </a:pPr>
            <a:endParaRPr lang="en-GB" altLang="en-US" sz="2125" kern="1200">
              <a:solidFill>
                <a:schemeClr val="tx1"/>
              </a:solidFill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defTabSz="388620">
              <a:lnSpc>
                <a:spcPct val="80000"/>
              </a:lnSpc>
              <a:spcAft>
                <a:spcPts val="600"/>
              </a:spcAft>
            </a:pPr>
            <a:r>
              <a:rPr lang="en-GB" altLang="en-US" sz="2125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East End includes Whitechapel, Stepney, Shoreditch, Tower Hamlets and Hackney   </a:t>
            </a:r>
          </a:p>
          <a:p>
            <a:pPr defTabSz="388620">
              <a:lnSpc>
                <a:spcPct val="80000"/>
              </a:lnSpc>
              <a:spcAft>
                <a:spcPts val="600"/>
              </a:spcAft>
            </a:pPr>
            <a:endParaRPr lang="en-GB" altLang="en-US" sz="2125" kern="1200">
              <a:solidFill>
                <a:schemeClr val="tx1"/>
              </a:solidFill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endParaRPr lang="en-US" altLang="en-US" sz="2500"/>
          </a:p>
        </p:txBody>
      </p:sp>
      <p:pic>
        <p:nvPicPr>
          <p:cNvPr id="15363" name="Picture 5" descr="Screen shot 2012-02-10 at 12.10.10.png">
            <a:extLst>
              <a:ext uri="{FF2B5EF4-FFF2-40B4-BE49-F238E27FC236}">
                <a16:creationId xmlns:a16="http://schemas.microsoft.com/office/drawing/2014/main" id="{A8614720-6779-AC1C-78FC-9A8AB7FC87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2406" y="1976761"/>
            <a:ext cx="1866925" cy="25001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6">
            <a:extLst>
              <a:ext uri="{FF2B5EF4-FFF2-40B4-BE49-F238E27FC236}">
                <a16:creationId xmlns:a16="http://schemas.microsoft.com/office/drawing/2014/main" id="{2D7452C7-9F1D-764F-D4E6-0DFB7B942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44147" y="4476912"/>
            <a:ext cx="2167260" cy="327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defTabSz="388620" eaLnBrk="1" hangingPunct="1">
              <a:spcAft>
                <a:spcPts val="600"/>
              </a:spcAft>
            </a:pPr>
            <a:r>
              <a:rPr lang="en-US" altLang="en-US" sz="1530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t>Roman Wall in Tower Hill</a:t>
            </a:r>
            <a:endParaRPr lang="en-US" altLang="en-US" sz="180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2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85" name="Title 1">
            <a:extLst>
              <a:ext uri="{FF2B5EF4-FFF2-40B4-BE49-F238E27FC236}">
                <a16:creationId xmlns:a16="http://schemas.microsoft.com/office/drawing/2014/main" id="{B452EAE4-5004-D70A-43EC-42518217D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350" y="762001"/>
            <a:ext cx="4000647" cy="1708242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US" altLang="en-US" sz="3500"/>
              <a:t>East End: brief history</a:t>
            </a:r>
            <a:endParaRPr lang="en-US" altLang="en-US" sz="3500" u="sng"/>
          </a:p>
        </p:txBody>
      </p:sp>
      <p:sp>
        <p:nvSpPr>
          <p:cNvPr id="16386" name="Content Placeholder 2">
            <a:extLst>
              <a:ext uri="{FF2B5EF4-FFF2-40B4-BE49-F238E27FC236}">
                <a16:creationId xmlns:a16="http://schemas.microsoft.com/office/drawing/2014/main" id="{FBC98E4A-FAEC-807F-38A7-0F501C457A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350" y="2470244"/>
            <a:ext cx="4000647" cy="3769835"/>
          </a:xfrm>
        </p:spPr>
        <p:txBody>
          <a:bodyPr anchor="ctr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GB" altLang="en-US" sz="1400"/>
              <a:t>Immigrants since 17</a:t>
            </a:r>
            <a:r>
              <a:rPr lang="en-GB" altLang="en-US" sz="1400" baseline="30000"/>
              <a:t>th</a:t>
            </a:r>
            <a:r>
              <a:rPr lang="en-GB" altLang="en-US" sz="1400"/>
              <a:t> century have included: French Protestants (Huguenots); Irish weavers; Ashkenazi Jews; Bangladeshis; Somalis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1400"/>
              <a:t>Immigrants worked in:  clothing industry; traded; money lending. 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1400"/>
              <a:t>Low wages and poor conditions led to protest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1400"/>
              <a:t>Social reformers and revolutionaries active in East End from mid-18th century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1400"/>
              <a:t>An important place for  formation of Unions and workers associations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1400"/>
              <a:t>Area developed rapidly in the 19</a:t>
            </a:r>
            <a:r>
              <a:rPr lang="en-GB" altLang="en-US" sz="1400" baseline="30000"/>
              <a:t>th</a:t>
            </a:r>
            <a:r>
              <a:rPr lang="en-GB" altLang="en-US" sz="1400"/>
              <a:t> century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1400"/>
              <a:t>Inhabitants provided services for the Royal Navy 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1400"/>
              <a:t>Construction of docks of 1799—1815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1400"/>
              <a:t>Rural population came looking for employment 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1400"/>
              <a:t>East End political radicalism contributed to the formation of the Labour Party. </a:t>
            </a:r>
          </a:p>
          <a:p>
            <a:pPr eaLnBrk="1" hangingPunct="1">
              <a:lnSpc>
                <a:spcPct val="90000"/>
              </a:lnSpc>
            </a:pPr>
            <a:endParaRPr lang="en-US" altLang="en-US" sz="1400"/>
          </a:p>
        </p:txBody>
      </p:sp>
      <p:pic>
        <p:nvPicPr>
          <p:cNvPr id="16388" name="Picture 16387" descr="hand holding ball">
            <a:extLst>
              <a:ext uri="{FF2B5EF4-FFF2-40B4-BE49-F238E27FC236}">
                <a16:creationId xmlns:a16="http://schemas.microsoft.com/office/drawing/2014/main" id="{660569B2-2E7F-163D-41DF-3FD45FA32E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511" r="28758"/>
          <a:stretch/>
        </p:blipFill>
        <p:spPr>
          <a:xfrm>
            <a:off x="5143347" y="-10886"/>
            <a:ext cx="4000653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422" name="Rectangle 17421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09" name="Title 1">
            <a:extLst>
              <a:ext uri="{FF2B5EF4-FFF2-40B4-BE49-F238E27FC236}">
                <a16:creationId xmlns:a16="http://schemas.microsoft.com/office/drawing/2014/main" id="{2F31367E-AEF6-0E7F-6196-F2C7EDE33C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n-GB" altLang="en-US" sz="4700"/>
              <a:t>Spitalfields: the beginning </a:t>
            </a:r>
            <a:endParaRPr lang="en-US" altLang="en-US" sz="4700"/>
          </a:p>
        </p:txBody>
      </p:sp>
      <p:sp>
        <p:nvSpPr>
          <p:cNvPr id="1742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onnsiteX0" fmla="*/ 0 w 8229600"/>
              <a:gd name="connsiteY0" fmla="*/ 0 h 18288"/>
              <a:gd name="connsiteX1" fmla="*/ 521208 w 8229600"/>
              <a:gd name="connsiteY1" fmla="*/ 0 h 18288"/>
              <a:gd name="connsiteX2" fmla="*/ 1371600 w 8229600"/>
              <a:gd name="connsiteY2" fmla="*/ 0 h 18288"/>
              <a:gd name="connsiteX3" fmla="*/ 2221992 w 8229600"/>
              <a:gd name="connsiteY3" fmla="*/ 0 h 18288"/>
              <a:gd name="connsiteX4" fmla="*/ 3072384 w 8229600"/>
              <a:gd name="connsiteY4" fmla="*/ 0 h 18288"/>
              <a:gd name="connsiteX5" fmla="*/ 3511296 w 8229600"/>
              <a:gd name="connsiteY5" fmla="*/ 0 h 18288"/>
              <a:gd name="connsiteX6" fmla="*/ 4114800 w 8229600"/>
              <a:gd name="connsiteY6" fmla="*/ 0 h 18288"/>
              <a:gd name="connsiteX7" fmla="*/ 4553712 w 8229600"/>
              <a:gd name="connsiteY7" fmla="*/ 0 h 18288"/>
              <a:gd name="connsiteX8" fmla="*/ 5239512 w 8229600"/>
              <a:gd name="connsiteY8" fmla="*/ 0 h 18288"/>
              <a:gd name="connsiteX9" fmla="*/ 5843016 w 8229600"/>
              <a:gd name="connsiteY9" fmla="*/ 0 h 18288"/>
              <a:gd name="connsiteX10" fmla="*/ 6611112 w 8229600"/>
              <a:gd name="connsiteY10" fmla="*/ 0 h 18288"/>
              <a:gd name="connsiteX11" fmla="*/ 7461504 w 8229600"/>
              <a:gd name="connsiteY11" fmla="*/ 0 h 18288"/>
              <a:gd name="connsiteX12" fmla="*/ 8229600 w 8229600"/>
              <a:gd name="connsiteY12" fmla="*/ 0 h 18288"/>
              <a:gd name="connsiteX13" fmla="*/ 8229600 w 8229600"/>
              <a:gd name="connsiteY13" fmla="*/ 18288 h 18288"/>
              <a:gd name="connsiteX14" fmla="*/ 7461504 w 8229600"/>
              <a:gd name="connsiteY14" fmla="*/ 18288 h 18288"/>
              <a:gd name="connsiteX15" fmla="*/ 6940296 w 8229600"/>
              <a:gd name="connsiteY15" fmla="*/ 18288 h 18288"/>
              <a:gd name="connsiteX16" fmla="*/ 6419088 w 8229600"/>
              <a:gd name="connsiteY16" fmla="*/ 18288 h 18288"/>
              <a:gd name="connsiteX17" fmla="*/ 5650992 w 8229600"/>
              <a:gd name="connsiteY17" fmla="*/ 18288 h 18288"/>
              <a:gd name="connsiteX18" fmla="*/ 5129784 w 8229600"/>
              <a:gd name="connsiteY18" fmla="*/ 18288 h 18288"/>
              <a:gd name="connsiteX19" fmla="*/ 4690872 w 8229600"/>
              <a:gd name="connsiteY19" fmla="*/ 18288 h 18288"/>
              <a:gd name="connsiteX20" fmla="*/ 4087368 w 8229600"/>
              <a:gd name="connsiteY20" fmla="*/ 18288 h 18288"/>
              <a:gd name="connsiteX21" fmla="*/ 3401568 w 8229600"/>
              <a:gd name="connsiteY21" fmla="*/ 18288 h 18288"/>
              <a:gd name="connsiteX22" fmla="*/ 2798064 w 8229600"/>
              <a:gd name="connsiteY22" fmla="*/ 18288 h 18288"/>
              <a:gd name="connsiteX23" fmla="*/ 2276856 w 8229600"/>
              <a:gd name="connsiteY23" fmla="*/ 18288 h 18288"/>
              <a:gd name="connsiteX24" fmla="*/ 1426464 w 8229600"/>
              <a:gd name="connsiteY24" fmla="*/ 18288 h 18288"/>
              <a:gd name="connsiteX25" fmla="*/ 740664 w 8229600"/>
              <a:gd name="connsiteY25" fmla="*/ 18288 h 18288"/>
              <a:gd name="connsiteX26" fmla="*/ 0 w 8229600"/>
              <a:gd name="connsiteY26" fmla="*/ 18288 h 18288"/>
              <a:gd name="connsiteX27" fmla="*/ 0 w 8229600"/>
              <a:gd name="connsiteY2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0" name="Content Placeholder 2">
            <a:extLst>
              <a:ext uri="{FF2B5EF4-FFF2-40B4-BE49-F238E27FC236}">
                <a16:creationId xmlns:a16="http://schemas.microsoft.com/office/drawing/2014/main" id="{3467CCC2-09B0-1855-0109-49FCC8AB0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369" y="2071316"/>
            <a:ext cx="5035164" cy="4119172"/>
          </a:xfrm>
        </p:spPr>
        <p:txBody>
          <a:bodyPr anchor="t">
            <a:normAutofit/>
          </a:bodyPr>
          <a:lstStyle/>
          <a:p>
            <a:pPr eaLnBrk="1" hangingPunct="1"/>
            <a:r>
              <a:rPr lang="en-GB" altLang="en-US" sz="1900"/>
              <a:t>‘Spitalfields’: name derives  from that of a medieval hospital on this site, ‘The priory of St. Mary of the Spittle’. </a:t>
            </a:r>
          </a:p>
          <a:p>
            <a:pPr eaLnBrk="1" hangingPunct="1"/>
            <a:r>
              <a:rPr lang="en-GB" altLang="en-US" sz="1900"/>
              <a:t>Relatively rural area until the Great Fire of London (1666)</a:t>
            </a:r>
          </a:p>
          <a:p>
            <a:pPr eaLnBrk="1" hangingPunct="1"/>
            <a:r>
              <a:rPr lang="en-GB" altLang="en-US" sz="1900"/>
              <a:t>Late 17</a:t>
            </a:r>
            <a:r>
              <a:rPr lang="en-GB" altLang="en-US" sz="1900" baseline="30000"/>
              <a:t>th</a:t>
            </a:r>
            <a:r>
              <a:rPr lang="en-GB" altLang="en-US" sz="1900"/>
              <a:t> century: slowly becoming a suburb of London</a:t>
            </a:r>
          </a:p>
          <a:p>
            <a:pPr eaLnBrk="1" hangingPunct="1"/>
            <a:endParaRPr lang="en-GB" altLang="en-US" sz="1900"/>
          </a:p>
          <a:p>
            <a:pPr eaLnBrk="1" hangingPunct="1"/>
            <a:endParaRPr lang="en-US" altLang="en-US" sz="1900"/>
          </a:p>
        </p:txBody>
      </p:sp>
      <p:pic>
        <p:nvPicPr>
          <p:cNvPr id="17411" name="Picture 3" descr="Screen shot 2012-02-04 at 18.22.45.png">
            <a:extLst>
              <a:ext uri="{FF2B5EF4-FFF2-40B4-BE49-F238E27FC236}">
                <a16:creationId xmlns:a16="http://schemas.microsoft.com/office/drawing/2014/main" id="{A7EC9320-D673-CE9D-4DB1-AFF41B4D80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1" r="28551" b="-3"/>
          <a:stretch/>
        </p:blipFill>
        <p:spPr bwMode="auto">
          <a:xfrm>
            <a:off x="5756743" y="2093976"/>
            <a:ext cx="2955798" cy="4096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440" name="Rectangle 18439">
            <a:extLst>
              <a:ext uri="{FF2B5EF4-FFF2-40B4-BE49-F238E27FC236}">
                <a16:creationId xmlns:a16="http://schemas.microsoft.com/office/drawing/2014/main" id="{C4879EFC-8E62-4E00-973C-C45EE9EC67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3" name="Title 1">
            <a:extLst>
              <a:ext uri="{FF2B5EF4-FFF2-40B4-BE49-F238E27FC236}">
                <a16:creationId xmlns:a16="http://schemas.microsoft.com/office/drawing/2014/main" id="{4150A8D2-C88F-3BF3-D374-7FD7463976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9160" y="457200"/>
            <a:ext cx="8182230" cy="1368614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GB" altLang="en-US" sz="5700"/>
              <a:t>Old Spitalfields Market </a:t>
            </a:r>
            <a:endParaRPr lang="en-US" altLang="en-US" sz="5700"/>
          </a:p>
        </p:txBody>
      </p:sp>
      <p:sp>
        <p:nvSpPr>
          <p:cNvPr id="18442" name="sketch line">
            <a:extLst>
              <a:ext uri="{FF2B5EF4-FFF2-40B4-BE49-F238E27FC236}">
                <a16:creationId xmlns:a16="http://schemas.microsoft.com/office/drawing/2014/main" id="{D6A9C53F-5F90-40A5-8C85-5412D39C8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37560" y="1850683"/>
            <a:ext cx="2468880" cy="18288"/>
          </a:xfrm>
          <a:custGeom>
            <a:avLst/>
            <a:gdLst>
              <a:gd name="connsiteX0" fmla="*/ 0 w 2468880"/>
              <a:gd name="connsiteY0" fmla="*/ 0 h 18288"/>
              <a:gd name="connsiteX1" fmla="*/ 592531 w 2468880"/>
              <a:gd name="connsiteY1" fmla="*/ 0 h 18288"/>
              <a:gd name="connsiteX2" fmla="*/ 1160374 w 2468880"/>
              <a:gd name="connsiteY2" fmla="*/ 0 h 18288"/>
              <a:gd name="connsiteX3" fmla="*/ 1728216 w 2468880"/>
              <a:gd name="connsiteY3" fmla="*/ 0 h 18288"/>
              <a:gd name="connsiteX4" fmla="*/ 2468880 w 2468880"/>
              <a:gd name="connsiteY4" fmla="*/ 0 h 18288"/>
              <a:gd name="connsiteX5" fmla="*/ 2468880 w 2468880"/>
              <a:gd name="connsiteY5" fmla="*/ 18288 h 18288"/>
              <a:gd name="connsiteX6" fmla="*/ 1802282 w 2468880"/>
              <a:gd name="connsiteY6" fmla="*/ 18288 h 18288"/>
              <a:gd name="connsiteX7" fmla="*/ 1209751 w 2468880"/>
              <a:gd name="connsiteY7" fmla="*/ 18288 h 18288"/>
              <a:gd name="connsiteX8" fmla="*/ 641909 w 2468880"/>
              <a:gd name="connsiteY8" fmla="*/ 18288 h 18288"/>
              <a:gd name="connsiteX9" fmla="*/ 0 w 2468880"/>
              <a:gd name="connsiteY9" fmla="*/ 18288 h 18288"/>
              <a:gd name="connsiteX10" fmla="*/ 0 w 2468880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68880" h="18288" fill="none" extrusionOk="0">
                <a:moveTo>
                  <a:pt x="0" y="0"/>
                </a:moveTo>
                <a:cubicBezTo>
                  <a:pt x="171523" y="-1510"/>
                  <a:pt x="416079" y="20036"/>
                  <a:pt x="592531" y="0"/>
                </a:cubicBezTo>
                <a:cubicBezTo>
                  <a:pt x="768983" y="-20036"/>
                  <a:pt x="878305" y="13110"/>
                  <a:pt x="1160374" y="0"/>
                </a:cubicBezTo>
                <a:cubicBezTo>
                  <a:pt x="1442443" y="-13110"/>
                  <a:pt x="1612108" y="24695"/>
                  <a:pt x="1728216" y="0"/>
                </a:cubicBezTo>
                <a:cubicBezTo>
                  <a:pt x="1844324" y="-24695"/>
                  <a:pt x="2271040" y="20667"/>
                  <a:pt x="2468880" y="0"/>
                </a:cubicBezTo>
                <a:cubicBezTo>
                  <a:pt x="2468302" y="4771"/>
                  <a:pt x="2469633" y="12323"/>
                  <a:pt x="2468880" y="18288"/>
                </a:cubicBezTo>
                <a:cubicBezTo>
                  <a:pt x="2229297" y="-14659"/>
                  <a:pt x="2066775" y="30253"/>
                  <a:pt x="1802282" y="18288"/>
                </a:cubicBezTo>
                <a:cubicBezTo>
                  <a:pt x="1537789" y="6323"/>
                  <a:pt x="1379930" y="22266"/>
                  <a:pt x="1209751" y="18288"/>
                </a:cubicBezTo>
                <a:cubicBezTo>
                  <a:pt x="1039572" y="14310"/>
                  <a:pt x="837025" y="12850"/>
                  <a:pt x="641909" y="18288"/>
                </a:cubicBezTo>
                <a:cubicBezTo>
                  <a:pt x="446793" y="23726"/>
                  <a:pt x="170561" y="18472"/>
                  <a:pt x="0" y="18288"/>
                </a:cubicBezTo>
                <a:cubicBezTo>
                  <a:pt x="841" y="12879"/>
                  <a:pt x="-726" y="3977"/>
                  <a:pt x="0" y="0"/>
                </a:cubicBezTo>
                <a:close/>
              </a:path>
              <a:path w="2468880" h="18288" stroke="0" extrusionOk="0">
                <a:moveTo>
                  <a:pt x="0" y="0"/>
                </a:moveTo>
                <a:cubicBezTo>
                  <a:pt x="190931" y="24910"/>
                  <a:pt x="333688" y="11559"/>
                  <a:pt x="567842" y="0"/>
                </a:cubicBezTo>
                <a:cubicBezTo>
                  <a:pt x="801996" y="-11559"/>
                  <a:pt x="939971" y="-5677"/>
                  <a:pt x="1234440" y="0"/>
                </a:cubicBezTo>
                <a:cubicBezTo>
                  <a:pt x="1528909" y="5677"/>
                  <a:pt x="1658539" y="5184"/>
                  <a:pt x="1777594" y="0"/>
                </a:cubicBezTo>
                <a:cubicBezTo>
                  <a:pt x="1896649" y="-5184"/>
                  <a:pt x="2186164" y="23915"/>
                  <a:pt x="2468880" y="0"/>
                </a:cubicBezTo>
                <a:cubicBezTo>
                  <a:pt x="2468266" y="8857"/>
                  <a:pt x="2469384" y="13619"/>
                  <a:pt x="2468880" y="18288"/>
                </a:cubicBezTo>
                <a:cubicBezTo>
                  <a:pt x="2271330" y="36599"/>
                  <a:pt x="2001027" y="31554"/>
                  <a:pt x="1876349" y="18288"/>
                </a:cubicBezTo>
                <a:cubicBezTo>
                  <a:pt x="1751671" y="5022"/>
                  <a:pt x="1364652" y="15063"/>
                  <a:pt x="1209751" y="18288"/>
                </a:cubicBezTo>
                <a:cubicBezTo>
                  <a:pt x="1054850" y="21513"/>
                  <a:pt x="748438" y="20074"/>
                  <a:pt x="617220" y="18288"/>
                </a:cubicBezTo>
                <a:cubicBezTo>
                  <a:pt x="486002" y="16502"/>
                  <a:pt x="237432" y="27200"/>
                  <a:pt x="0" y="18288"/>
                </a:cubicBezTo>
                <a:cubicBezTo>
                  <a:pt x="-487" y="10816"/>
                  <a:pt x="-839" y="6058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434" name="Picture 5" descr="Screen shot 2012-02-04 at 18.09.50.png">
            <a:extLst>
              <a:ext uri="{FF2B5EF4-FFF2-40B4-BE49-F238E27FC236}">
                <a16:creationId xmlns:a16="http://schemas.microsoft.com/office/drawing/2014/main" id="{5652FFE7-D27B-4BD8-3327-0FBF89C18C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0030" y="2824345"/>
            <a:ext cx="4210812" cy="3242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6" descr="Screen shot 2012-02-04 at 18.17.06.png">
            <a:extLst>
              <a:ext uri="{FF2B5EF4-FFF2-40B4-BE49-F238E27FC236}">
                <a16:creationId xmlns:a16="http://schemas.microsoft.com/office/drawing/2014/main" id="{2A4FA4C5-5BBD-B8AD-DA5C-4417130441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90872" y="2924352"/>
            <a:ext cx="4210812" cy="3042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464" name="Rectangle 19463">
            <a:extLst>
              <a:ext uri="{FF2B5EF4-FFF2-40B4-BE49-F238E27FC236}">
                <a16:creationId xmlns:a16="http://schemas.microsoft.com/office/drawing/2014/main" id="{B6FACB3C-9069-4791-BC5C-0DB7CD19B8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66" name="Rectangle 19465">
            <a:extLst>
              <a:ext uri="{FF2B5EF4-FFF2-40B4-BE49-F238E27FC236}">
                <a16:creationId xmlns:a16="http://schemas.microsoft.com/office/drawing/2014/main" id="{71F2038E-D777-4B76-81DD-DD13EE91B9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457" name="Title 1">
            <a:extLst>
              <a:ext uri="{FF2B5EF4-FFF2-40B4-BE49-F238E27FC236}">
                <a16:creationId xmlns:a16="http://schemas.microsoft.com/office/drawing/2014/main" id="{6B3D0348-6DB4-54FC-0232-C80A64AC3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802955"/>
            <a:ext cx="3574747" cy="1454051"/>
          </a:xfrm>
        </p:spPr>
        <p:txBody>
          <a:bodyPr>
            <a:normAutofit/>
          </a:bodyPr>
          <a:lstStyle/>
          <a:p>
            <a:pPr eaLnBrk="1" hangingPunct="1"/>
            <a:r>
              <a:rPr lang="en-GB" altLang="en-US" sz="3100">
                <a:solidFill>
                  <a:schemeClr val="tx2"/>
                </a:solidFill>
              </a:rPr>
              <a:t>Old Spitalfields Market </a:t>
            </a:r>
            <a:endParaRPr lang="en-US" altLang="en-US" sz="3100">
              <a:solidFill>
                <a:schemeClr val="tx2"/>
              </a:solidFill>
            </a:endParaRPr>
          </a:p>
        </p:txBody>
      </p:sp>
      <p:sp>
        <p:nvSpPr>
          <p:cNvPr id="19458" name="Content Placeholder 2">
            <a:extLst>
              <a:ext uri="{FF2B5EF4-FFF2-40B4-BE49-F238E27FC236}">
                <a16:creationId xmlns:a16="http://schemas.microsoft.com/office/drawing/2014/main" id="{9867FC0C-90CB-045E-7B6F-6E6814EF3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3504" y="2421683"/>
            <a:ext cx="3574461" cy="3353476"/>
          </a:xfrm>
        </p:spPr>
        <p:txBody>
          <a:bodyPr anchor="t">
            <a:normAutofit/>
          </a:bodyPr>
          <a:lstStyle/>
          <a:p>
            <a:pPr eaLnBrk="1" hangingPunct="1"/>
            <a:r>
              <a:rPr lang="en-GB" altLang="en-US" sz="1600">
                <a:solidFill>
                  <a:schemeClr val="tx2"/>
                </a:solidFill>
              </a:rPr>
              <a:t>1682 – King Charles II grants John Balch a Royal Charter to hold a market on Thursdays and Saturdays in Spital Square </a:t>
            </a:r>
          </a:p>
          <a:p>
            <a:pPr eaLnBrk="1" hangingPunct="1"/>
            <a:r>
              <a:rPr lang="en-GB" altLang="en-US" sz="1600">
                <a:solidFill>
                  <a:schemeClr val="tx2"/>
                </a:solidFill>
              </a:rPr>
              <a:t>This encourages more people to move to and settle in the area </a:t>
            </a:r>
          </a:p>
          <a:p>
            <a:pPr eaLnBrk="1" hangingPunct="1"/>
            <a:r>
              <a:rPr lang="en-GB" altLang="en-US" sz="1600">
                <a:solidFill>
                  <a:schemeClr val="tx2"/>
                </a:solidFill>
              </a:rPr>
              <a:t>Today’s building constructed in 1880s</a:t>
            </a:r>
            <a:endParaRPr lang="en-US" altLang="en-US" sz="1600">
              <a:solidFill>
                <a:schemeClr val="tx2"/>
              </a:solidFill>
            </a:endParaRPr>
          </a:p>
          <a:p>
            <a:pPr eaLnBrk="1" hangingPunct="1"/>
            <a:endParaRPr lang="en-US" altLang="en-US" sz="1600">
              <a:solidFill>
                <a:schemeClr val="tx2"/>
              </a:solidFill>
            </a:endParaRPr>
          </a:p>
        </p:txBody>
      </p:sp>
      <p:grpSp>
        <p:nvGrpSpPr>
          <p:cNvPr id="19468" name="Group 19467">
            <a:extLst>
              <a:ext uri="{FF2B5EF4-FFF2-40B4-BE49-F238E27FC236}">
                <a16:creationId xmlns:a16="http://schemas.microsoft.com/office/drawing/2014/main" id="{DD354807-230F-4402-B1B9-F733A8F1F1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363680" y="-16714"/>
            <a:ext cx="4780320" cy="6874714"/>
            <a:chOff x="5818240" y="-1"/>
            <a:chExt cx="6373761" cy="6874714"/>
          </a:xfrm>
        </p:grpSpPr>
        <p:sp>
          <p:nvSpPr>
            <p:cNvPr id="19469" name="Freeform: Shape 19468">
              <a:extLst>
                <a:ext uri="{FF2B5EF4-FFF2-40B4-BE49-F238E27FC236}">
                  <a16:creationId xmlns:a16="http://schemas.microsoft.com/office/drawing/2014/main" id="{BF5A6F4A-CE87-4D5C-9382-8167967CE8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18240" y="-1"/>
              <a:ext cx="6373761" cy="6874714"/>
            </a:xfrm>
            <a:custGeom>
              <a:avLst/>
              <a:gdLst>
                <a:gd name="connsiteX0" fmla="*/ 6373761 w 6373761"/>
                <a:gd name="connsiteY0" fmla="*/ 5771297 h 6874714"/>
                <a:gd name="connsiteX1" fmla="*/ 6373761 w 6373761"/>
                <a:gd name="connsiteY1" fmla="*/ 6247960 h 6874714"/>
                <a:gd name="connsiteX2" fmla="*/ 6235932 w 6373761"/>
                <a:gd name="connsiteY2" fmla="*/ 6361930 h 6874714"/>
                <a:gd name="connsiteX3" fmla="*/ 5960375 w 6373761"/>
                <a:gd name="connsiteY3" fmla="*/ 6587489 h 6874714"/>
                <a:gd name="connsiteX4" fmla="*/ 5822907 w 6373761"/>
                <a:gd name="connsiteY4" fmla="*/ 6701871 h 6874714"/>
                <a:gd name="connsiteX5" fmla="*/ 5681115 w 6373761"/>
                <a:gd name="connsiteY5" fmla="*/ 6816896 h 6874714"/>
                <a:gd name="connsiteX6" fmla="*/ 5604096 w 6373761"/>
                <a:gd name="connsiteY6" fmla="*/ 6874714 h 6874714"/>
                <a:gd name="connsiteX7" fmla="*/ 4878485 w 6373761"/>
                <a:gd name="connsiteY7" fmla="*/ 6874714 h 6874714"/>
                <a:gd name="connsiteX8" fmla="*/ 5006014 w 6373761"/>
                <a:gd name="connsiteY8" fmla="*/ 6800200 h 6874714"/>
                <a:gd name="connsiteX9" fmla="*/ 5149855 w 6373761"/>
                <a:gd name="connsiteY9" fmla="*/ 6707667 h 6874714"/>
                <a:gd name="connsiteX10" fmla="*/ 5431866 w 6373761"/>
                <a:gd name="connsiteY10" fmla="*/ 6506210 h 6874714"/>
                <a:gd name="connsiteX11" fmla="*/ 5571036 w 6373761"/>
                <a:gd name="connsiteY11" fmla="*/ 6399557 h 6874714"/>
                <a:gd name="connsiteX12" fmla="*/ 5711649 w 6373761"/>
                <a:gd name="connsiteY12" fmla="*/ 6288912 h 6874714"/>
                <a:gd name="connsiteX13" fmla="*/ 6276589 w 6373761"/>
                <a:gd name="connsiteY13" fmla="*/ 5852379 h 6874714"/>
                <a:gd name="connsiteX14" fmla="*/ 3975975 w 6373761"/>
                <a:gd name="connsiteY14" fmla="*/ 263 h 6874714"/>
                <a:gd name="connsiteX15" fmla="*/ 4350473 w 6373761"/>
                <a:gd name="connsiteY15" fmla="*/ 24963 h 6874714"/>
                <a:gd name="connsiteX16" fmla="*/ 5077909 w 6373761"/>
                <a:gd name="connsiteY16" fmla="*/ 189450 h 6874714"/>
                <a:gd name="connsiteX17" fmla="*/ 5746507 w 6373761"/>
                <a:gd name="connsiteY17" fmla="*/ 505804 h 6874714"/>
                <a:gd name="connsiteX18" fmla="*/ 6322456 w 6373761"/>
                <a:gd name="connsiteY18" fmla="*/ 956633 h 6874714"/>
                <a:gd name="connsiteX19" fmla="*/ 6373761 w 6373761"/>
                <a:gd name="connsiteY19" fmla="*/ 1011863 h 6874714"/>
                <a:gd name="connsiteX20" fmla="*/ 6373761 w 6373761"/>
                <a:gd name="connsiteY20" fmla="*/ 1185075 h 6874714"/>
                <a:gd name="connsiteX21" fmla="*/ 6359489 w 6373761"/>
                <a:gd name="connsiteY21" fmla="*/ 1169497 h 6874714"/>
                <a:gd name="connsiteX22" fmla="*/ 6233869 w 6373761"/>
                <a:gd name="connsiteY22" fmla="*/ 1047442 h 6874714"/>
                <a:gd name="connsiteX23" fmla="*/ 5961423 w 6373761"/>
                <a:gd name="connsiteY23" fmla="*/ 827953 h 6874714"/>
                <a:gd name="connsiteX24" fmla="*/ 5663555 w 6373761"/>
                <a:gd name="connsiteY24" fmla="*/ 645304 h 6874714"/>
                <a:gd name="connsiteX25" fmla="*/ 5013827 w 6373761"/>
                <a:gd name="connsiteY25" fmla="*/ 397863 h 6874714"/>
                <a:gd name="connsiteX26" fmla="*/ 4327409 w 6373761"/>
                <a:gd name="connsiteY26" fmla="*/ 302545 h 6874714"/>
                <a:gd name="connsiteX27" fmla="*/ 3639939 w 6373761"/>
                <a:gd name="connsiteY27" fmla="*/ 338868 h 6874714"/>
                <a:gd name="connsiteX28" fmla="*/ 3302495 w 6373761"/>
                <a:gd name="connsiteY28" fmla="*/ 403659 h 6874714"/>
                <a:gd name="connsiteX29" fmla="*/ 2971604 w 6373761"/>
                <a:gd name="connsiteY29" fmla="*/ 496273 h 6874714"/>
                <a:gd name="connsiteX30" fmla="*/ 2648706 w 6373761"/>
                <a:gd name="connsiteY30" fmla="*/ 614389 h 6874714"/>
                <a:gd name="connsiteX31" fmla="*/ 2335374 w 6373761"/>
                <a:gd name="connsiteY31" fmla="*/ 757109 h 6874714"/>
                <a:gd name="connsiteX32" fmla="*/ 1741342 w 6373761"/>
                <a:gd name="connsiteY32" fmla="*/ 1107725 h 6874714"/>
                <a:gd name="connsiteX33" fmla="*/ 1600861 w 6373761"/>
                <a:gd name="connsiteY33" fmla="*/ 1208710 h 6874714"/>
                <a:gd name="connsiteX34" fmla="*/ 1531799 w 6373761"/>
                <a:gd name="connsiteY34" fmla="*/ 1260879 h 6874714"/>
                <a:gd name="connsiteX35" fmla="*/ 1463655 w 6373761"/>
                <a:gd name="connsiteY35" fmla="*/ 1314333 h 6874714"/>
                <a:gd name="connsiteX36" fmla="*/ 1200777 w 6373761"/>
                <a:gd name="connsiteY36" fmla="*/ 1541166 h 6874714"/>
                <a:gd name="connsiteX37" fmla="*/ 731501 w 6373761"/>
                <a:gd name="connsiteY37" fmla="*/ 2055754 h 6874714"/>
                <a:gd name="connsiteX38" fmla="*/ 531393 w 6373761"/>
                <a:gd name="connsiteY38" fmla="*/ 2342739 h 6874714"/>
                <a:gd name="connsiteX39" fmla="*/ 361033 w 6373761"/>
                <a:gd name="connsiteY39" fmla="*/ 2649046 h 6874714"/>
                <a:gd name="connsiteX40" fmla="*/ 323292 w 6373761"/>
                <a:gd name="connsiteY40" fmla="*/ 2728263 h 6874714"/>
                <a:gd name="connsiteX41" fmla="*/ 304945 w 6373761"/>
                <a:gd name="connsiteY41" fmla="*/ 2768193 h 6874714"/>
                <a:gd name="connsiteX42" fmla="*/ 287516 w 6373761"/>
                <a:gd name="connsiteY42" fmla="*/ 2808510 h 6874714"/>
                <a:gd name="connsiteX43" fmla="*/ 254230 w 6373761"/>
                <a:gd name="connsiteY43" fmla="*/ 2889788 h 6874714"/>
                <a:gd name="connsiteX44" fmla="*/ 223042 w 6373761"/>
                <a:gd name="connsiteY44" fmla="*/ 2971968 h 6874714"/>
                <a:gd name="connsiteX45" fmla="*/ 121611 w 6373761"/>
                <a:gd name="connsiteY45" fmla="*/ 3308544 h 6874714"/>
                <a:gd name="connsiteX46" fmla="*/ 39314 w 6373761"/>
                <a:gd name="connsiteY46" fmla="*/ 4005912 h 6874714"/>
                <a:gd name="connsiteX47" fmla="*/ 73910 w 6373761"/>
                <a:gd name="connsiteY47" fmla="*/ 4354081 h 6874714"/>
                <a:gd name="connsiteX48" fmla="*/ 179534 w 6373761"/>
                <a:gd name="connsiteY48" fmla="*/ 4687050 h 6874714"/>
                <a:gd name="connsiteX49" fmla="*/ 215964 w 6373761"/>
                <a:gd name="connsiteY49" fmla="*/ 4766654 h 6874714"/>
                <a:gd name="connsiteX50" fmla="*/ 256457 w 6373761"/>
                <a:gd name="connsiteY50" fmla="*/ 4844455 h 6874714"/>
                <a:gd name="connsiteX51" fmla="*/ 346225 w 6373761"/>
                <a:gd name="connsiteY51" fmla="*/ 4995290 h 6874714"/>
                <a:gd name="connsiteX52" fmla="*/ 445296 w 6373761"/>
                <a:gd name="connsiteY52" fmla="*/ 5140971 h 6874714"/>
                <a:gd name="connsiteX53" fmla="*/ 551443 w 6373761"/>
                <a:gd name="connsiteY53" fmla="*/ 5282531 h 6874714"/>
                <a:gd name="connsiteX54" fmla="*/ 772387 w 6373761"/>
                <a:gd name="connsiteY54" fmla="*/ 5562561 h 6874714"/>
                <a:gd name="connsiteX55" fmla="*/ 882858 w 6373761"/>
                <a:gd name="connsiteY55" fmla="*/ 5704507 h 6874714"/>
                <a:gd name="connsiteX56" fmla="*/ 990316 w 6373761"/>
                <a:gd name="connsiteY56" fmla="*/ 5848258 h 6874714"/>
                <a:gd name="connsiteX57" fmla="*/ 1097774 w 6373761"/>
                <a:gd name="connsiteY57" fmla="*/ 5987114 h 6874714"/>
                <a:gd name="connsiteX58" fmla="*/ 1210080 w 6373761"/>
                <a:gd name="connsiteY58" fmla="*/ 6121203 h 6874714"/>
                <a:gd name="connsiteX59" fmla="*/ 1448192 w 6373761"/>
                <a:gd name="connsiteY59" fmla="*/ 6374054 h 6874714"/>
                <a:gd name="connsiteX60" fmla="*/ 1982991 w 6373761"/>
                <a:gd name="connsiteY60" fmla="*/ 6796158 h 6874714"/>
                <a:gd name="connsiteX61" fmla="*/ 2118475 w 6373761"/>
                <a:gd name="connsiteY61" fmla="*/ 6874714 h 6874714"/>
                <a:gd name="connsiteX62" fmla="*/ 1569874 w 6373761"/>
                <a:gd name="connsiteY62" fmla="*/ 6874714 h 6874714"/>
                <a:gd name="connsiteX63" fmla="*/ 1507802 w 6373761"/>
                <a:gd name="connsiteY63" fmla="*/ 6817815 h 6874714"/>
                <a:gd name="connsiteX64" fmla="*/ 1256865 w 6373761"/>
                <a:gd name="connsiteY64" fmla="*/ 6543437 h 6874714"/>
                <a:gd name="connsiteX65" fmla="*/ 1038410 w 6373761"/>
                <a:gd name="connsiteY65" fmla="*/ 6248722 h 6874714"/>
                <a:gd name="connsiteX66" fmla="*/ 845380 w 6373761"/>
                <a:gd name="connsiteY66" fmla="*/ 5941386 h 6874714"/>
                <a:gd name="connsiteX67" fmla="*/ 755351 w 6373761"/>
                <a:gd name="connsiteY67" fmla="*/ 5788877 h 6874714"/>
                <a:gd name="connsiteX68" fmla="*/ 661784 w 6373761"/>
                <a:gd name="connsiteY68" fmla="*/ 5638944 h 6874714"/>
                <a:gd name="connsiteX69" fmla="*/ 466525 w 6373761"/>
                <a:gd name="connsiteY69" fmla="*/ 5340366 h 6874714"/>
                <a:gd name="connsiteX70" fmla="*/ 370992 w 6373761"/>
                <a:gd name="connsiteY70" fmla="*/ 5188502 h 6874714"/>
                <a:gd name="connsiteX71" fmla="*/ 280046 w 6373761"/>
                <a:gd name="connsiteY71" fmla="*/ 5033287 h 6874714"/>
                <a:gd name="connsiteX72" fmla="*/ 126853 w 6373761"/>
                <a:gd name="connsiteY72" fmla="*/ 4707660 h 6874714"/>
                <a:gd name="connsiteX73" fmla="*/ 30272 w 6373761"/>
                <a:gd name="connsiteY73" fmla="*/ 4362068 h 6874714"/>
                <a:gd name="connsiteX74" fmla="*/ 0 w 6373761"/>
                <a:gd name="connsiteY74" fmla="*/ 4005912 h 6874714"/>
                <a:gd name="connsiteX75" fmla="*/ 270480 w 6373761"/>
                <a:gd name="connsiteY75" fmla="*/ 2610532 h 6874714"/>
                <a:gd name="connsiteX76" fmla="*/ 415942 w 6373761"/>
                <a:gd name="connsiteY76" fmla="*/ 2280526 h 6874714"/>
                <a:gd name="connsiteX77" fmla="*/ 590102 w 6373761"/>
                <a:gd name="connsiteY77" fmla="*/ 1962626 h 6874714"/>
                <a:gd name="connsiteX78" fmla="*/ 1020719 w 6373761"/>
                <a:gd name="connsiteY78" fmla="*/ 1373070 h 6874714"/>
                <a:gd name="connsiteX79" fmla="*/ 1275080 w 6373761"/>
                <a:gd name="connsiteY79" fmla="*/ 1107081 h 6874714"/>
                <a:gd name="connsiteX80" fmla="*/ 1342437 w 6373761"/>
                <a:gd name="connsiteY80" fmla="*/ 1043965 h 6874714"/>
                <a:gd name="connsiteX81" fmla="*/ 1411106 w 6373761"/>
                <a:gd name="connsiteY81" fmla="*/ 982138 h 6874714"/>
                <a:gd name="connsiteX82" fmla="*/ 1553029 w 6373761"/>
                <a:gd name="connsiteY82" fmla="*/ 863376 h 6874714"/>
                <a:gd name="connsiteX83" fmla="*/ 2173401 w 6373761"/>
                <a:gd name="connsiteY83" fmla="*/ 454409 h 6874714"/>
                <a:gd name="connsiteX84" fmla="*/ 3599708 w 6373761"/>
                <a:gd name="connsiteY84" fmla="*/ 16332 h 6874714"/>
                <a:gd name="connsiteX85" fmla="*/ 3975975 w 6373761"/>
                <a:gd name="connsiteY85" fmla="*/ 263 h 6874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</a:cxnLst>
              <a:rect l="l" t="t" r="r" b="b"/>
              <a:pathLst>
                <a:path w="6373761" h="6874714">
                  <a:moveTo>
                    <a:pt x="6373761" y="5771297"/>
                  </a:moveTo>
                  <a:lnTo>
                    <a:pt x="6373761" y="6247960"/>
                  </a:lnTo>
                  <a:lnTo>
                    <a:pt x="6235932" y="6361930"/>
                  </a:lnTo>
                  <a:cubicBezTo>
                    <a:pt x="6143250" y="6437460"/>
                    <a:pt x="6051059" y="6512200"/>
                    <a:pt x="5960375" y="6587489"/>
                  </a:cubicBezTo>
                  <a:lnTo>
                    <a:pt x="5822907" y="6701871"/>
                  </a:lnTo>
                  <a:cubicBezTo>
                    <a:pt x="5776123" y="6740385"/>
                    <a:pt x="5729079" y="6778899"/>
                    <a:pt x="5681115" y="6816896"/>
                  </a:cubicBezTo>
                  <a:lnTo>
                    <a:pt x="5604096" y="6874714"/>
                  </a:lnTo>
                  <a:lnTo>
                    <a:pt x="4878485" y="6874714"/>
                  </a:lnTo>
                  <a:lnTo>
                    <a:pt x="5006014" y="6800200"/>
                  </a:lnTo>
                  <a:cubicBezTo>
                    <a:pt x="5054354" y="6770429"/>
                    <a:pt x="5102285" y="6739483"/>
                    <a:pt x="5149855" y="6707667"/>
                  </a:cubicBezTo>
                  <a:cubicBezTo>
                    <a:pt x="5244993" y="6643906"/>
                    <a:pt x="5338561" y="6576025"/>
                    <a:pt x="5431866" y="6506210"/>
                  </a:cubicBezTo>
                  <a:cubicBezTo>
                    <a:pt x="5478386" y="6471304"/>
                    <a:pt x="5524777" y="6435495"/>
                    <a:pt x="5571036" y="6399557"/>
                  </a:cubicBezTo>
                  <a:lnTo>
                    <a:pt x="5711649" y="6288912"/>
                  </a:lnTo>
                  <a:cubicBezTo>
                    <a:pt x="5902059" y="6140395"/>
                    <a:pt x="6093257" y="5998320"/>
                    <a:pt x="6276589" y="5852379"/>
                  </a:cubicBezTo>
                  <a:close/>
                  <a:moveTo>
                    <a:pt x="3975975" y="263"/>
                  </a:moveTo>
                  <a:cubicBezTo>
                    <a:pt x="4101550" y="1809"/>
                    <a:pt x="4226830" y="10149"/>
                    <a:pt x="4350473" y="24963"/>
                  </a:cubicBezTo>
                  <a:cubicBezTo>
                    <a:pt x="4598149" y="54846"/>
                    <a:pt x="4842943" y="108687"/>
                    <a:pt x="5077909" y="189450"/>
                  </a:cubicBezTo>
                  <a:cubicBezTo>
                    <a:pt x="5312876" y="269955"/>
                    <a:pt x="5537357" y="376867"/>
                    <a:pt x="5746507" y="505804"/>
                  </a:cubicBezTo>
                  <a:cubicBezTo>
                    <a:pt x="5955527" y="634999"/>
                    <a:pt x="6148688" y="786864"/>
                    <a:pt x="6322456" y="956633"/>
                  </a:cubicBezTo>
                  <a:lnTo>
                    <a:pt x="6373761" y="1011863"/>
                  </a:lnTo>
                  <a:lnTo>
                    <a:pt x="6373761" y="1185075"/>
                  </a:lnTo>
                  <a:lnTo>
                    <a:pt x="6359489" y="1169497"/>
                  </a:lnTo>
                  <a:cubicBezTo>
                    <a:pt x="6318811" y="1127602"/>
                    <a:pt x="6276917" y="1086890"/>
                    <a:pt x="6233869" y="1047442"/>
                  </a:cubicBezTo>
                  <a:cubicBezTo>
                    <a:pt x="6147509" y="968870"/>
                    <a:pt x="6056431" y="895448"/>
                    <a:pt x="5961423" y="827953"/>
                  </a:cubicBezTo>
                  <a:cubicBezTo>
                    <a:pt x="5865891" y="761102"/>
                    <a:pt x="5766688" y="699403"/>
                    <a:pt x="5663555" y="645304"/>
                  </a:cubicBezTo>
                  <a:cubicBezTo>
                    <a:pt x="5457943" y="535816"/>
                    <a:pt x="5238703" y="453894"/>
                    <a:pt x="5013827" y="397863"/>
                  </a:cubicBezTo>
                  <a:cubicBezTo>
                    <a:pt x="4788953" y="341703"/>
                    <a:pt x="4558442" y="310917"/>
                    <a:pt x="4327409" y="302545"/>
                  </a:cubicBezTo>
                  <a:cubicBezTo>
                    <a:pt x="4096111" y="293012"/>
                    <a:pt x="3867174" y="305893"/>
                    <a:pt x="3639939" y="338868"/>
                  </a:cubicBezTo>
                  <a:cubicBezTo>
                    <a:pt x="3526585" y="355999"/>
                    <a:pt x="3413885" y="377254"/>
                    <a:pt x="3302495" y="403659"/>
                  </a:cubicBezTo>
                  <a:cubicBezTo>
                    <a:pt x="3191107" y="430451"/>
                    <a:pt x="3080634" y="460978"/>
                    <a:pt x="2971604" y="496273"/>
                  </a:cubicBezTo>
                  <a:cubicBezTo>
                    <a:pt x="2862573" y="531437"/>
                    <a:pt x="2754854" y="570852"/>
                    <a:pt x="2648706" y="614389"/>
                  </a:cubicBezTo>
                  <a:cubicBezTo>
                    <a:pt x="2542690" y="658056"/>
                    <a:pt x="2438114" y="705714"/>
                    <a:pt x="2335374" y="757109"/>
                  </a:cubicBezTo>
                  <a:cubicBezTo>
                    <a:pt x="2129894" y="859769"/>
                    <a:pt x="1931228" y="976855"/>
                    <a:pt x="1741342" y="1107725"/>
                  </a:cubicBezTo>
                  <a:cubicBezTo>
                    <a:pt x="1694035" y="1140571"/>
                    <a:pt x="1646858" y="1173933"/>
                    <a:pt x="1600861" y="1208710"/>
                  </a:cubicBezTo>
                  <a:cubicBezTo>
                    <a:pt x="1577535" y="1225713"/>
                    <a:pt x="1554732" y="1243361"/>
                    <a:pt x="1531799" y="1260879"/>
                  </a:cubicBezTo>
                  <a:cubicBezTo>
                    <a:pt x="1508735" y="1278267"/>
                    <a:pt x="1486064" y="1296171"/>
                    <a:pt x="1463655" y="1314333"/>
                  </a:cubicBezTo>
                  <a:cubicBezTo>
                    <a:pt x="1373627" y="1386853"/>
                    <a:pt x="1285564" y="1462077"/>
                    <a:pt x="1200777" y="1541166"/>
                  </a:cubicBezTo>
                  <a:cubicBezTo>
                    <a:pt x="1030810" y="1698827"/>
                    <a:pt x="873161" y="1870785"/>
                    <a:pt x="731501" y="2055754"/>
                  </a:cubicBezTo>
                  <a:cubicBezTo>
                    <a:pt x="660734" y="2148239"/>
                    <a:pt x="593771" y="2243944"/>
                    <a:pt x="531393" y="2342739"/>
                  </a:cubicBezTo>
                  <a:cubicBezTo>
                    <a:pt x="470063" y="2442050"/>
                    <a:pt x="412140" y="2543810"/>
                    <a:pt x="361033" y="2649046"/>
                  </a:cubicBezTo>
                  <a:cubicBezTo>
                    <a:pt x="347798" y="2675194"/>
                    <a:pt x="335479" y="2701728"/>
                    <a:pt x="323292" y="2728263"/>
                  </a:cubicBezTo>
                  <a:lnTo>
                    <a:pt x="304945" y="2768193"/>
                  </a:lnTo>
                  <a:lnTo>
                    <a:pt x="287516" y="2808510"/>
                  </a:lnTo>
                  <a:cubicBezTo>
                    <a:pt x="276115" y="2835432"/>
                    <a:pt x="264583" y="2862352"/>
                    <a:pt x="254230" y="2889788"/>
                  </a:cubicBezTo>
                  <a:cubicBezTo>
                    <a:pt x="243877" y="2917224"/>
                    <a:pt x="232477" y="2944274"/>
                    <a:pt x="223042" y="2971968"/>
                  </a:cubicBezTo>
                  <a:cubicBezTo>
                    <a:pt x="182679" y="3081970"/>
                    <a:pt x="148475" y="3194291"/>
                    <a:pt x="121611" y="3308544"/>
                  </a:cubicBezTo>
                  <a:cubicBezTo>
                    <a:pt x="67096" y="3536534"/>
                    <a:pt x="39183" y="3771224"/>
                    <a:pt x="39314" y="4005912"/>
                  </a:cubicBezTo>
                  <a:cubicBezTo>
                    <a:pt x="39969" y="4122871"/>
                    <a:pt x="51109" y="4239571"/>
                    <a:pt x="73910" y="4354081"/>
                  </a:cubicBezTo>
                  <a:cubicBezTo>
                    <a:pt x="97892" y="4468334"/>
                    <a:pt x="132619" y="4580140"/>
                    <a:pt x="179534" y="4687050"/>
                  </a:cubicBezTo>
                  <a:cubicBezTo>
                    <a:pt x="190673" y="4713972"/>
                    <a:pt x="203647" y="4740249"/>
                    <a:pt x="215964" y="4766654"/>
                  </a:cubicBezTo>
                  <a:cubicBezTo>
                    <a:pt x="229332" y="4792674"/>
                    <a:pt x="242043" y="4818950"/>
                    <a:pt x="256457" y="4844455"/>
                  </a:cubicBezTo>
                  <a:cubicBezTo>
                    <a:pt x="283978" y="4895978"/>
                    <a:pt x="314642" y="4945956"/>
                    <a:pt x="346225" y="4995290"/>
                  </a:cubicBezTo>
                  <a:cubicBezTo>
                    <a:pt x="377676" y="5044752"/>
                    <a:pt x="411355" y="5092926"/>
                    <a:pt x="445296" y="5140971"/>
                  </a:cubicBezTo>
                  <a:cubicBezTo>
                    <a:pt x="479760" y="5188630"/>
                    <a:pt x="515537" y="5235645"/>
                    <a:pt x="551443" y="5282531"/>
                  </a:cubicBezTo>
                  <a:cubicBezTo>
                    <a:pt x="623387" y="5376434"/>
                    <a:pt x="698608" y="5468402"/>
                    <a:pt x="772387" y="5562561"/>
                  </a:cubicBezTo>
                  <a:cubicBezTo>
                    <a:pt x="809472" y="5609448"/>
                    <a:pt x="846428" y="5656719"/>
                    <a:pt x="882858" y="5704507"/>
                  </a:cubicBezTo>
                  <a:cubicBezTo>
                    <a:pt x="919159" y="5751909"/>
                    <a:pt x="955196" y="5802273"/>
                    <a:pt x="990316" y="5848258"/>
                  </a:cubicBezTo>
                  <a:cubicBezTo>
                    <a:pt x="1025175" y="5895402"/>
                    <a:pt x="1061736" y="5941129"/>
                    <a:pt x="1097774" y="5987114"/>
                  </a:cubicBezTo>
                  <a:cubicBezTo>
                    <a:pt x="1134860" y="6032326"/>
                    <a:pt x="1171684" y="6077536"/>
                    <a:pt x="1210080" y="6121203"/>
                  </a:cubicBezTo>
                  <a:cubicBezTo>
                    <a:pt x="1286350" y="6209051"/>
                    <a:pt x="1365632" y="6293677"/>
                    <a:pt x="1448192" y="6374054"/>
                  </a:cubicBezTo>
                  <a:cubicBezTo>
                    <a:pt x="1613572" y="6534420"/>
                    <a:pt x="1792057" y="6677526"/>
                    <a:pt x="1982991" y="6796158"/>
                  </a:cubicBezTo>
                  <a:lnTo>
                    <a:pt x="2118475" y="6874714"/>
                  </a:lnTo>
                  <a:lnTo>
                    <a:pt x="1569874" y="6874714"/>
                  </a:lnTo>
                  <a:lnTo>
                    <a:pt x="1507802" y="6817815"/>
                  </a:lnTo>
                  <a:cubicBezTo>
                    <a:pt x="1418412" y="6730595"/>
                    <a:pt x="1334903" y="6638562"/>
                    <a:pt x="1256865" y="6543437"/>
                  </a:cubicBezTo>
                  <a:cubicBezTo>
                    <a:pt x="1179155" y="6447861"/>
                    <a:pt x="1106817" y="6349194"/>
                    <a:pt x="1038410" y="6248722"/>
                  </a:cubicBezTo>
                  <a:cubicBezTo>
                    <a:pt x="969873" y="6148253"/>
                    <a:pt x="905922" y="6045592"/>
                    <a:pt x="845380" y="5941386"/>
                  </a:cubicBezTo>
                  <a:cubicBezTo>
                    <a:pt x="814453" y="5888704"/>
                    <a:pt x="786147" y="5839370"/>
                    <a:pt x="755351" y="5788877"/>
                  </a:cubicBezTo>
                  <a:cubicBezTo>
                    <a:pt x="724817" y="5738771"/>
                    <a:pt x="693760" y="5688665"/>
                    <a:pt x="661784" y="5638944"/>
                  </a:cubicBezTo>
                  <a:lnTo>
                    <a:pt x="466525" y="5340366"/>
                  </a:lnTo>
                  <a:cubicBezTo>
                    <a:pt x="434156" y="5290131"/>
                    <a:pt x="402181" y="5239639"/>
                    <a:pt x="370992" y="5188502"/>
                  </a:cubicBezTo>
                  <a:cubicBezTo>
                    <a:pt x="339803" y="5137364"/>
                    <a:pt x="308876" y="5086099"/>
                    <a:pt x="280046" y="5033287"/>
                  </a:cubicBezTo>
                  <a:cubicBezTo>
                    <a:pt x="222255" y="4928179"/>
                    <a:pt x="169181" y="4819982"/>
                    <a:pt x="126853" y="4707660"/>
                  </a:cubicBezTo>
                  <a:cubicBezTo>
                    <a:pt x="83739" y="4595725"/>
                    <a:pt x="51764" y="4479670"/>
                    <a:pt x="30272" y="4362068"/>
                  </a:cubicBezTo>
                  <a:cubicBezTo>
                    <a:pt x="9698" y="4244466"/>
                    <a:pt x="0" y="4125060"/>
                    <a:pt x="0" y="4005912"/>
                  </a:cubicBezTo>
                  <a:cubicBezTo>
                    <a:pt x="1704" y="3530867"/>
                    <a:pt x="95140" y="3057110"/>
                    <a:pt x="270480" y="2610532"/>
                  </a:cubicBezTo>
                  <a:cubicBezTo>
                    <a:pt x="314511" y="2498984"/>
                    <a:pt x="362212" y="2388466"/>
                    <a:pt x="415942" y="2280526"/>
                  </a:cubicBezTo>
                  <a:cubicBezTo>
                    <a:pt x="468884" y="2172197"/>
                    <a:pt x="527199" y="2066188"/>
                    <a:pt x="590102" y="1962626"/>
                  </a:cubicBezTo>
                  <a:cubicBezTo>
                    <a:pt x="716037" y="1755631"/>
                    <a:pt x="859794" y="1557653"/>
                    <a:pt x="1020719" y="1373070"/>
                  </a:cubicBezTo>
                  <a:cubicBezTo>
                    <a:pt x="1101575" y="1281101"/>
                    <a:pt x="1185969" y="1191838"/>
                    <a:pt x="1275080" y="1107081"/>
                  </a:cubicBezTo>
                  <a:cubicBezTo>
                    <a:pt x="1297227" y="1085699"/>
                    <a:pt x="1319504" y="1064575"/>
                    <a:pt x="1342437" y="1043965"/>
                  </a:cubicBezTo>
                  <a:cubicBezTo>
                    <a:pt x="1365240" y="1023226"/>
                    <a:pt x="1387648" y="1002102"/>
                    <a:pt x="1411106" y="982138"/>
                  </a:cubicBezTo>
                  <a:cubicBezTo>
                    <a:pt x="1457497" y="941563"/>
                    <a:pt x="1505065" y="902276"/>
                    <a:pt x="1553029" y="863376"/>
                  </a:cubicBezTo>
                  <a:cubicBezTo>
                    <a:pt x="1745798" y="708806"/>
                    <a:pt x="1954030" y="571882"/>
                    <a:pt x="2173401" y="454409"/>
                  </a:cubicBezTo>
                  <a:cubicBezTo>
                    <a:pt x="2612013" y="219334"/>
                    <a:pt x="3099505" y="65666"/>
                    <a:pt x="3599708" y="16332"/>
                  </a:cubicBezTo>
                  <a:cubicBezTo>
                    <a:pt x="3724530" y="3966"/>
                    <a:pt x="3850400" y="-1283"/>
                    <a:pt x="3975975" y="26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70" name="Freeform: Shape 19469">
              <a:extLst>
                <a:ext uri="{FF2B5EF4-FFF2-40B4-BE49-F238E27FC236}">
                  <a16:creationId xmlns:a16="http://schemas.microsoft.com/office/drawing/2014/main" id="{61023DD2-2E6F-4419-B404-80F08460BE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65276" y="313387"/>
              <a:ext cx="6326724" cy="6561326"/>
            </a:xfrm>
            <a:custGeom>
              <a:avLst/>
              <a:gdLst>
                <a:gd name="connsiteX0" fmla="*/ 6326724 w 6326724"/>
                <a:gd name="connsiteY0" fmla="*/ 5020808 h 6561326"/>
                <a:gd name="connsiteX1" fmla="*/ 6326724 w 6326724"/>
                <a:gd name="connsiteY1" fmla="*/ 5698632 h 6561326"/>
                <a:gd name="connsiteX2" fmla="*/ 6067438 w 6326724"/>
                <a:gd name="connsiteY2" fmla="*/ 5902509 h 6561326"/>
                <a:gd name="connsiteX3" fmla="*/ 5799974 w 6326724"/>
                <a:gd name="connsiteY3" fmla="*/ 6102017 h 6561326"/>
                <a:gd name="connsiteX4" fmla="*/ 5665258 w 6326724"/>
                <a:gd name="connsiteY4" fmla="*/ 6202100 h 6561326"/>
                <a:gd name="connsiteX5" fmla="*/ 5526873 w 6326724"/>
                <a:gd name="connsiteY5" fmla="*/ 6302828 h 6561326"/>
                <a:gd name="connsiteX6" fmla="*/ 5385080 w 6326724"/>
                <a:gd name="connsiteY6" fmla="*/ 6402268 h 6561326"/>
                <a:gd name="connsiteX7" fmla="*/ 5238833 w 6326724"/>
                <a:gd name="connsiteY7" fmla="*/ 6498875 h 6561326"/>
                <a:gd name="connsiteX8" fmla="*/ 5138040 w 6326724"/>
                <a:gd name="connsiteY8" fmla="*/ 6561326 h 6561326"/>
                <a:gd name="connsiteX9" fmla="*/ 3946072 w 6326724"/>
                <a:gd name="connsiteY9" fmla="*/ 6561326 h 6561326"/>
                <a:gd name="connsiteX10" fmla="*/ 3976009 w 6326724"/>
                <a:gd name="connsiteY10" fmla="*/ 6555242 h 6561326"/>
                <a:gd name="connsiteX11" fmla="*/ 4404855 w 6326724"/>
                <a:gd name="connsiteY11" fmla="*/ 6399048 h 6561326"/>
                <a:gd name="connsiteX12" fmla="*/ 4938868 w 6326724"/>
                <a:gd name="connsiteY12" fmla="*/ 6072132 h 6561326"/>
                <a:gd name="connsiteX13" fmla="*/ 5068342 w 6326724"/>
                <a:gd name="connsiteY13" fmla="*/ 5976042 h 6561326"/>
                <a:gd name="connsiteX14" fmla="*/ 5197816 w 6326724"/>
                <a:gd name="connsiteY14" fmla="*/ 5876730 h 6561326"/>
                <a:gd name="connsiteX15" fmla="*/ 5460039 w 6326724"/>
                <a:gd name="connsiteY15" fmla="*/ 5670637 h 6561326"/>
                <a:gd name="connsiteX16" fmla="*/ 5999033 w 6326724"/>
                <a:gd name="connsiteY16" fmla="*/ 5271718 h 6561326"/>
                <a:gd name="connsiteX17" fmla="*/ 6258766 w 6326724"/>
                <a:gd name="connsiteY17" fmla="*/ 5077603 h 6561326"/>
                <a:gd name="connsiteX18" fmla="*/ 4139342 w 6326724"/>
                <a:gd name="connsiteY18" fmla="*/ 440 h 6561326"/>
                <a:gd name="connsiteX19" fmla="*/ 4315744 w 6326724"/>
                <a:gd name="connsiteY19" fmla="*/ 6808 h 6561326"/>
                <a:gd name="connsiteX20" fmla="*/ 5015400 w 6326724"/>
                <a:gd name="connsiteY20" fmla="*/ 113591 h 6561326"/>
                <a:gd name="connsiteX21" fmla="*/ 5681114 w 6326724"/>
                <a:gd name="connsiteY21" fmla="*/ 361418 h 6561326"/>
                <a:gd name="connsiteX22" fmla="*/ 6270952 w 6326724"/>
                <a:gd name="connsiteY22" fmla="*/ 755441 h 6561326"/>
                <a:gd name="connsiteX23" fmla="*/ 6326724 w 6326724"/>
                <a:gd name="connsiteY23" fmla="*/ 807432 h 6561326"/>
                <a:gd name="connsiteX24" fmla="*/ 6326724 w 6326724"/>
                <a:gd name="connsiteY24" fmla="*/ 1231565 h 6561326"/>
                <a:gd name="connsiteX25" fmla="*/ 6302093 w 6326724"/>
                <a:gd name="connsiteY25" fmla="*/ 1203002 h 6561326"/>
                <a:gd name="connsiteX26" fmla="*/ 6066914 w 6326724"/>
                <a:gd name="connsiteY26" fmla="*/ 989616 h 6561326"/>
                <a:gd name="connsiteX27" fmla="*/ 5533688 w 6326724"/>
                <a:gd name="connsiteY27" fmla="*/ 647242 h 6561326"/>
                <a:gd name="connsiteX28" fmla="*/ 4933626 w 6326724"/>
                <a:gd name="connsiteY28" fmla="*/ 432262 h 6561326"/>
                <a:gd name="connsiteX29" fmla="*/ 4296873 w 6326724"/>
                <a:gd name="connsiteY29" fmla="*/ 343126 h 6561326"/>
                <a:gd name="connsiteX30" fmla="*/ 3651602 w 6326724"/>
                <a:gd name="connsiteY30" fmla="*/ 365797 h 6561326"/>
                <a:gd name="connsiteX31" fmla="*/ 3018256 w 6326724"/>
                <a:gd name="connsiteY31" fmla="*/ 496666 h 6561326"/>
                <a:gd name="connsiteX32" fmla="*/ 2412429 w 6326724"/>
                <a:gd name="connsiteY32" fmla="*/ 724399 h 6561326"/>
                <a:gd name="connsiteX33" fmla="*/ 1329857 w 6326724"/>
                <a:gd name="connsiteY33" fmla="*/ 1424086 h 6561326"/>
                <a:gd name="connsiteX34" fmla="*/ 887314 w 6326724"/>
                <a:gd name="connsiteY34" fmla="*/ 1891015 h 6561326"/>
                <a:gd name="connsiteX35" fmla="*/ 537420 w 6326724"/>
                <a:gd name="connsiteY35" fmla="*/ 2427245 h 6561326"/>
                <a:gd name="connsiteX36" fmla="*/ 299965 w 6326724"/>
                <a:gd name="connsiteY36" fmla="*/ 3020021 h 6561326"/>
                <a:gd name="connsiteX37" fmla="*/ 213606 w 6326724"/>
                <a:gd name="connsiteY37" fmla="*/ 3651953 h 6561326"/>
                <a:gd name="connsiteX38" fmla="*/ 250036 w 6326724"/>
                <a:gd name="connsiteY38" fmla="*/ 3961352 h 6561326"/>
                <a:gd name="connsiteX39" fmla="*/ 357625 w 6326724"/>
                <a:gd name="connsiteY39" fmla="*/ 4250783 h 6561326"/>
                <a:gd name="connsiteX40" fmla="*/ 432715 w 6326724"/>
                <a:gd name="connsiteY40" fmla="*/ 4387063 h 6561326"/>
                <a:gd name="connsiteX41" fmla="*/ 518943 w 6326724"/>
                <a:gd name="connsiteY41" fmla="*/ 4518962 h 6561326"/>
                <a:gd name="connsiteX42" fmla="*/ 718133 w 6326724"/>
                <a:gd name="connsiteY42" fmla="*/ 4773874 h 6561326"/>
                <a:gd name="connsiteX43" fmla="*/ 933704 w 6326724"/>
                <a:gd name="connsiteY43" fmla="*/ 5030717 h 6561326"/>
                <a:gd name="connsiteX44" fmla="*/ 1040900 w 6326724"/>
                <a:gd name="connsiteY44" fmla="*/ 5164806 h 6561326"/>
                <a:gd name="connsiteX45" fmla="*/ 1092401 w 6326724"/>
                <a:gd name="connsiteY45" fmla="*/ 5230628 h 6561326"/>
                <a:gd name="connsiteX46" fmla="*/ 1142854 w 6326724"/>
                <a:gd name="connsiteY46" fmla="*/ 5293615 h 6561326"/>
                <a:gd name="connsiteX47" fmla="*/ 1576354 w 6326724"/>
                <a:gd name="connsiteY47" fmla="*/ 5759128 h 6561326"/>
                <a:gd name="connsiteX48" fmla="*/ 1806865 w 6326724"/>
                <a:gd name="connsiteY48" fmla="*/ 5968571 h 6561326"/>
                <a:gd name="connsiteX49" fmla="*/ 2048253 w 6326724"/>
                <a:gd name="connsiteY49" fmla="*/ 6161654 h 6561326"/>
                <a:gd name="connsiteX50" fmla="*/ 2587506 w 6326724"/>
                <a:gd name="connsiteY50" fmla="*/ 6467059 h 6561326"/>
                <a:gd name="connsiteX51" fmla="*/ 2889176 w 6326724"/>
                <a:gd name="connsiteY51" fmla="*/ 6553360 h 6561326"/>
                <a:gd name="connsiteX52" fmla="*/ 2929698 w 6326724"/>
                <a:gd name="connsiteY52" fmla="*/ 6561326 h 6561326"/>
                <a:gd name="connsiteX53" fmla="*/ 1816374 w 6326724"/>
                <a:gd name="connsiteY53" fmla="*/ 6561326 h 6561326"/>
                <a:gd name="connsiteX54" fmla="*/ 1787601 w 6326724"/>
                <a:gd name="connsiteY54" fmla="*/ 6545761 h 6561326"/>
                <a:gd name="connsiteX55" fmla="*/ 1225544 w 6326724"/>
                <a:gd name="connsiteY55" fmla="*/ 6094158 h 6561326"/>
                <a:gd name="connsiteX56" fmla="*/ 997654 w 6326724"/>
                <a:gd name="connsiteY56" fmla="*/ 5822374 h 6561326"/>
                <a:gd name="connsiteX57" fmla="*/ 798596 w 6326724"/>
                <a:gd name="connsiteY57" fmla="*/ 5534615 h 6561326"/>
                <a:gd name="connsiteX58" fmla="*/ 752075 w 6326724"/>
                <a:gd name="connsiteY58" fmla="*/ 5461324 h 6561326"/>
                <a:gd name="connsiteX59" fmla="*/ 707650 w 6326724"/>
                <a:gd name="connsiteY59" fmla="*/ 5390221 h 6561326"/>
                <a:gd name="connsiteX60" fmla="*/ 619980 w 6326724"/>
                <a:gd name="connsiteY60" fmla="*/ 5252396 h 6561326"/>
                <a:gd name="connsiteX61" fmla="*/ 438349 w 6326724"/>
                <a:gd name="connsiteY61" fmla="*/ 4970822 h 6561326"/>
                <a:gd name="connsiteX62" fmla="*/ 261044 w 6326724"/>
                <a:gd name="connsiteY62" fmla="*/ 4673145 h 6561326"/>
                <a:gd name="connsiteX63" fmla="*/ 181107 w 6326724"/>
                <a:gd name="connsiteY63" fmla="*/ 4515356 h 6561326"/>
                <a:gd name="connsiteX64" fmla="*/ 113224 w 6326724"/>
                <a:gd name="connsiteY64" fmla="*/ 4350223 h 6561326"/>
                <a:gd name="connsiteX65" fmla="*/ 61199 w 6326724"/>
                <a:gd name="connsiteY65" fmla="*/ 4178908 h 6561326"/>
                <a:gd name="connsiteX66" fmla="*/ 41804 w 6326724"/>
                <a:gd name="connsiteY66" fmla="*/ 4091577 h 6561326"/>
                <a:gd name="connsiteX67" fmla="*/ 33287 w 6326724"/>
                <a:gd name="connsiteY67" fmla="*/ 4047781 h 6561326"/>
                <a:gd name="connsiteX68" fmla="*/ 26209 w 6326724"/>
                <a:gd name="connsiteY68" fmla="*/ 4003858 h 6561326"/>
                <a:gd name="connsiteX69" fmla="*/ 0 w 6326724"/>
                <a:gd name="connsiteY69" fmla="*/ 3651953 h 6561326"/>
                <a:gd name="connsiteX70" fmla="*/ 72731 w 6326724"/>
                <a:gd name="connsiteY70" fmla="*/ 2966307 h 6561326"/>
                <a:gd name="connsiteX71" fmla="*/ 291316 w 6326724"/>
                <a:gd name="connsiteY71" fmla="*/ 2309385 h 6561326"/>
                <a:gd name="connsiteX72" fmla="*/ 1110878 w 6326724"/>
                <a:gd name="connsiteY72" fmla="*/ 1193776 h 6561326"/>
                <a:gd name="connsiteX73" fmla="*/ 1654327 w 6326724"/>
                <a:gd name="connsiteY73" fmla="*/ 756730 h 6561326"/>
                <a:gd name="connsiteX74" fmla="*/ 2261727 w 6326724"/>
                <a:gd name="connsiteY74" fmla="*/ 409720 h 6561326"/>
                <a:gd name="connsiteX75" fmla="*/ 3610060 w 6326724"/>
                <a:gd name="connsiteY75" fmla="*/ 27032 h 6561326"/>
                <a:gd name="connsiteX76" fmla="*/ 4139342 w 6326724"/>
                <a:gd name="connsiteY76" fmla="*/ 440 h 6561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</a:cxnLst>
              <a:rect l="l" t="t" r="r" b="b"/>
              <a:pathLst>
                <a:path w="6326724" h="6561326">
                  <a:moveTo>
                    <a:pt x="6326724" y="5020808"/>
                  </a:moveTo>
                  <a:lnTo>
                    <a:pt x="6326724" y="5698632"/>
                  </a:lnTo>
                  <a:lnTo>
                    <a:pt x="6067438" y="5902509"/>
                  </a:lnTo>
                  <a:cubicBezTo>
                    <a:pt x="5977868" y="5970407"/>
                    <a:pt x="5888364" y="6036453"/>
                    <a:pt x="5799974" y="6102017"/>
                  </a:cubicBezTo>
                  <a:lnTo>
                    <a:pt x="5665258" y="6202100"/>
                  </a:lnTo>
                  <a:cubicBezTo>
                    <a:pt x="5619654" y="6235719"/>
                    <a:pt x="5573656" y="6269596"/>
                    <a:pt x="5526873" y="6302828"/>
                  </a:cubicBezTo>
                  <a:cubicBezTo>
                    <a:pt x="5480220" y="6336189"/>
                    <a:pt x="5433044" y="6369423"/>
                    <a:pt x="5385080" y="6402268"/>
                  </a:cubicBezTo>
                  <a:cubicBezTo>
                    <a:pt x="5336988" y="6434857"/>
                    <a:pt x="5288500" y="6467187"/>
                    <a:pt x="5238833" y="6498875"/>
                  </a:cubicBezTo>
                  <a:lnTo>
                    <a:pt x="5138040" y="6561326"/>
                  </a:lnTo>
                  <a:lnTo>
                    <a:pt x="3946072" y="6561326"/>
                  </a:lnTo>
                  <a:lnTo>
                    <a:pt x="3976009" y="6555242"/>
                  </a:lnTo>
                  <a:cubicBezTo>
                    <a:pt x="4123712" y="6519227"/>
                    <a:pt x="4266863" y="6466383"/>
                    <a:pt x="4404855" y="6399048"/>
                  </a:cubicBezTo>
                  <a:cubicBezTo>
                    <a:pt x="4589500" y="6310299"/>
                    <a:pt x="4765232" y="6196690"/>
                    <a:pt x="4938868" y="6072132"/>
                  </a:cubicBezTo>
                  <a:cubicBezTo>
                    <a:pt x="4982245" y="6041089"/>
                    <a:pt x="5025359" y="6008630"/>
                    <a:pt x="5068342" y="5976042"/>
                  </a:cubicBezTo>
                  <a:cubicBezTo>
                    <a:pt x="5111588" y="5943453"/>
                    <a:pt x="5154702" y="5910349"/>
                    <a:pt x="5197816" y="5876730"/>
                  </a:cubicBezTo>
                  <a:lnTo>
                    <a:pt x="5460039" y="5670637"/>
                  </a:lnTo>
                  <a:cubicBezTo>
                    <a:pt x="5639966" y="5530365"/>
                    <a:pt x="5821596" y="5399753"/>
                    <a:pt x="5999033" y="5271718"/>
                  </a:cubicBezTo>
                  <a:cubicBezTo>
                    <a:pt x="6087686" y="5207700"/>
                    <a:pt x="6174667" y="5143360"/>
                    <a:pt x="6258766" y="5077603"/>
                  </a:cubicBezTo>
                  <a:close/>
                  <a:moveTo>
                    <a:pt x="4139342" y="440"/>
                  </a:moveTo>
                  <a:cubicBezTo>
                    <a:pt x="4198237" y="1301"/>
                    <a:pt x="4257068" y="3427"/>
                    <a:pt x="4315744" y="6808"/>
                  </a:cubicBezTo>
                  <a:cubicBezTo>
                    <a:pt x="4550841" y="20849"/>
                    <a:pt x="4785806" y="55240"/>
                    <a:pt x="5015400" y="113591"/>
                  </a:cubicBezTo>
                  <a:cubicBezTo>
                    <a:pt x="5244992" y="171812"/>
                    <a:pt x="5469212" y="254249"/>
                    <a:pt x="5681114" y="361418"/>
                  </a:cubicBezTo>
                  <a:cubicBezTo>
                    <a:pt x="5892754" y="468586"/>
                    <a:pt x="6093124" y="599584"/>
                    <a:pt x="6270952" y="755441"/>
                  </a:cubicBezTo>
                  <a:lnTo>
                    <a:pt x="6326724" y="807432"/>
                  </a:lnTo>
                  <a:lnTo>
                    <a:pt x="6326724" y="1231565"/>
                  </a:lnTo>
                  <a:lnTo>
                    <a:pt x="6302093" y="1203002"/>
                  </a:lnTo>
                  <a:cubicBezTo>
                    <a:pt x="6227937" y="1127247"/>
                    <a:pt x="6149211" y="1056081"/>
                    <a:pt x="6066914" y="989616"/>
                  </a:cubicBezTo>
                  <a:cubicBezTo>
                    <a:pt x="5902714" y="856299"/>
                    <a:pt x="5724360" y="740371"/>
                    <a:pt x="5533688" y="647242"/>
                  </a:cubicBezTo>
                  <a:cubicBezTo>
                    <a:pt x="5343146" y="553857"/>
                    <a:pt x="5141466" y="482239"/>
                    <a:pt x="4933626" y="432262"/>
                  </a:cubicBezTo>
                  <a:cubicBezTo>
                    <a:pt x="4725788" y="382156"/>
                    <a:pt x="4512182" y="353303"/>
                    <a:pt x="4296873" y="343126"/>
                  </a:cubicBezTo>
                  <a:cubicBezTo>
                    <a:pt x="4081172" y="332435"/>
                    <a:pt x="3865732" y="339520"/>
                    <a:pt x="3651602" y="365797"/>
                  </a:cubicBezTo>
                  <a:cubicBezTo>
                    <a:pt x="3437604" y="392202"/>
                    <a:pt x="3225572" y="436384"/>
                    <a:pt x="3018256" y="496666"/>
                  </a:cubicBezTo>
                  <a:cubicBezTo>
                    <a:pt x="2810809" y="556691"/>
                    <a:pt x="2608474" y="634362"/>
                    <a:pt x="2412429" y="724399"/>
                  </a:cubicBezTo>
                  <a:cubicBezTo>
                    <a:pt x="2019160" y="902541"/>
                    <a:pt x="1651969" y="1138775"/>
                    <a:pt x="1329857" y="1424086"/>
                  </a:cubicBezTo>
                  <a:cubicBezTo>
                    <a:pt x="1169326" y="1567192"/>
                    <a:pt x="1020588" y="1723307"/>
                    <a:pt x="887314" y="1891015"/>
                  </a:cubicBezTo>
                  <a:cubicBezTo>
                    <a:pt x="753778" y="2058466"/>
                    <a:pt x="635967" y="2238026"/>
                    <a:pt x="537420" y="2427245"/>
                  </a:cubicBezTo>
                  <a:cubicBezTo>
                    <a:pt x="438874" y="2616335"/>
                    <a:pt x="356839" y="2814313"/>
                    <a:pt x="299965" y="3020021"/>
                  </a:cubicBezTo>
                  <a:cubicBezTo>
                    <a:pt x="242961" y="3225212"/>
                    <a:pt x="213474" y="3438518"/>
                    <a:pt x="213606" y="3651953"/>
                  </a:cubicBezTo>
                  <a:cubicBezTo>
                    <a:pt x="214785" y="3756804"/>
                    <a:pt x="225269" y="3860881"/>
                    <a:pt x="250036" y="3961352"/>
                  </a:cubicBezTo>
                  <a:cubicBezTo>
                    <a:pt x="274412" y="4061950"/>
                    <a:pt x="312284" y="4158171"/>
                    <a:pt x="357625" y="4250783"/>
                  </a:cubicBezTo>
                  <a:cubicBezTo>
                    <a:pt x="380558" y="4297025"/>
                    <a:pt x="405982" y="4342366"/>
                    <a:pt x="432715" y="4387063"/>
                  </a:cubicBezTo>
                  <a:cubicBezTo>
                    <a:pt x="459841" y="4431630"/>
                    <a:pt x="488803" y="4475554"/>
                    <a:pt x="518943" y="4518962"/>
                  </a:cubicBezTo>
                  <a:cubicBezTo>
                    <a:pt x="580011" y="4605521"/>
                    <a:pt x="647893" y="4689504"/>
                    <a:pt x="718133" y="4773874"/>
                  </a:cubicBezTo>
                  <a:cubicBezTo>
                    <a:pt x="788374" y="4858372"/>
                    <a:pt x="861760" y="4942871"/>
                    <a:pt x="933704" y="5030717"/>
                  </a:cubicBezTo>
                  <a:cubicBezTo>
                    <a:pt x="969742" y="5074512"/>
                    <a:pt x="1005387" y="5119337"/>
                    <a:pt x="1040900" y="5164806"/>
                  </a:cubicBezTo>
                  <a:lnTo>
                    <a:pt x="1092401" y="5230628"/>
                  </a:lnTo>
                  <a:cubicBezTo>
                    <a:pt x="1109306" y="5251624"/>
                    <a:pt x="1125425" y="5273135"/>
                    <a:pt x="1142854" y="5293615"/>
                  </a:cubicBezTo>
                  <a:cubicBezTo>
                    <a:pt x="1278880" y="5460293"/>
                    <a:pt x="1426438" y="5613704"/>
                    <a:pt x="1576354" y="5759128"/>
                  </a:cubicBezTo>
                  <a:cubicBezTo>
                    <a:pt x="1651706" y="5831519"/>
                    <a:pt x="1728368" y="5901461"/>
                    <a:pt x="1806865" y="5968571"/>
                  </a:cubicBezTo>
                  <a:cubicBezTo>
                    <a:pt x="1885362" y="6035680"/>
                    <a:pt x="1965299" y="6100599"/>
                    <a:pt x="2048253" y="6161654"/>
                  </a:cubicBezTo>
                  <a:cubicBezTo>
                    <a:pt x="2213502" y="6284022"/>
                    <a:pt x="2391724" y="6393380"/>
                    <a:pt x="2587506" y="6467059"/>
                  </a:cubicBezTo>
                  <a:cubicBezTo>
                    <a:pt x="2685137" y="6503898"/>
                    <a:pt x="2786304" y="6532106"/>
                    <a:pt x="2889176" y="6553360"/>
                  </a:cubicBezTo>
                  <a:lnTo>
                    <a:pt x="2929698" y="6561326"/>
                  </a:lnTo>
                  <a:lnTo>
                    <a:pt x="1816374" y="6561326"/>
                  </a:lnTo>
                  <a:lnTo>
                    <a:pt x="1787601" y="6545761"/>
                  </a:lnTo>
                  <a:cubicBezTo>
                    <a:pt x="1577272" y="6422749"/>
                    <a:pt x="1389483" y="6266761"/>
                    <a:pt x="1225544" y="6094158"/>
                  </a:cubicBezTo>
                  <a:cubicBezTo>
                    <a:pt x="1143116" y="6007986"/>
                    <a:pt x="1068158" y="5916274"/>
                    <a:pt x="997654" y="5822374"/>
                  </a:cubicBezTo>
                  <a:cubicBezTo>
                    <a:pt x="927546" y="5728086"/>
                    <a:pt x="860842" y="5632381"/>
                    <a:pt x="798596" y="5534615"/>
                  </a:cubicBezTo>
                  <a:cubicBezTo>
                    <a:pt x="782608" y="5510399"/>
                    <a:pt x="767537" y="5485797"/>
                    <a:pt x="752075" y="5461324"/>
                  </a:cubicBezTo>
                  <a:lnTo>
                    <a:pt x="707650" y="5390221"/>
                  </a:lnTo>
                  <a:cubicBezTo>
                    <a:pt x="679213" y="5344237"/>
                    <a:pt x="649728" y="5298638"/>
                    <a:pt x="619980" y="5252396"/>
                  </a:cubicBezTo>
                  <a:lnTo>
                    <a:pt x="438349" y="4970822"/>
                  </a:lnTo>
                  <a:cubicBezTo>
                    <a:pt x="377413" y="4874860"/>
                    <a:pt x="317263" y="4776064"/>
                    <a:pt x="261044" y="4673145"/>
                  </a:cubicBezTo>
                  <a:cubicBezTo>
                    <a:pt x="233000" y="4621622"/>
                    <a:pt x="205874" y="4569197"/>
                    <a:pt x="181107" y="4515356"/>
                  </a:cubicBezTo>
                  <a:cubicBezTo>
                    <a:pt x="156470" y="4461385"/>
                    <a:pt x="133537" y="4406385"/>
                    <a:pt x="113224" y="4350223"/>
                  </a:cubicBezTo>
                  <a:cubicBezTo>
                    <a:pt x="93305" y="4293934"/>
                    <a:pt x="75614" y="4236872"/>
                    <a:pt x="61199" y="4178908"/>
                  </a:cubicBezTo>
                  <a:cubicBezTo>
                    <a:pt x="54385" y="4149927"/>
                    <a:pt x="47440" y="4120815"/>
                    <a:pt x="41804" y="4091577"/>
                  </a:cubicBezTo>
                  <a:lnTo>
                    <a:pt x="33287" y="4047781"/>
                  </a:lnTo>
                  <a:lnTo>
                    <a:pt x="26209" y="4003858"/>
                  </a:lnTo>
                  <a:cubicBezTo>
                    <a:pt x="7732" y="3886643"/>
                    <a:pt x="0" y="3768783"/>
                    <a:pt x="0" y="3651953"/>
                  </a:cubicBezTo>
                  <a:cubicBezTo>
                    <a:pt x="524" y="3422031"/>
                    <a:pt x="25030" y="3192109"/>
                    <a:pt x="72731" y="2966307"/>
                  </a:cubicBezTo>
                  <a:cubicBezTo>
                    <a:pt x="120301" y="2740634"/>
                    <a:pt x="193163" y="2519343"/>
                    <a:pt x="291316" y="2309385"/>
                  </a:cubicBezTo>
                  <a:cubicBezTo>
                    <a:pt x="488540" y="1889469"/>
                    <a:pt x="774352" y="1513736"/>
                    <a:pt x="1110878" y="1193776"/>
                  </a:cubicBezTo>
                  <a:cubicBezTo>
                    <a:pt x="1279535" y="1033797"/>
                    <a:pt x="1461821" y="887856"/>
                    <a:pt x="1654327" y="756730"/>
                  </a:cubicBezTo>
                  <a:cubicBezTo>
                    <a:pt x="1847096" y="625732"/>
                    <a:pt x="2049956" y="509031"/>
                    <a:pt x="2261727" y="409720"/>
                  </a:cubicBezTo>
                  <a:cubicBezTo>
                    <a:pt x="2685792" y="212515"/>
                    <a:pt x="3142357" y="82162"/>
                    <a:pt x="3610060" y="27032"/>
                  </a:cubicBezTo>
                  <a:cubicBezTo>
                    <a:pt x="3785399" y="6647"/>
                    <a:pt x="3962657" y="-2144"/>
                    <a:pt x="4139342" y="44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71" name="Freeform: Shape 19470">
              <a:extLst>
                <a:ext uri="{FF2B5EF4-FFF2-40B4-BE49-F238E27FC236}">
                  <a16:creationId xmlns:a16="http://schemas.microsoft.com/office/drawing/2014/main" id="{BC4A6C98-F96E-4587-B01F-A9B01BBFAD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1866928 h 6521594"/>
                <a:gd name="connsiteX4" fmla="*/ 6212358 w 6321679"/>
                <a:gd name="connsiteY4" fmla="*/ 1689281 h 6521594"/>
                <a:gd name="connsiteX5" fmla="*/ 6049880 w 6321679"/>
                <a:gd name="connsiteY5" fmla="*/ 1477173 h 6521594"/>
                <a:gd name="connsiteX6" fmla="*/ 5248663 w 6321679"/>
                <a:gd name="connsiteY6" fmla="*/ 869327 h 6521594"/>
                <a:gd name="connsiteX7" fmla="*/ 4150102 w 6321679"/>
                <a:gd name="connsiteY7" fmla="*/ 644042 h 6521594"/>
                <a:gd name="connsiteX8" fmla="*/ 2867946 w 6321679"/>
                <a:gd name="connsiteY8" fmla="*/ 886459 h 6521594"/>
                <a:gd name="connsiteX9" fmla="*/ 1728892 w 6321679"/>
                <a:gd name="connsiteY9" fmla="*/ 1552397 h 6521594"/>
                <a:gd name="connsiteX10" fmla="*/ 941043 w 6321679"/>
                <a:gd name="connsiteY10" fmla="*/ 2512664 h 6521594"/>
                <a:gd name="connsiteX11" fmla="*/ 655362 w 6321679"/>
                <a:gd name="connsiteY11" fmla="*/ 3630204 h 6521594"/>
                <a:gd name="connsiteX12" fmla="*/ 1128177 w 6321679"/>
                <a:gd name="connsiteY12" fmla="*/ 4667883 h 6521594"/>
                <a:gd name="connsiteX13" fmla="*/ 1366419 w 6321679"/>
                <a:gd name="connsiteY13" fmla="*/ 4997246 h 6521594"/>
                <a:gd name="connsiteX14" fmla="*/ 3601937 w 6321679"/>
                <a:gd name="connsiteY14" fmla="*/ 6284685 h 6521594"/>
                <a:gd name="connsiteX15" fmla="*/ 5298985 w 6321679"/>
                <a:gd name="connsiteY15" fmla="*/ 5492643 h 6521594"/>
                <a:gd name="connsiteX16" fmla="*/ 5505513 w 6321679"/>
                <a:gd name="connsiteY16" fmla="*/ 5335367 h 6521594"/>
                <a:gd name="connsiteX17" fmla="*/ 6252618 w 6321679"/>
                <a:gd name="connsiteY17" fmla="*/ 4722492 h 6521594"/>
                <a:gd name="connsiteX18" fmla="*/ 6321679 w 6321679"/>
                <a:gd name="connsiteY18" fmla="*/ 4651477 h 6521594"/>
                <a:gd name="connsiteX19" fmla="*/ 6321679 w 6321679"/>
                <a:gd name="connsiteY19" fmla="*/ 5523097 h 6521594"/>
                <a:gd name="connsiteX20" fmla="*/ 6024428 w 6321679"/>
                <a:gd name="connsiteY20" fmla="*/ 5754969 h 6521594"/>
                <a:gd name="connsiteX21" fmla="*/ 5702345 w 6321679"/>
                <a:gd name="connsiteY21" fmla="*/ 6000018 h 6521594"/>
                <a:gd name="connsiteX22" fmla="*/ 4988380 w 6321679"/>
                <a:gd name="connsiteY22" fmla="*/ 6506549 h 6521594"/>
                <a:gd name="connsiteX23" fmla="*/ 4961490 w 6321679"/>
                <a:gd name="connsiteY23" fmla="*/ 6521594 h 6521594"/>
                <a:gd name="connsiteX24" fmla="*/ 2011326 w 6321679"/>
                <a:gd name="connsiteY24" fmla="*/ 6521594 h 6521594"/>
                <a:gd name="connsiteX25" fmla="*/ 1982893 w 6321679"/>
                <a:gd name="connsiteY25" fmla="*/ 6505768 h 6521594"/>
                <a:gd name="connsiteX26" fmla="*/ 824149 w 6321679"/>
                <a:gd name="connsiteY26" fmla="*/ 5358682 h 6521594"/>
                <a:gd name="connsiteX27" fmla="*/ 0 w 6321679"/>
                <a:gd name="connsiteY27" fmla="*/ 3630075 h 6521594"/>
                <a:gd name="connsiteX28" fmla="*/ 4150102 w 6321679"/>
                <a:gd name="connsiteY28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1866928"/>
                  </a:lnTo>
                  <a:lnTo>
                    <a:pt x="6212358" y="1689281"/>
                  </a:lnTo>
                  <a:cubicBezTo>
                    <a:pt x="6161484" y="1615222"/>
                    <a:pt x="6107295" y="1544427"/>
                    <a:pt x="6049880" y="1477173"/>
                  </a:cubicBezTo>
                  <a:cubicBezTo>
                    <a:pt x="5825135" y="1214018"/>
                    <a:pt x="5555573" y="1009470"/>
                    <a:pt x="5248663" y="869327"/>
                  </a:cubicBezTo>
                  <a:cubicBezTo>
                    <a:pt x="4921178" y="719909"/>
                    <a:pt x="4551627" y="644042"/>
                    <a:pt x="4150102" y="644042"/>
                  </a:cubicBezTo>
                  <a:cubicBezTo>
                    <a:pt x="3724203" y="644042"/>
                    <a:pt x="3292799" y="725448"/>
                    <a:pt x="2867946" y="886459"/>
                  </a:cubicBezTo>
                  <a:cubicBezTo>
                    <a:pt x="2454234" y="1042832"/>
                    <a:pt x="2060440" y="1273141"/>
                    <a:pt x="1728892" y="1552397"/>
                  </a:cubicBezTo>
                  <a:cubicBezTo>
                    <a:pt x="1391580" y="1836419"/>
                    <a:pt x="1126473" y="2159600"/>
                    <a:pt x="941043" y="2512664"/>
                  </a:cubicBezTo>
                  <a:cubicBezTo>
                    <a:pt x="751551" y="2873583"/>
                    <a:pt x="655362" y="3249575"/>
                    <a:pt x="655362" y="3630204"/>
                  </a:cubicBezTo>
                  <a:cubicBezTo>
                    <a:pt x="655362" y="4013537"/>
                    <a:pt x="808817" y="4237405"/>
                    <a:pt x="1128177" y="4667883"/>
                  </a:cubicBezTo>
                  <a:cubicBezTo>
                    <a:pt x="1205232" y="4771702"/>
                    <a:pt x="1284908" y="4879129"/>
                    <a:pt x="1366419" y="4997246"/>
                  </a:cubicBezTo>
                  <a:cubicBezTo>
                    <a:pt x="1989282" y="5899677"/>
                    <a:pt x="2657880" y="6284685"/>
                    <a:pt x="3601937" y="6284685"/>
                  </a:cubicBezTo>
                  <a:cubicBezTo>
                    <a:pt x="4221523" y="6284685"/>
                    <a:pt x="4676122" y="5971036"/>
                    <a:pt x="5298985" y="5492643"/>
                  </a:cubicBezTo>
                  <a:cubicBezTo>
                    <a:pt x="5368571" y="5439187"/>
                    <a:pt x="5438156" y="5386375"/>
                    <a:pt x="5505513" y="5335367"/>
                  </a:cubicBezTo>
                  <a:cubicBezTo>
                    <a:pt x="5779335" y="5127761"/>
                    <a:pt x="6041730" y="4928776"/>
                    <a:pt x="6252618" y="4722492"/>
                  </a:cubicBezTo>
                  <a:lnTo>
                    <a:pt x="6321679" y="4651477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472" name="Freeform: Shape 19471">
              <a:extLst>
                <a:ext uri="{FF2B5EF4-FFF2-40B4-BE49-F238E27FC236}">
                  <a16:creationId xmlns:a16="http://schemas.microsoft.com/office/drawing/2014/main" id="{A66409EC-9CC3-482A-A4A5-54ED092B3F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870322" y="353119"/>
              <a:ext cx="6321679" cy="6521594"/>
            </a:xfrm>
            <a:custGeom>
              <a:avLst/>
              <a:gdLst>
                <a:gd name="connsiteX0" fmla="*/ 4150102 w 6321679"/>
                <a:gd name="connsiteY0" fmla="*/ 0 h 6521594"/>
                <a:gd name="connsiteX1" fmla="*/ 6083891 w 6321679"/>
                <a:gd name="connsiteY1" fmla="*/ 619943 h 6521594"/>
                <a:gd name="connsiteX2" fmla="*/ 6321679 w 6321679"/>
                <a:gd name="connsiteY2" fmla="*/ 822247 h 6521594"/>
                <a:gd name="connsiteX3" fmla="*/ 6321679 w 6321679"/>
                <a:gd name="connsiteY3" fmla="*/ 2150195 h 6521594"/>
                <a:gd name="connsiteX4" fmla="*/ 6241288 w 6321679"/>
                <a:gd name="connsiteY4" fmla="*/ 1985338 h 6521594"/>
                <a:gd name="connsiteX5" fmla="*/ 5949367 w 6321679"/>
                <a:gd name="connsiteY5" fmla="*/ 1559997 h 6521594"/>
                <a:gd name="connsiteX6" fmla="*/ 5193362 w 6321679"/>
                <a:gd name="connsiteY6" fmla="*/ 986156 h 6521594"/>
                <a:gd name="connsiteX7" fmla="*/ 4150102 w 6321679"/>
                <a:gd name="connsiteY7" fmla="*/ 772850 h 6521594"/>
                <a:gd name="connsiteX8" fmla="*/ 2914861 w 6321679"/>
                <a:gd name="connsiteY8" fmla="*/ 1006637 h 6521594"/>
                <a:gd name="connsiteX9" fmla="*/ 1814073 w 6321679"/>
                <a:gd name="connsiteY9" fmla="*/ 1650163 h 6521594"/>
                <a:gd name="connsiteX10" fmla="*/ 1057412 w 6321679"/>
                <a:gd name="connsiteY10" fmla="*/ 2571657 h 6521594"/>
                <a:gd name="connsiteX11" fmla="*/ 786277 w 6321679"/>
                <a:gd name="connsiteY11" fmla="*/ 3630204 h 6521594"/>
                <a:gd name="connsiteX12" fmla="*/ 1233931 w 6321679"/>
                <a:gd name="connsiteY12" fmla="*/ 4592016 h 6521594"/>
                <a:gd name="connsiteX13" fmla="*/ 1474795 w 6321679"/>
                <a:gd name="connsiteY13" fmla="*/ 4924985 h 6521594"/>
                <a:gd name="connsiteX14" fmla="*/ 2393691 w 6321679"/>
                <a:gd name="connsiteY14" fmla="*/ 5846995 h 6521594"/>
                <a:gd name="connsiteX15" fmla="*/ 3601805 w 6321679"/>
                <a:gd name="connsiteY15" fmla="*/ 6155876 h 6521594"/>
                <a:gd name="connsiteX16" fmla="*/ 4378909 w 6321679"/>
                <a:gd name="connsiteY16" fmla="*/ 5959186 h 6521594"/>
                <a:gd name="connsiteX17" fmla="*/ 5218129 w 6321679"/>
                <a:gd name="connsiteY17" fmla="*/ 5391271 h 6521594"/>
                <a:gd name="connsiteX18" fmla="*/ 5425313 w 6321679"/>
                <a:gd name="connsiteY18" fmla="*/ 5233481 h 6521594"/>
                <a:gd name="connsiteX19" fmla="*/ 6254366 w 6321679"/>
                <a:gd name="connsiteY19" fmla="*/ 4534301 h 6521594"/>
                <a:gd name="connsiteX20" fmla="*/ 6321679 w 6321679"/>
                <a:gd name="connsiteY20" fmla="*/ 4456641 h 6521594"/>
                <a:gd name="connsiteX21" fmla="*/ 6321679 w 6321679"/>
                <a:gd name="connsiteY21" fmla="*/ 5523097 h 6521594"/>
                <a:gd name="connsiteX22" fmla="*/ 6024428 w 6321679"/>
                <a:gd name="connsiteY22" fmla="*/ 5754969 h 6521594"/>
                <a:gd name="connsiteX23" fmla="*/ 5702345 w 6321679"/>
                <a:gd name="connsiteY23" fmla="*/ 6000018 h 6521594"/>
                <a:gd name="connsiteX24" fmla="*/ 4988380 w 6321679"/>
                <a:gd name="connsiteY24" fmla="*/ 6506549 h 6521594"/>
                <a:gd name="connsiteX25" fmla="*/ 4961490 w 6321679"/>
                <a:gd name="connsiteY25" fmla="*/ 6521594 h 6521594"/>
                <a:gd name="connsiteX26" fmla="*/ 2011326 w 6321679"/>
                <a:gd name="connsiteY26" fmla="*/ 6521594 h 6521594"/>
                <a:gd name="connsiteX27" fmla="*/ 1982893 w 6321679"/>
                <a:gd name="connsiteY27" fmla="*/ 6505768 h 6521594"/>
                <a:gd name="connsiteX28" fmla="*/ 824149 w 6321679"/>
                <a:gd name="connsiteY28" fmla="*/ 5358682 h 6521594"/>
                <a:gd name="connsiteX29" fmla="*/ 0 w 6321679"/>
                <a:gd name="connsiteY29" fmla="*/ 3630075 h 6521594"/>
                <a:gd name="connsiteX30" fmla="*/ 4150102 w 6321679"/>
                <a:gd name="connsiteY30" fmla="*/ 0 h 6521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321679" h="6521594">
                  <a:moveTo>
                    <a:pt x="4150102" y="0"/>
                  </a:moveTo>
                  <a:cubicBezTo>
                    <a:pt x="4918148" y="0"/>
                    <a:pt x="5569597" y="228540"/>
                    <a:pt x="6083891" y="619943"/>
                  </a:cubicBezTo>
                  <a:lnTo>
                    <a:pt x="6321679" y="822247"/>
                  </a:lnTo>
                  <a:lnTo>
                    <a:pt x="6321679" y="2150195"/>
                  </a:lnTo>
                  <a:lnTo>
                    <a:pt x="6241288" y="1985338"/>
                  </a:lnTo>
                  <a:cubicBezTo>
                    <a:pt x="6156788" y="1831195"/>
                    <a:pt x="6059249" y="1688709"/>
                    <a:pt x="5949367" y="1559997"/>
                  </a:cubicBezTo>
                  <a:cubicBezTo>
                    <a:pt x="5737073" y="1311397"/>
                    <a:pt x="5482843" y="1118314"/>
                    <a:pt x="5193362" y="986156"/>
                  </a:cubicBezTo>
                  <a:cubicBezTo>
                    <a:pt x="4883437" y="844596"/>
                    <a:pt x="4532365" y="772850"/>
                    <a:pt x="4150102" y="772850"/>
                  </a:cubicBezTo>
                  <a:cubicBezTo>
                    <a:pt x="3746218" y="772850"/>
                    <a:pt x="3319008" y="853613"/>
                    <a:pt x="2914861" y="1006637"/>
                  </a:cubicBezTo>
                  <a:cubicBezTo>
                    <a:pt x="2515039" y="1157857"/>
                    <a:pt x="2134350" y="1380438"/>
                    <a:pt x="1814073" y="1650163"/>
                  </a:cubicBezTo>
                  <a:cubicBezTo>
                    <a:pt x="1494190" y="1919502"/>
                    <a:pt x="1232622" y="2238173"/>
                    <a:pt x="1057412" y="2571657"/>
                  </a:cubicBezTo>
                  <a:cubicBezTo>
                    <a:pt x="877486" y="2914158"/>
                    <a:pt x="786277" y="3270313"/>
                    <a:pt x="786277" y="3630204"/>
                  </a:cubicBezTo>
                  <a:cubicBezTo>
                    <a:pt x="786277" y="3974121"/>
                    <a:pt x="923483" y="4173646"/>
                    <a:pt x="1233931" y="4592016"/>
                  </a:cubicBezTo>
                  <a:cubicBezTo>
                    <a:pt x="1311641" y="4696736"/>
                    <a:pt x="1391972" y="4805064"/>
                    <a:pt x="1474795" y="4924985"/>
                  </a:cubicBezTo>
                  <a:cubicBezTo>
                    <a:pt x="1767682" y="5349278"/>
                    <a:pt x="2068172" y="5650948"/>
                    <a:pt x="2393691" y="5846995"/>
                  </a:cubicBezTo>
                  <a:cubicBezTo>
                    <a:pt x="2738735" y="6054891"/>
                    <a:pt x="3133971" y="6155876"/>
                    <a:pt x="3601805" y="6155876"/>
                  </a:cubicBezTo>
                  <a:cubicBezTo>
                    <a:pt x="3867305" y="6155876"/>
                    <a:pt x="4114196" y="6093405"/>
                    <a:pt x="4378909" y="5959186"/>
                  </a:cubicBezTo>
                  <a:cubicBezTo>
                    <a:pt x="4650699" y="5821362"/>
                    <a:pt x="4919737" y="5620421"/>
                    <a:pt x="5218129" y="5391271"/>
                  </a:cubicBezTo>
                  <a:cubicBezTo>
                    <a:pt x="5288107" y="5337558"/>
                    <a:pt x="5357824" y="5284617"/>
                    <a:pt x="5425313" y="5233481"/>
                  </a:cubicBezTo>
                  <a:cubicBezTo>
                    <a:pt x="5739037" y="4995556"/>
                    <a:pt x="6037512" y="4769168"/>
                    <a:pt x="6254366" y="4534301"/>
                  </a:cubicBezTo>
                  <a:lnTo>
                    <a:pt x="6321679" y="4456641"/>
                  </a:lnTo>
                  <a:lnTo>
                    <a:pt x="6321679" y="5523097"/>
                  </a:lnTo>
                  <a:lnTo>
                    <a:pt x="6024428" y="5754969"/>
                  </a:lnTo>
                  <a:cubicBezTo>
                    <a:pt x="5918395" y="5835747"/>
                    <a:pt x="5810491" y="5916953"/>
                    <a:pt x="5702345" y="6000018"/>
                  </a:cubicBezTo>
                  <a:cubicBezTo>
                    <a:pt x="5466020" y="6181541"/>
                    <a:pt x="5232938" y="6357503"/>
                    <a:pt x="4988380" y="6506549"/>
                  </a:cubicBezTo>
                  <a:lnTo>
                    <a:pt x="4961490" y="6521594"/>
                  </a:lnTo>
                  <a:lnTo>
                    <a:pt x="2011326" y="6521594"/>
                  </a:lnTo>
                  <a:lnTo>
                    <a:pt x="1982893" y="6505768"/>
                  </a:lnTo>
                  <a:cubicBezTo>
                    <a:pt x="1531799" y="6233999"/>
                    <a:pt x="1157400" y="5841520"/>
                    <a:pt x="824149" y="5358682"/>
                  </a:cubicBezTo>
                  <a:cubicBezTo>
                    <a:pt x="424196" y="4779302"/>
                    <a:pt x="0" y="4381929"/>
                    <a:pt x="0" y="3630075"/>
                  </a:cubicBezTo>
                  <a:cubicBezTo>
                    <a:pt x="0" y="1625174"/>
                    <a:pt x="2089794" y="0"/>
                    <a:pt x="415010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9459" name="Picture 3" descr="Screen shot 2012-02-04 at 18.30.48.png">
            <a:extLst>
              <a:ext uri="{FF2B5EF4-FFF2-40B4-BE49-F238E27FC236}">
                <a16:creationId xmlns:a16="http://schemas.microsoft.com/office/drawing/2014/main" id="{F4DF8BD8-496E-A23D-877D-6FF8C71353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01312" y="1700784"/>
            <a:ext cx="2266637" cy="4379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>
            <a:extLst>
              <a:ext uri="{FF2B5EF4-FFF2-40B4-BE49-F238E27FC236}">
                <a16:creationId xmlns:a16="http://schemas.microsoft.com/office/drawing/2014/main" id="{5E6F3181-7836-FBAC-8872-98568D518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4259263" cy="1354137"/>
          </a:xfrm>
        </p:spPr>
        <p:txBody>
          <a:bodyPr/>
          <a:lstStyle/>
          <a:p>
            <a:pPr marL="342900" indent="-342900" algn="l" eaLnBrk="1" hangingPunct="1"/>
            <a:r>
              <a:rPr lang="en-US" altLang="en-US" sz="2900">
                <a:solidFill>
                  <a:srgbClr val="000000"/>
                </a:solidFill>
              </a:rPr>
              <a:t>Huguenots: ‘a</a:t>
            </a:r>
            <a:r>
              <a:rPr lang="en-GB" altLang="en-US" sz="2900">
                <a:solidFill>
                  <a:srgbClr val="000000"/>
                </a:solidFill>
              </a:rPr>
              <a:t>sylum seekers’ </a:t>
            </a:r>
            <a:r>
              <a:rPr lang="en-GB" altLang="en-US" sz="2900" i="1">
                <a:solidFill>
                  <a:srgbClr val="000000"/>
                </a:solidFill>
              </a:rPr>
              <a:t>and</a:t>
            </a:r>
            <a:r>
              <a:rPr lang="en-GB" altLang="en-US" sz="2900">
                <a:solidFill>
                  <a:srgbClr val="000000"/>
                </a:solidFill>
              </a:rPr>
              <a:t> labour migrants</a:t>
            </a:r>
            <a:br>
              <a:rPr lang="en-GB" altLang="en-US" sz="2300">
                <a:solidFill>
                  <a:srgbClr val="000000"/>
                </a:solidFill>
              </a:rPr>
            </a:br>
            <a:endParaRPr lang="en-US" altLang="en-US" sz="1600">
              <a:solidFill>
                <a:srgbClr val="000000"/>
              </a:solidFill>
            </a:endParaRPr>
          </a:p>
        </p:txBody>
      </p:sp>
      <p:graphicFrame>
        <p:nvGraphicFramePr>
          <p:cNvPr id="20486" name="Content Placeholder 2">
            <a:extLst>
              <a:ext uri="{FF2B5EF4-FFF2-40B4-BE49-F238E27FC236}">
                <a16:creationId xmlns:a16="http://schemas.microsoft.com/office/drawing/2014/main" id="{ECCF368A-E426-1AE2-9F7B-AC40798745A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07950" y="1773238"/>
          <a:ext cx="4191000" cy="4679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483" name="Picture 2">
            <a:extLst>
              <a:ext uri="{FF2B5EF4-FFF2-40B4-BE49-F238E27FC236}">
                <a16:creationId xmlns:a16="http://schemas.microsoft.com/office/drawing/2014/main" id="{7BD1866F-470C-2F3D-49B6-47C74064C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1588" y="44450"/>
            <a:ext cx="4062412" cy="273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Box 5">
            <a:extLst>
              <a:ext uri="{FF2B5EF4-FFF2-40B4-BE49-F238E27FC236}">
                <a16:creationId xmlns:a16="http://schemas.microsoft.com/office/drawing/2014/main" id="{5A04C794-9B1E-1B44-6465-4BAC6B98CE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3068638"/>
            <a:ext cx="4211637" cy="338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GB" altLang="en-US" sz="2800">
                <a:latin typeface="Calibri" panose="020F0502020204030204" pitchFamily="34" charset="0"/>
              </a:rPr>
              <a:t>Also fled to Wales, Ireland, Denmark, Switzerland,etc</a:t>
            </a:r>
            <a:endParaRPr lang="en-US" altLang="en-US" sz="2800">
              <a:latin typeface="Calibri" panose="020F0502020204030204" pitchFamily="34" charset="0"/>
            </a:endParaRP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GB" altLang="en-US" sz="2600">
                <a:latin typeface="Calibri" panose="020F0502020204030204" pitchFamily="34" charset="0"/>
              </a:rPr>
              <a:t>Brought with them silk-weaving skills; </a:t>
            </a:r>
          </a:p>
          <a:p>
            <a:pPr eaLnBrk="1" hangingPunct="1">
              <a:buFont typeface="Arial" panose="020B0604020202020204" pitchFamily="34" charset="0"/>
              <a:buChar char="•"/>
            </a:pPr>
            <a:r>
              <a:rPr lang="en-GB" altLang="en-US" sz="2600">
                <a:latin typeface="Calibri" panose="020F0502020204030204" pitchFamily="34" charset="0"/>
              </a:rPr>
              <a:t>Silk industry thrived: Spitalfields became known as ‘weaver town’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513" name="Rectangle 21512">
            <a:extLst>
              <a:ext uri="{FF2B5EF4-FFF2-40B4-BE49-F238E27FC236}">
                <a16:creationId xmlns:a16="http://schemas.microsoft.com/office/drawing/2014/main" id="{352BEC0E-22F8-46D0-9632-375DB541B0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05" name="Title 1">
            <a:extLst>
              <a:ext uri="{FF2B5EF4-FFF2-40B4-BE49-F238E27FC236}">
                <a16:creationId xmlns:a16="http://schemas.microsoft.com/office/drawing/2014/main" id="{CFEA839E-EDD7-D8A9-3CF9-543C160E6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60" y="329184"/>
            <a:ext cx="5170932" cy="1783080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n-GB" altLang="en-US" sz="4700"/>
              <a:t>Christ Church Spitalfields</a:t>
            </a:r>
          </a:p>
        </p:txBody>
      </p:sp>
      <p:sp>
        <p:nvSpPr>
          <p:cNvPr id="21515" name="sketch lin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214" y="2395728"/>
            <a:ext cx="3182691" cy="18288"/>
          </a:xfrm>
          <a:custGeom>
            <a:avLst/>
            <a:gdLst>
              <a:gd name="connsiteX0" fmla="*/ 0 w 3182691"/>
              <a:gd name="connsiteY0" fmla="*/ 0 h 18288"/>
              <a:gd name="connsiteX1" fmla="*/ 636538 w 3182691"/>
              <a:gd name="connsiteY1" fmla="*/ 0 h 18288"/>
              <a:gd name="connsiteX2" fmla="*/ 1273076 w 3182691"/>
              <a:gd name="connsiteY2" fmla="*/ 0 h 18288"/>
              <a:gd name="connsiteX3" fmla="*/ 1909615 w 3182691"/>
              <a:gd name="connsiteY3" fmla="*/ 0 h 18288"/>
              <a:gd name="connsiteX4" fmla="*/ 2482499 w 3182691"/>
              <a:gd name="connsiteY4" fmla="*/ 0 h 18288"/>
              <a:gd name="connsiteX5" fmla="*/ 3182691 w 3182691"/>
              <a:gd name="connsiteY5" fmla="*/ 0 h 18288"/>
              <a:gd name="connsiteX6" fmla="*/ 3182691 w 3182691"/>
              <a:gd name="connsiteY6" fmla="*/ 18288 h 18288"/>
              <a:gd name="connsiteX7" fmla="*/ 2609807 w 3182691"/>
              <a:gd name="connsiteY7" fmla="*/ 18288 h 18288"/>
              <a:gd name="connsiteX8" fmla="*/ 2068749 w 3182691"/>
              <a:gd name="connsiteY8" fmla="*/ 18288 h 18288"/>
              <a:gd name="connsiteX9" fmla="*/ 1432211 w 3182691"/>
              <a:gd name="connsiteY9" fmla="*/ 18288 h 18288"/>
              <a:gd name="connsiteX10" fmla="*/ 859327 w 3182691"/>
              <a:gd name="connsiteY10" fmla="*/ 18288 h 18288"/>
              <a:gd name="connsiteX11" fmla="*/ 0 w 3182691"/>
              <a:gd name="connsiteY11" fmla="*/ 18288 h 18288"/>
              <a:gd name="connsiteX12" fmla="*/ 0 w 3182691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2691" h="18288" fill="none" extrusionOk="0">
                <a:moveTo>
                  <a:pt x="0" y="0"/>
                </a:moveTo>
                <a:cubicBezTo>
                  <a:pt x="253588" y="25878"/>
                  <a:pt x="409323" y="-5359"/>
                  <a:pt x="636538" y="0"/>
                </a:cubicBezTo>
                <a:cubicBezTo>
                  <a:pt x="863753" y="5359"/>
                  <a:pt x="1013406" y="3458"/>
                  <a:pt x="1273076" y="0"/>
                </a:cubicBezTo>
                <a:cubicBezTo>
                  <a:pt x="1532746" y="-3458"/>
                  <a:pt x="1697408" y="-16840"/>
                  <a:pt x="1909615" y="0"/>
                </a:cubicBezTo>
                <a:cubicBezTo>
                  <a:pt x="2121822" y="16840"/>
                  <a:pt x="2213494" y="-18555"/>
                  <a:pt x="2482499" y="0"/>
                </a:cubicBezTo>
                <a:cubicBezTo>
                  <a:pt x="2751504" y="18555"/>
                  <a:pt x="3004132" y="-28750"/>
                  <a:pt x="3182691" y="0"/>
                </a:cubicBezTo>
                <a:cubicBezTo>
                  <a:pt x="3183133" y="4516"/>
                  <a:pt x="3181864" y="12266"/>
                  <a:pt x="3182691" y="18288"/>
                </a:cubicBezTo>
                <a:cubicBezTo>
                  <a:pt x="2947041" y="16687"/>
                  <a:pt x="2875741" y="22937"/>
                  <a:pt x="2609807" y="18288"/>
                </a:cubicBezTo>
                <a:cubicBezTo>
                  <a:pt x="2343873" y="13639"/>
                  <a:pt x="2331203" y="31729"/>
                  <a:pt x="2068749" y="18288"/>
                </a:cubicBezTo>
                <a:cubicBezTo>
                  <a:pt x="1806295" y="4847"/>
                  <a:pt x="1713773" y="47088"/>
                  <a:pt x="1432211" y="18288"/>
                </a:cubicBezTo>
                <a:cubicBezTo>
                  <a:pt x="1150649" y="-10512"/>
                  <a:pt x="982765" y="3747"/>
                  <a:pt x="859327" y="18288"/>
                </a:cubicBezTo>
                <a:cubicBezTo>
                  <a:pt x="735889" y="32829"/>
                  <a:pt x="254183" y="35231"/>
                  <a:pt x="0" y="18288"/>
                </a:cubicBezTo>
                <a:cubicBezTo>
                  <a:pt x="-306" y="11477"/>
                  <a:pt x="485" y="4355"/>
                  <a:pt x="0" y="0"/>
                </a:cubicBezTo>
                <a:close/>
              </a:path>
              <a:path w="3182691" h="18288" stroke="0" extrusionOk="0">
                <a:moveTo>
                  <a:pt x="0" y="0"/>
                </a:moveTo>
                <a:cubicBezTo>
                  <a:pt x="247695" y="-19360"/>
                  <a:pt x="392581" y="-28596"/>
                  <a:pt x="572884" y="0"/>
                </a:cubicBezTo>
                <a:cubicBezTo>
                  <a:pt x="753187" y="28596"/>
                  <a:pt x="922042" y="4121"/>
                  <a:pt x="1113942" y="0"/>
                </a:cubicBezTo>
                <a:cubicBezTo>
                  <a:pt x="1305842" y="-4121"/>
                  <a:pt x="1501806" y="28092"/>
                  <a:pt x="1686826" y="0"/>
                </a:cubicBezTo>
                <a:cubicBezTo>
                  <a:pt x="1871846" y="-28092"/>
                  <a:pt x="2170181" y="-20672"/>
                  <a:pt x="2323364" y="0"/>
                </a:cubicBezTo>
                <a:cubicBezTo>
                  <a:pt x="2476547" y="20672"/>
                  <a:pt x="2919163" y="6097"/>
                  <a:pt x="3182691" y="0"/>
                </a:cubicBezTo>
                <a:cubicBezTo>
                  <a:pt x="3183268" y="4624"/>
                  <a:pt x="3183510" y="11191"/>
                  <a:pt x="3182691" y="18288"/>
                </a:cubicBezTo>
                <a:cubicBezTo>
                  <a:pt x="3026064" y="-10849"/>
                  <a:pt x="2775005" y="23067"/>
                  <a:pt x="2546153" y="18288"/>
                </a:cubicBezTo>
                <a:cubicBezTo>
                  <a:pt x="2317301" y="13509"/>
                  <a:pt x="2164351" y="-9884"/>
                  <a:pt x="1845961" y="18288"/>
                </a:cubicBezTo>
                <a:cubicBezTo>
                  <a:pt x="1527571" y="46460"/>
                  <a:pt x="1455006" y="5824"/>
                  <a:pt x="1304903" y="18288"/>
                </a:cubicBezTo>
                <a:cubicBezTo>
                  <a:pt x="1154800" y="30752"/>
                  <a:pt x="942107" y="-12056"/>
                  <a:pt x="604711" y="18288"/>
                </a:cubicBezTo>
                <a:cubicBezTo>
                  <a:pt x="267315" y="48632"/>
                  <a:pt x="141927" y="-8395"/>
                  <a:pt x="0" y="18288"/>
                </a:cubicBezTo>
                <a:cubicBezTo>
                  <a:pt x="-171" y="12755"/>
                  <a:pt x="-690" y="793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29710CE7-88B0-5142-5188-671277FA42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060" y="2706624"/>
            <a:ext cx="5170932" cy="3483864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GB" altLang="en-US" sz="1900"/>
              <a:t>By 1700: nine Huguenot churches in Spitalfields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1900"/>
              <a:t>Fears about the large numbers of religious ‘non-conformists’, including Huguenots in the area</a:t>
            </a:r>
            <a:endParaRPr lang="en-GB" altLang="en-US" sz="1900" u="sng"/>
          </a:p>
          <a:p>
            <a:pPr eaLnBrk="1" hangingPunct="1">
              <a:lnSpc>
                <a:spcPct val="90000"/>
              </a:lnSpc>
            </a:pPr>
            <a:r>
              <a:rPr lang="en-GB" altLang="en-US" sz="1900"/>
              <a:t>12 new Church of England churches built to combat non-conformism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1900"/>
              <a:t>Stipulated that they must have tall spires – to rise above non-conformist chapels!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1900"/>
              <a:t>Christ Church Spitalfields one of these: built by Nicholas Hawksmoor</a:t>
            </a:r>
          </a:p>
          <a:p>
            <a:pPr eaLnBrk="1" hangingPunct="1">
              <a:lnSpc>
                <a:spcPct val="90000"/>
              </a:lnSpc>
            </a:pPr>
            <a:endParaRPr lang="en-GB" altLang="en-US" sz="1900"/>
          </a:p>
          <a:p>
            <a:pPr eaLnBrk="1" hangingPunct="1">
              <a:lnSpc>
                <a:spcPct val="90000"/>
              </a:lnSpc>
            </a:pPr>
            <a:endParaRPr lang="en-GB" altLang="en-US" sz="1900"/>
          </a:p>
        </p:txBody>
      </p:sp>
      <p:pic>
        <p:nvPicPr>
          <p:cNvPr id="21507" name="Picture 2">
            <a:extLst>
              <a:ext uri="{FF2B5EF4-FFF2-40B4-BE49-F238E27FC236}">
                <a16:creationId xmlns:a16="http://schemas.microsoft.com/office/drawing/2014/main" id="{3AB4E491-698A-DA1A-0F7E-ACA2E2172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20463" y="329183"/>
            <a:ext cx="2365495" cy="3429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3">
            <a:extLst>
              <a:ext uri="{FF2B5EF4-FFF2-40B4-BE49-F238E27FC236}">
                <a16:creationId xmlns:a16="http://schemas.microsoft.com/office/drawing/2014/main" id="{515A401A-3238-43FF-9045-0370F6AA94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97880" y="4092175"/>
            <a:ext cx="2996946" cy="2150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536" name="Rectangle 22535">
            <a:extLst>
              <a:ext uri="{FF2B5EF4-FFF2-40B4-BE49-F238E27FC236}">
                <a16:creationId xmlns:a16="http://schemas.microsoft.com/office/drawing/2014/main" id="{2B97F24A-32CE-4C1C-A50D-3016B394DC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29" name="Title 1">
            <a:extLst>
              <a:ext uri="{FF2B5EF4-FFF2-40B4-BE49-F238E27FC236}">
                <a16:creationId xmlns:a16="http://schemas.microsoft.com/office/drawing/2014/main" id="{222A2D16-4EF7-94B6-8A48-ED4BBEBF0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2" y="639520"/>
            <a:ext cx="2571750" cy="1719072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n-GB" altLang="en-US" sz="4700"/>
              <a:t>Fournier Street</a:t>
            </a:r>
          </a:p>
        </p:txBody>
      </p:sp>
      <p:sp>
        <p:nvSpPr>
          <p:cNvPr id="22538" name="sketch line">
            <a:extLst>
              <a:ext uri="{FF2B5EF4-FFF2-40B4-BE49-F238E27FC236}">
                <a16:creationId xmlns:a16="http://schemas.microsoft.com/office/drawing/2014/main" id="{CD8B4F24-440B-49E9-B85D-733523DC06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573756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530" name="Content Placeholder 2">
            <a:extLst>
              <a:ext uri="{FF2B5EF4-FFF2-40B4-BE49-F238E27FC236}">
                <a16:creationId xmlns:a16="http://schemas.microsoft.com/office/drawing/2014/main" id="{C492450E-5CB6-1587-CE0D-C29893C2BD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202" y="2807208"/>
            <a:ext cx="2571750" cy="3410712"/>
          </a:xfrm>
        </p:spPr>
        <p:txBody>
          <a:bodyPr anchor="t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GB" altLang="en-US" sz="1600"/>
              <a:t>Houses built mainly in 1720s</a:t>
            </a:r>
          </a:p>
          <a:p>
            <a:pPr eaLnBrk="1" hangingPunct="1">
              <a:lnSpc>
                <a:spcPct val="90000"/>
              </a:lnSpc>
            </a:pPr>
            <a:endParaRPr lang="en-GB" altLang="en-US" sz="1600"/>
          </a:p>
          <a:p>
            <a:pPr eaLnBrk="1" hangingPunct="1">
              <a:lnSpc>
                <a:spcPct val="90000"/>
              </a:lnSpc>
            </a:pPr>
            <a:r>
              <a:rPr lang="en-GB" altLang="en-US" sz="1600"/>
              <a:t>Built for Huguenot master silk-weavers and mercers (textile merchants)</a:t>
            </a:r>
          </a:p>
          <a:p>
            <a:pPr eaLnBrk="1" hangingPunct="1">
              <a:lnSpc>
                <a:spcPct val="90000"/>
              </a:lnSpc>
            </a:pPr>
            <a:endParaRPr lang="en-GB" altLang="en-US" sz="1600"/>
          </a:p>
          <a:p>
            <a:pPr eaLnBrk="1" hangingPunct="1">
              <a:lnSpc>
                <a:spcPct val="90000"/>
              </a:lnSpc>
            </a:pPr>
            <a:r>
              <a:rPr lang="en-GB" altLang="en-US" sz="1600"/>
              <a:t>One of the best preserved collections of early Georgian town-houses in Britain</a:t>
            </a:r>
          </a:p>
        </p:txBody>
      </p:sp>
      <p:pic>
        <p:nvPicPr>
          <p:cNvPr id="22531" name="Picture 2">
            <a:extLst>
              <a:ext uri="{FF2B5EF4-FFF2-40B4-BE49-F238E27FC236}">
                <a16:creationId xmlns:a16="http://schemas.microsoft.com/office/drawing/2014/main" id="{B86A957E-8480-2BB6-018D-1F2F63156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7459" y="640080"/>
            <a:ext cx="3444316" cy="557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560" name="Rectangle 2355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53" name="Title 1">
            <a:extLst>
              <a:ext uri="{FF2B5EF4-FFF2-40B4-BE49-F238E27FC236}">
                <a16:creationId xmlns:a16="http://schemas.microsoft.com/office/drawing/2014/main" id="{28A8B2D4-C1E2-A898-E939-3A424CDCF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2" y="640080"/>
            <a:ext cx="3614166" cy="1481328"/>
          </a:xfrm>
        </p:spPr>
        <p:txBody>
          <a:bodyPr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GB" altLang="en-US" sz="4700"/>
              <a:t>Irish labour migration</a:t>
            </a:r>
            <a:endParaRPr lang="en-US" altLang="en-US" sz="4700"/>
          </a:p>
        </p:txBody>
      </p:sp>
      <p:sp>
        <p:nvSpPr>
          <p:cNvPr id="23562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372868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54" name="Content Placeholder 2">
            <a:extLst>
              <a:ext uri="{FF2B5EF4-FFF2-40B4-BE49-F238E27FC236}">
                <a16:creationId xmlns:a16="http://schemas.microsoft.com/office/drawing/2014/main" id="{B5C7B185-3E43-E925-7256-F1E2A67FC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202" y="2660904"/>
            <a:ext cx="3614166" cy="3547872"/>
          </a:xfrm>
        </p:spPr>
        <p:txBody>
          <a:bodyPr anchor="t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1500"/>
              <a:t>From 1730: Irish weavers arrive to work in silk trade</a:t>
            </a:r>
          </a:p>
          <a:p>
            <a:pPr eaLnBrk="1" hangingPunct="1">
              <a:lnSpc>
                <a:spcPct val="90000"/>
              </a:lnSpc>
            </a:pPr>
            <a:endParaRPr lang="en-US" altLang="en-US" sz="1500"/>
          </a:p>
          <a:p>
            <a:pPr eaLnBrk="1" hangingPunct="1">
              <a:lnSpc>
                <a:spcPct val="90000"/>
              </a:lnSpc>
            </a:pPr>
            <a:r>
              <a:rPr lang="en-US" altLang="en-US" sz="1500"/>
              <a:t>Long working  hours for little money forced them to organize illegal trade unions</a:t>
            </a:r>
          </a:p>
          <a:p>
            <a:pPr eaLnBrk="1" hangingPunct="1">
              <a:lnSpc>
                <a:spcPct val="90000"/>
              </a:lnSpc>
            </a:pPr>
            <a:endParaRPr lang="en-US" altLang="en-US" sz="1500"/>
          </a:p>
          <a:p>
            <a:pPr eaLnBrk="1" hangingPunct="1">
              <a:lnSpc>
                <a:spcPct val="90000"/>
              </a:lnSpc>
            </a:pPr>
            <a:r>
              <a:rPr lang="en-GB" altLang="en-US" sz="1500"/>
              <a:t>Frequent riots and  other protests against wages and working conditions</a:t>
            </a:r>
          </a:p>
          <a:p>
            <a:pPr eaLnBrk="1" hangingPunct="1">
              <a:lnSpc>
                <a:spcPct val="90000"/>
              </a:lnSpc>
            </a:pPr>
            <a:endParaRPr lang="en-GB" altLang="en-US" sz="1500"/>
          </a:p>
          <a:p>
            <a:pPr eaLnBrk="1" hangingPunct="1">
              <a:lnSpc>
                <a:spcPct val="90000"/>
              </a:lnSpc>
            </a:pPr>
            <a:r>
              <a:rPr lang="en-GB" altLang="en-US" sz="1500"/>
              <a:t>1769: Spitalfields Riots: soldiers try to arrest an entire meeting of weavers; meet resistance; fire on weavers</a:t>
            </a:r>
          </a:p>
          <a:p>
            <a:pPr lvl="1" eaLnBrk="1" hangingPunct="1">
              <a:lnSpc>
                <a:spcPct val="90000"/>
              </a:lnSpc>
            </a:pPr>
            <a:r>
              <a:rPr lang="en-GB" altLang="en-US" sz="1500"/>
              <a:t>Two men hanged, one Irish; one Huguenot</a:t>
            </a:r>
            <a:endParaRPr lang="en-US" altLang="en-US" sz="1500"/>
          </a:p>
        </p:txBody>
      </p:sp>
      <p:pic>
        <p:nvPicPr>
          <p:cNvPr id="23555" name="Picture 3" descr="Screen shot 2012-02-04 at 18.58.41.png">
            <a:extLst>
              <a:ext uri="{FF2B5EF4-FFF2-40B4-BE49-F238E27FC236}">
                <a16:creationId xmlns:a16="http://schemas.microsoft.com/office/drawing/2014/main" id="{8A47B27F-8933-CAE3-9CB7-63C202EC65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4286" y="1667405"/>
            <a:ext cx="4094226" cy="35231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585" name="Rectangle 24584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E374D3E-27E5-C657-C27B-E934F09E3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256032"/>
            <a:ext cx="7879842" cy="1014984"/>
          </a:xfrm>
        </p:spPr>
        <p:txBody>
          <a:bodyPr rtlCol="0" anchor="b">
            <a:norm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3100">
                <a:ea typeface="+mj-ea"/>
                <a:cs typeface="+mj-cs"/>
              </a:rPr>
              <a:t>Jewish immigration: </a:t>
            </a:r>
            <a:br>
              <a:rPr lang="en-US" sz="3100">
                <a:ea typeface="+mj-ea"/>
                <a:cs typeface="+mj-cs"/>
              </a:rPr>
            </a:br>
            <a:r>
              <a:rPr lang="en-US" sz="3100">
                <a:ea typeface="+mj-ea"/>
                <a:cs typeface="+mj-cs"/>
              </a:rPr>
              <a:t>seeking work and asylum  </a:t>
            </a:r>
          </a:p>
        </p:txBody>
      </p:sp>
      <p:sp>
        <p:nvSpPr>
          <p:cNvPr id="24587" name="Rectangle 24586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634502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589" name="Rectangle 24588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538176"/>
            <a:ext cx="1405092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578" name="Content Placeholder 2">
            <a:extLst>
              <a:ext uri="{FF2B5EF4-FFF2-40B4-BE49-F238E27FC236}">
                <a16:creationId xmlns:a16="http://schemas.microsoft.com/office/drawing/2014/main" id="{234B496A-BFBB-3A7D-CF3D-D8042D91186E}"/>
              </a:ext>
            </a:extLst>
          </p:cNvPr>
          <p:cNvSpPr>
            <a:spLocks/>
          </p:cNvSpPr>
          <p:nvPr/>
        </p:nvSpPr>
        <p:spPr>
          <a:xfrm>
            <a:off x="942966" y="1926266"/>
            <a:ext cx="4451436" cy="4345450"/>
          </a:xfrm>
          <a:prstGeom prst="rect">
            <a:avLst/>
          </a:prstGeom>
        </p:spPr>
        <p:txBody>
          <a:bodyPr/>
          <a:lstStyle/>
          <a:p>
            <a:pPr defTabSz="384048">
              <a:spcAft>
                <a:spcPts val="600"/>
              </a:spcAft>
            </a:pPr>
            <a:r>
              <a:rPr lang="en-GB" altLang="en-US" sz="21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1881—1914: over 2 million Jews flee economic hardship and brutal persecution in Russia and Eastern Europe.</a:t>
            </a:r>
          </a:p>
          <a:p>
            <a:pPr defTabSz="384048">
              <a:spcAft>
                <a:spcPts val="600"/>
              </a:spcAft>
            </a:pPr>
            <a:r>
              <a:rPr lang="en-GB" altLang="en-US" sz="21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120,000 come to England; many to Spitalfields </a:t>
            </a:r>
          </a:p>
          <a:p>
            <a:pPr defTabSz="384048">
              <a:spcAft>
                <a:spcPts val="600"/>
              </a:spcAft>
            </a:pPr>
            <a:r>
              <a:rPr lang="en-GB" altLang="en-US" sz="21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By 1900 Jews are 95% of the population in the Wentworth Street district of Spitalfields</a:t>
            </a:r>
          </a:p>
          <a:p>
            <a:pPr defTabSz="384048">
              <a:spcAft>
                <a:spcPts val="600"/>
              </a:spcAft>
            </a:pPr>
            <a:r>
              <a:rPr lang="en-GB" altLang="en-US" sz="21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As they grew wealthier, Jews moved to suburbs like Golders Green and Hendon</a:t>
            </a:r>
          </a:p>
          <a:p>
            <a:pPr defTabSz="384048">
              <a:spcAft>
                <a:spcPts val="600"/>
              </a:spcAft>
            </a:pPr>
            <a:endParaRPr lang="en-GB" altLang="en-US" sz="2100" kern="1200">
              <a:solidFill>
                <a:schemeClr val="tx1"/>
              </a:solidFill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eaLnBrk="1" hangingPunct="1">
              <a:spcAft>
                <a:spcPts val="600"/>
              </a:spcAft>
            </a:pPr>
            <a:endParaRPr lang="en-US" altLang="en-US" sz="2500"/>
          </a:p>
        </p:txBody>
      </p:sp>
      <p:pic>
        <p:nvPicPr>
          <p:cNvPr id="24579" name="Picture 2">
            <a:extLst>
              <a:ext uri="{FF2B5EF4-FFF2-40B4-BE49-F238E27FC236}">
                <a16:creationId xmlns:a16="http://schemas.microsoft.com/office/drawing/2014/main" id="{26F05A6C-249C-9910-7F07-F16715B1E1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6860" y="1932974"/>
            <a:ext cx="2624174" cy="2141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0" name="TextBox 5">
            <a:extLst>
              <a:ext uri="{FF2B5EF4-FFF2-40B4-BE49-F238E27FC236}">
                <a16:creationId xmlns:a16="http://schemas.microsoft.com/office/drawing/2014/main" id="{308C9186-CE3E-1E3D-AE8F-AF1791957C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1404" y="4384081"/>
            <a:ext cx="2220351" cy="2047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384048" indent="-384048" defTabSz="384048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altLang="en-US" sz="2352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t>Jewish community now almost entirely gone </a:t>
            </a:r>
          </a:p>
          <a:p>
            <a:pPr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GB" altLang="en-US" sz="2800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>
            <a:extLst>
              <a:ext uri="{FF2B5EF4-FFF2-40B4-BE49-F238E27FC236}">
                <a16:creationId xmlns:a16="http://schemas.microsoft.com/office/drawing/2014/main" id="{ECFAD8FF-325F-F1FF-217A-060006989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4535488" cy="1425575"/>
          </a:xfrm>
        </p:spPr>
        <p:txBody>
          <a:bodyPr/>
          <a:lstStyle/>
          <a:p>
            <a:pPr algn="l" eaLnBrk="1" hangingPunct="1"/>
            <a:br>
              <a:rPr lang="en-US" altLang="en-US" sz="3600"/>
            </a:br>
            <a:r>
              <a:rPr lang="en-US" altLang="en-US" sz="3600"/>
              <a:t>Jewish immigration: </a:t>
            </a:r>
            <a:br>
              <a:rPr lang="en-US" altLang="en-US" sz="3600"/>
            </a:br>
            <a:r>
              <a:rPr lang="en-US" altLang="en-US" sz="3600"/>
              <a:t>seeking work and asylum </a:t>
            </a:r>
            <a:br>
              <a:rPr lang="en-GB" altLang="en-US" sz="3600"/>
            </a:br>
            <a:endParaRPr lang="en-GB" altLang="en-US" sz="3600"/>
          </a:p>
        </p:txBody>
      </p:sp>
      <p:graphicFrame>
        <p:nvGraphicFramePr>
          <p:cNvPr id="25606" name="Content Placeholder 2">
            <a:extLst>
              <a:ext uri="{FF2B5EF4-FFF2-40B4-BE49-F238E27FC236}">
                <a16:creationId xmlns:a16="http://schemas.microsoft.com/office/drawing/2014/main" id="{19070143-3BDC-8F4E-BFD9-205CF4039C2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2133600"/>
          <a:ext cx="4643438" cy="46085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5603" name="Picture 2" descr="http://www.eastendtalking.org.uk/files/zones/ourHistory/images/theBattle.jpg">
            <a:extLst>
              <a:ext uri="{FF2B5EF4-FFF2-40B4-BE49-F238E27FC236}">
                <a16:creationId xmlns:a16="http://schemas.microsoft.com/office/drawing/2014/main" id="{EC4F1793-8BD5-0BEE-01EE-B4F131170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8713" y="0"/>
            <a:ext cx="4205287" cy="299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TextBox 4">
            <a:extLst>
              <a:ext uri="{FF2B5EF4-FFF2-40B4-BE49-F238E27FC236}">
                <a16:creationId xmlns:a16="http://schemas.microsoft.com/office/drawing/2014/main" id="{6F47A06B-DA25-6BF1-17D4-34DA51DADD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9338" y="3213100"/>
            <a:ext cx="4284662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800100"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buFont typeface="Arial" panose="020B0604020202020204" pitchFamily="34" charset="0"/>
              <a:buChar char="•"/>
            </a:pPr>
            <a:r>
              <a:rPr lang="en-GB" altLang="en-US">
                <a:latin typeface="Calibri" panose="020F0502020204030204" pitchFamily="34" charset="0"/>
              </a:rPr>
              <a:t>1936: Battle of Cable Street: 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GB" altLang="en-US">
                <a:latin typeface="Calibri" panose="020F0502020204030204" pitchFamily="34" charset="0"/>
              </a:rPr>
              <a:t>Anti-fascists fought the Metropolitan Police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GB" altLang="en-US">
                <a:latin typeface="Calibri" panose="020F0502020204030204" pitchFamily="34" charset="0"/>
              </a:rPr>
              <a:t>The police wanted to ensure that British Union of Fascists could march through the East End</a:t>
            </a:r>
          </a:p>
          <a:p>
            <a:pPr lvl="1" eaLnBrk="1" hangingPunct="1">
              <a:buFont typeface="Arial" panose="020B0604020202020204" pitchFamily="34" charset="0"/>
              <a:buChar char="•"/>
            </a:pPr>
            <a:r>
              <a:rPr lang="en-GB" altLang="en-US">
                <a:latin typeface="Calibri" panose="020F0502020204030204" pitchFamily="34" charset="0"/>
              </a:rPr>
              <a:t>The protests led to the march being called off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633" name="Rectangle 26632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625" name="Title 1">
            <a:extLst>
              <a:ext uri="{FF2B5EF4-FFF2-40B4-BE49-F238E27FC236}">
                <a16:creationId xmlns:a16="http://schemas.microsoft.com/office/drawing/2014/main" id="{C519F460-B50C-03C3-4EAE-1106E6F10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256032"/>
            <a:ext cx="7879842" cy="1014984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n-US" altLang="en-US"/>
              <a:t>Bangladeshi immigration</a:t>
            </a:r>
          </a:p>
        </p:txBody>
      </p:sp>
      <p:sp>
        <p:nvSpPr>
          <p:cNvPr id="26635" name="Rectangle 26634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634502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637" name="Rectangle 26636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538176"/>
            <a:ext cx="1405092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626" name="Content Placeholder 2">
            <a:extLst>
              <a:ext uri="{FF2B5EF4-FFF2-40B4-BE49-F238E27FC236}">
                <a16:creationId xmlns:a16="http://schemas.microsoft.com/office/drawing/2014/main" id="{33C4714D-7B1B-A83B-E663-BD174A215DEA}"/>
              </a:ext>
            </a:extLst>
          </p:cNvPr>
          <p:cNvSpPr>
            <a:spLocks/>
          </p:cNvSpPr>
          <p:nvPr/>
        </p:nvSpPr>
        <p:spPr>
          <a:xfrm>
            <a:off x="1125399" y="1926266"/>
            <a:ext cx="3905222" cy="4357524"/>
          </a:xfrm>
          <a:prstGeom prst="rect">
            <a:avLst/>
          </a:prstGeom>
        </p:spPr>
        <p:txBody>
          <a:bodyPr/>
          <a:lstStyle/>
          <a:p>
            <a:pPr defTabSz="361188">
              <a:lnSpc>
                <a:spcPct val="80000"/>
              </a:lnSpc>
              <a:spcAft>
                <a:spcPts val="600"/>
              </a:spcAft>
            </a:pPr>
            <a:r>
              <a:rPr lang="en-US" altLang="en-US" sz="1975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Immigrants from what is  now Bangladesh came to East London as early as late 1600s</a:t>
            </a:r>
          </a:p>
          <a:p>
            <a:pPr marL="361188" lvl="1" defTabSz="361188">
              <a:lnSpc>
                <a:spcPct val="80000"/>
              </a:lnSpc>
              <a:spcAft>
                <a:spcPts val="600"/>
              </a:spcAft>
            </a:pPr>
            <a:r>
              <a:rPr lang="en-US" altLang="en-US" sz="1738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Sailors (</a:t>
            </a:r>
            <a:r>
              <a:rPr lang="en-US" altLang="en-US" sz="1738" i="1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lascars</a:t>
            </a:r>
            <a:r>
              <a:rPr lang="en-US" altLang="en-US" sz="1738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) on East India Company merchant ships</a:t>
            </a:r>
          </a:p>
          <a:p>
            <a:pPr defTabSz="361188">
              <a:lnSpc>
                <a:spcPct val="80000"/>
              </a:lnSpc>
              <a:spcAft>
                <a:spcPts val="600"/>
              </a:spcAft>
            </a:pPr>
            <a:endParaRPr lang="en-US" altLang="en-US" sz="1975" kern="1200">
              <a:solidFill>
                <a:schemeClr val="tx1"/>
              </a:solidFill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defTabSz="361188">
              <a:lnSpc>
                <a:spcPct val="80000"/>
              </a:lnSpc>
              <a:spcAft>
                <a:spcPts val="600"/>
              </a:spcAft>
            </a:pPr>
            <a:r>
              <a:rPr lang="en-US" altLang="en-US" sz="1975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Significant Bengali migration to England from 1960s</a:t>
            </a:r>
          </a:p>
          <a:p>
            <a:pPr defTabSz="361188">
              <a:lnSpc>
                <a:spcPct val="80000"/>
              </a:lnSpc>
              <a:spcAft>
                <a:spcPts val="600"/>
              </a:spcAft>
            </a:pPr>
            <a:endParaRPr lang="en-US" altLang="en-US" sz="1975" kern="1200">
              <a:solidFill>
                <a:schemeClr val="tx1"/>
              </a:solidFill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defTabSz="361188">
              <a:lnSpc>
                <a:spcPct val="80000"/>
              </a:lnSpc>
              <a:spcAft>
                <a:spcPts val="600"/>
              </a:spcAft>
            </a:pPr>
            <a:r>
              <a:rPr lang="en-US" altLang="en-US" sz="1975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Migration driven by search for work</a:t>
            </a:r>
          </a:p>
          <a:p>
            <a:pPr defTabSz="361188">
              <a:lnSpc>
                <a:spcPct val="80000"/>
              </a:lnSpc>
              <a:spcAft>
                <a:spcPts val="600"/>
              </a:spcAft>
            </a:pPr>
            <a:endParaRPr lang="en-US" altLang="en-US" sz="1975" kern="1200">
              <a:solidFill>
                <a:schemeClr val="tx1"/>
              </a:solidFill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defTabSz="361188">
              <a:lnSpc>
                <a:spcPct val="80000"/>
              </a:lnSpc>
              <a:spcAft>
                <a:spcPts val="600"/>
              </a:spcAft>
            </a:pPr>
            <a:r>
              <a:rPr lang="en-US" altLang="en-US" sz="1975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And for security: upheavals of Partition in 1947 – creation of Pakistan and India – and of 1971 war, which created Bangladesh </a:t>
            </a:r>
          </a:p>
          <a:p>
            <a:pPr eaLnBrk="1" hangingPunct="1">
              <a:lnSpc>
                <a:spcPct val="80000"/>
              </a:lnSpc>
              <a:spcAft>
                <a:spcPts val="600"/>
              </a:spcAft>
            </a:pPr>
            <a:endParaRPr lang="en-US" altLang="en-US" sz="2500"/>
          </a:p>
        </p:txBody>
      </p:sp>
      <p:pic>
        <p:nvPicPr>
          <p:cNvPr id="26627" name="Picture 2">
            <a:extLst>
              <a:ext uri="{FF2B5EF4-FFF2-40B4-BE49-F238E27FC236}">
                <a16:creationId xmlns:a16="http://schemas.microsoft.com/office/drawing/2014/main" id="{94EBF461-A3C8-6096-94C7-B003863A3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913" y="1950271"/>
            <a:ext cx="2842688" cy="1910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8" name="TextBox 4">
            <a:extLst>
              <a:ext uri="{FF2B5EF4-FFF2-40B4-BE49-F238E27FC236}">
                <a16:creationId xmlns:a16="http://schemas.microsoft.com/office/drawing/2014/main" id="{11B319B1-ADC6-16ED-39CE-9929AB6A2F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0621" y="4046279"/>
            <a:ext cx="2987980" cy="2211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270891" indent="-270891" defTabSz="361188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896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t>Pakistan, and Bangladesh, part of Commonwealth: British Nationality Act 1947 gave Commonwealth citizens right of entry to UK</a:t>
            </a:r>
          </a:p>
          <a:p>
            <a:pPr marL="270891" indent="-270891" defTabSz="361188" eaLnBrk="1" hangingPunct="1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en-US" sz="1896" kern="1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t>Later acts restricted entry</a:t>
            </a:r>
            <a:endParaRPr lang="en-GB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656" name="Rectangle 27655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49" name="Title 1">
            <a:extLst>
              <a:ext uri="{FF2B5EF4-FFF2-40B4-BE49-F238E27FC236}">
                <a16:creationId xmlns:a16="http://schemas.microsoft.com/office/drawing/2014/main" id="{BDDB358D-20F3-742D-6167-1FED21FE5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2" y="640080"/>
            <a:ext cx="3614166" cy="1481328"/>
          </a:xfrm>
        </p:spPr>
        <p:txBody>
          <a:bodyPr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4700"/>
              <a:t>Bangladeshi community </a:t>
            </a:r>
            <a:endParaRPr lang="en-GB" altLang="en-US" sz="4700"/>
          </a:p>
        </p:txBody>
      </p:sp>
      <p:sp>
        <p:nvSpPr>
          <p:cNvPr id="27658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372868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CA5FBC88-F51C-7FFD-FABB-83A5DED05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202" y="2660904"/>
            <a:ext cx="3614166" cy="3547872"/>
          </a:xfrm>
        </p:spPr>
        <p:txBody>
          <a:bodyPr anchor="t">
            <a:normAutofit/>
          </a:bodyPr>
          <a:lstStyle/>
          <a:p>
            <a:pPr eaLnBrk="1" hangingPunct="1"/>
            <a:r>
              <a:rPr lang="en-US" altLang="en-US" sz="1900"/>
              <a:t>Early arrivals mainly single working men</a:t>
            </a:r>
          </a:p>
          <a:p>
            <a:pPr eaLnBrk="1" hangingPunct="1"/>
            <a:r>
              <a:rPr lang="en-US" altLang="en-US" sz="1900"/>
              <a:t>Joined later by families</a:t>
            </a:r>
          </a:p>
          <a:p>
            <a:pPr eaLnBrk="1" hangingPunct="1"/>
            <a:r>
              <a:rPr lang="en-US" altLang="en-US" sz="1900"/>
              <a:t>Many Bangladeshi immigrants settled in and around Brick Lane; as well as to the east of the area</a:t>
            </a:r>
          </a:p>
          <a:p>
            <a:pPr eaLnBrk="1" hangingPunct="1"/>
            <a:r>
              <a:rPr lang="en-US" altLang="en-US" sz="1900"/>
              <a:t>Most originate from the Sylhet region in north-east Bangladesh</a:t>
            </a:r>
          </a:p>
          <a:p>
            <a:pPr eaLnBrk="1" hangingPunct="1"/>
            <a:endParaRPr lang="en-GB" altLang="en-US" sz="1900"/>
          </a:p>
        </p:txBody>
      </p:sp>
      <p:pic>
        <p:nvPicPr>
          <p:cNvPr id="27651" name="Picture 2">
            <a:extLst>
              <a:ext uri="{FF2B5EF4-FFF2-40B4-BE49-F238E27FC236}">
                <a16:creationId xmlns:a16="http://schemas.microsoft.com/office/drawing/2014/main" id="{8DF1140B-9A2D-14BD-EF45-AF967694A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4286" y="2200732"/>
            <a:ext cx="4094226" cy="2456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680" name="Rectangle 28679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73" name="Title 1">
            <a:extLst>
              <a:ext uri="{FF2B5EF4-FFF2-40B4-BE49-F238E27FC236}">
                <a16:creationId xmlns:a16="http://schemas.microsoft.com/office/drawing/2014/main" id="{5F8711B0-4021-C5D2-A535-1D8F08C95A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2" y="640080"/>
            <a:ext cx="3614166" cy="1481328"/>
          </a:xfrm>
        </p:spPr>
        <p:txBody>
          <a:bodyPr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sz="4700"/>
              <a:t>Bangladeshi community </a:t>
            </a:r>
            <a:endParaRPr lang="en-GB" altLang="en-US" sz="4700"/>
          </a:p>
        </p:txBody>
      </p:sp>
      <p:sp>
        <p:nvSpPr>
          <p:cNvPr id="28682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372868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674" name="Content Placeholder 2">
            <a:extLst>
              <a:ext uri="{FF2B5EF4-FFF2-40B4-BE49-F238E27FC236}">
                <a16:creationId xmlns:a16="http://schemas.microsoft.com/office/drawing/2014/main" id="{CB4A3F5F-0F3F-46B4-2A2E-B5B47450B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202" y="2660904"/>
            <a:ext cx="3614166" cy="3547872"/>
          </a:xfrm>
        </p:spPr>
        <p:txBody>
          <a:bodyPr anchor="t">
            <a:normAutofit/>
          </a:bodyPr>
          <a:lstStyle/>
          <a:p>
            <a:pPr eaLnBrk="1" hangingPunct="1"/>
            <a:r>
              <a:rPr lang="en-US" altLang="en-US" sz="1900"/>
              <a:t>Size of Bangldeshi community led to area being named ‘Banglatown’</a:t>
            </a:r>
          </a:p>
          <a:p>
            <a:pPr eaLnBrk="1" hangingPunct="1"/>
            <a:endParaRPr lang="en-US" altLang="en-US" sz="1900"/>
          </a:p>
          <a:p>
            <a:pPr eaLnBrk="1" hangingPunct="1"/>
            <a:r>
              <a:rPr lang="en-US" altLang="en-US" sz="1900"/>
              <a:t>2001, 68 per cent of the  population of the Spitalfields and Banglatown ward was of Bangladeshi origin </a:t>
            </a:r>
            <a:endParaRPr lang="en-GB" altLang="en-US" sz="1900"/>
          </a:p>
          <a:p>
            <a:pPr eaLnBrk="1" hangingPunct="1"/>
            <a:endParaRPr lang="en-GB" altLang="en-US" sz="1900"/>
          </a:p>
        </p:txBody>
      </p:sp>
      <p:pic>
        <p:nvPicPr>
          <p:cNvPr id="28675" name="Picture 4" descr="C:\Users\Patrick Burke\Documents\AA- Patrick's documents\A - Westminster-DPIR-UCU\AAA - DPIR - inc TEACHING\1AAA - Teaching\1AAA - 11-12\1AAA MODULES\1EPO411\Pix\UK\085-b-brick-lane-jama-masjid.jpg">
            <a:extLst>
              <a:ext uri="{FF2B5EF4-FFF2-40B4-BE49-F238E27FC236}">
                <a16:creationId xmlns:a16="http://schemas.microsoft.com/office/drawing/2014/main" id="{68C6855E-D1BD-5583-6B3B-E0CCC75E3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4286" y="1591716"/>
            <a:ext cx="4094226" cy="3674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704" name="Rectangle 29703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697" name="Title 1">
            <a:extLst>
              <a:ext uri="{FF2B5EF4-FFF2-40B4-BE49-F238E27FC236}">
                <a16:creationId xmlns:a16="http://schemas.microsoft.com/office/drawing/2014/main" id="{815E1738-06D2-4632-E72A-C7AACC32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256032"/>
            <a:ext cx="7879842" cy="1014984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n-US" altLang="en-US"/>
              <a:t>Bangladeshi community </a:t>
            </a:r>
            <a:endParaRPr lang="en-GB" altLang="en-US"/>
          </a:p>
        </p:txBody>
      </p:sp>
      <p:sp>
        <p:nvSpPr>
          <p:cNvPr id="29706" name="Rectangle 29705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634502"/>
            <a:ext cx="7838694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708" name="Rectangle 29707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538176"/>
            <a:ext cx="1405092" cy="1098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9698" name="Content Placeholder 2">
            <a:extLst>
              <a:ext uri="{FF2B5EF4-FFF2-40B4-BE49-F238E27FC236}">
                <a16:creationId xmlns:a16="http://schemas.microsoft.com/office/drawing/2014/main" id="{2AE3619D-BE24-BA11-78ED-F53787A8723A}"/>
              </a:ext>
            </a:extLst>
          </p:cNvPr>
          <p:cNvSpPr>
            <a:spLocks/>
          </p:cNvSpPr>
          <p:nvPr/>
        </p:nvSpPr>
        <p:spPr>
          <a:xfrm>
            <a:off x="999274" y="1926266"/>
            <a:ext cx="3913546" cy="4357524"/>
          </a:xfrm>
          <a:prstGeom prst="rect">
            <a:avLst/>
          </a:prstGeom>
        </p:spPr>
        <p:txBody>
          <a:bodyPr/>
          <a:lstStyle/>
          <a:p>
            <a:pPr defTabSz="374904">
              <a:spcAft>
                <a:spcPts val="600"/>
              </a:spcAft>
            </a:pPr>
            <a:r>
              <a:rPr lang="en-GB" altLang="en-US" sz="1968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Migration from ‘New Commonwealth’ countries (eg, India, Bangladesh, Jamaica) helped prompt restrictive legislation:</a:t>
            </a:r>
          </a:p>
          <a:p>
            <a:pPr marL="374904" lvl="1" defTabSz="374904">
              <a:spcAft>
                <a:spcPts val="600"/>
              </a:spcAft>
            </a:pPr>
            <a:r>
              <a:rPr lang="en-GB" altLang="en-US" sz="164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Eg, Immigration Act 1971</a:t>
            </a:r>
          </a:p>
          <a:p>
            <a:pPr defTabSz="374904">
              <a:spcAft>
                <a:spcPts val="600"/>
              </a:spcAft>
            </a:pPr>
            <a:r>
              <a:rPr lang="en-GB" altLang="en-US" sz="1968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Bangladeshi, and many other ‘New Commonwealth’ immigrants, in London and elsewhere, have been the target of racial prejudice and hostility</a:t>
            </a:r>
          </a:p>
          <a:p>
            <a:pPr defTabSz="374904">
              <a:spcAft>
                <a:spcPts val="600"/>
              </a:spcAft>
            </a:pPr>
            <a:r>
              <a:rPr lang="en-GB" altLang="en-US" sz="1968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The 1970s saw increasing attacks by the far right National Front</a:t>
            </a:r>
          </a:p>
          <a:p>
            <a:pPr defTabSz="374904">
              <a:spcAft>
                <a:spcPts val="600"/>
              </a:spcAft>
            </a:pPr>
            <a:endParaRPr lang="en-GB" altLang="en-US" sz="1968" kern="1200">
              <a:solidFill>
                <a:schemeClr val="tx1"/>
              </a:solidFill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pPr eaLnBrk="1" hangingPunct="1">
              <a:spcAft>
                <a:spcPts val="600"/>
              </a:spcAft>
            </a:pPr>
            <a:endParaRPr lang="en-GB" altLang="en-US" sz="2400"/>
          </a:p>
        </p:txBody>
      </p:sp>
      <p:pic>
        <p:nvPicPr>
          <p:cNvPr id="29699" name="Picture 7" descr="http://www.worldwrite.org.uk/londonbehindthescenes/bricklane/images/highres/stop10_001.jpg">
            <a:extLst>
              <a:ext uri="{FF2B5EF4-FFF2-40B4-BE49-F238E27FC236}">
                <a16:creationId xmlns:a16="http://schemas.microsoft.com/office/drawing/2014/main" id="{BEB20554-1013-C0E9-13EF-B4604CA53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407" y="2287978"/>
            <a:ext cx="3212319" cy="2409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09361F-E3AB-88A9-9435-D62C496929DB}"/>
              </a:ext>
            </a:extLst>
          </p:cNvPr>
          <p:cNvSpPr txBox="1"/>
          <p:nvPr/>
        </p:nvSpPr>
        <p:spPr>
          <a:xfrm>
            <a:off x="5970535" y="4992334"/>
            <a:ext cx="2174191" cy="129145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defTabSz="374904">
              <a:spcAft>
                <a:spcPts val="600"/>
              </a:spcAft>
              <a:defRPr/>
            </a:pPr>
            <a:r>
              <a:rPr lang="en-GB" sz="1968" kern="1200">
                <a:solidFill>
                  <a:schemeClr val="tx1"/>
                </a:solidFill>
                <a:latin typeface="+mn-lt"/>
                <a:ea typeface="+mn-ea"/>
                <a:cs typeface="Arial" charset="0"/>
              </a:rPr>
              <a:t>One such attack resulted in the murder of </a:t>
            </a:r>
            <a:r>
              <a:rPr lang="en-GB" sz="1968" kern="1200" err="1">
                <a:solidFill>
                  <a:schemeClr val="tx1"/>
                </a:solidFill>
                <a:latin typeface="+mn-lt"/>
                <a:ea typeface="+mn-ea"/>
                <a:cs typeface="Arial" charset="0"/>
              </a:rPr>
              <a:t>Altab</a:t>
            </a:r>
            <a:r>
              <a:rPr lang="en-GB" sz="1968" kern="1200">
                <a:solidFill>
                  <a:schemeClr val="tx1"/>
                </a:solidFill>
                <a:latin typeface="+mn-lt"/>
                <a:ea typeface="+mn-ea"/>
                <a:cs typeface="Arial" charset="0"/>
              </a:rPr>
              <a:t> Ali in 1978</a:t>
            </a:r>
            <a:endParaRPr lang="en-GB" sz="2400">
              <a:latin typeface="+mn-lt"/>
              <a:ea typeface="+mn-ea"/>
              <a:cs typeface="Arial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28" name="Rectangle 30727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21" name="Title 1">
            <a:extLst>
              <a:ext uri="{FF2B5EF4-FFF2-40B4-BE49-F238E27FC236}">
                <a16:creationId xmlns:a16="http://schemas.microsoft.com/office/drawing/2014/main" id="{DC71697A-D31C-2EA8-CD91-12C042931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202" y="640080"/>
            <a:ext cx="3614166" cy="1481328"/>
          </a:xfrm>
        </p:spPr>
        <p:txBody>
          <a:bodyPr anchor="b"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GB" altLang="en-US" sz="4700"/>
              <a:t>The Truman Brewery </a:t>
            </a:r>
            <a:endParaRPr lang="en-US" altLang="en-US" sz="4700"/>
          </a:p>
        </p:txBody>
      </p:sp>
      <p:sp>
        <p:nvSpPr>
          <p:cNvPr id="30730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2458" y="2372868"/>
            <a:ext cx="2441321" cy="18288"/>
          </a:xfrm>
          <a:custGeom>
            <a:avLst/>
            <a:gdLst>
              <a:gd name="connsiteX0" fmla="*/ 0 w 2441321"/>
              <a:gd name="connsiteY0" fmla="*/ 0 h 18288"/>
              <a:gd name="connsiteX1" fmla="*/ 585917 w 2441321"/>
              <a:gd name="connsiteY1" fmla="*/ 0 h 18288"/>
              <a:gd name="connsiteX2" fmla="*/ 1196247 w 2441321"/>
              <a:gd name="connsiteY2" fmla="*/ 0 h 18288"/>
              <a:gd name="connsiteX3" fmla="*/ 1806578 w 2441321"/>
              <a:gd name="connsiteY3" fmla="*/ 0 h 18288"/>
              <a:gd name="connsiteX4" fmla="*/ 2441321 w 2441321"/>
              <a:gd name="connsiteY4" fmla="*/ 0 h 18288"/>
              <a:gd name="connsiteX5" fmla="*/ 2441321 w 2441321"/>
              <a:gd name="connsiteY5" fmla="*/ 18288 h 18288"/>
              <a:gd name="connsiteX6" fmla="*/ 1830991 w 2441321"/>
              <a:gd name="connsiteY6" fmla="*/ 18288 h 18288"/>
              <a:gd name="connsiteX7" fmla="*/ 1269487 w 2441321"/>
              <a:gd name="connsiteY7" fmla="*/ 18288 h 18288"/>
              <a:gd name="connsiteX8" fmla="*/ 707983 w 2441321"/>
              <a:gd name="connsiteY8" fmla="*/ 18288 h 18288"/>
              <a:gd name="connsiteX9" fmla="*/ 0 w 2441321"/>
              <a:gd name="connsiteY9" fmla="*/ 18288 h 18288"/>
              <a:gd name="connsiteX10" fmla="*/ 0 w 2441321"/>
              <a:gd name="connsiteY10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41321" h="18288" fill="none" extrusionOk="0">
                <a:moveTo>
                  <a:pt x="0" y="0"/>
                </a:moveTo>
                <a:cubicBezTo>
                  <a:pt x="273217" y="-17533"/>
                  <a:pt x="355785" y="-4171"/>
                  <a:pt x="585917" y="0"/>
                </a:cubicBezTo>
                <a:cubicBezTo>
                  <a:pt x="816049" y="4171"/>
                  <a:pt x="991446" y="-9419"/>
                  <a:pt x="1196247" y="0"/>
                </a:cubicBezTo>
                <a:cubicBezTo>
                  <a:pt x="1401048" y="9419"/>
                  <a:pt x="1589984" y="-731"/>
                  <a:pt x="1806578" y="0"/>
                </a:cubicBezTo>
                <a:cubicBezTo>
                  <a:pt x="2023172" y="731"/>
                  <a:pt x="2247754" y="8393"/>
                  <a:pt x="2441321" y="0"/>
                </a:cubicBezTo>
                <a:cubicBezTo>
                  <a:pt x="2441167" y="8655"/>
                  <a:pt x="2440437" y="9975"/>
                  <a:pt x="2441321" y="18288"/>
                </a:cubicBezTo>
                <a:cubicBezTo>
                  <a:pt x="2169723" y="30506"/>
                  <a:pt x="2045712" y="39140"/>
                  <a:pt x="1830991" y="18288"/>
                </a:cubicBezTo>
                <a:cubicBezTo>
                  <a:pt x="1616270" y="-2564"/>
                  <a:pt x="1505876" y="3949"/>
                  <a:pt x="1269487" y="18288"/>
                </a:cubicBezTo>
                <a:cubicBezTo>
                  <a:pt x="1033098" y="32627"/>
                  <a:pt x="908661" y="41191"/>
                  <a:pt x="707983" y="18288"/>
                </a:cubicBezTo>
                <a:cubicBezTo>
                  <a:pt x="507305" y="-4615"/>
                  <a:pt x="333592" y="20759"/>
                  <a:pt x="0" y="18288"/>
                </a:cubicBezTo>
                <a:cubicBezTo>
                  <a:pt x="-688" y="11716"/>
                  <a:pt x="875" y="6357"/>
                  <a:pt x="0" y="0"/>
                </a:cubicBezTo>
                <a:close/>
              </a:path>
              <a:path w="2441321" h="18288" stroke="0" extrusionOk="0">
                <a:moveTo>
                  <a:pt x="0" y="0"/>
                </a:moveTo>
                <a:cubicBezTo>
                  <a:pt x="207071" y="-14617"/>
                  <a:pt x="444194" y="-15606"/>
                  <a:pt x="585917" y="0"/>
                </a:cubicBezTo>
                <a:cubicBezTo>
                  <a:pt x="727640" y="15606"/>
                  <a:pt x="904326" y="-79"/>
                  <a:pt x="1123008" y="0"/>
                </a:cubicBezTo>
                <a:cubicBezTo>
                  <a:pt x="1341690" y="79"/>
                  <a:pt x="1600014" y="10401"/>
                  <a:pt x="1782164" y="0"/>
                </a:cubicBezTo>
                <a:cubicBezTo>
                  <a:pt x="1964314" y="-10401"/>
                  <a:pt x="2143537" y="-21488"/>
                  <a:pt x="2441321" y="0"/>
                </a:cubicBezTo>
                <a:cubicBezTo>
                  <a:pt x="2441735" y="5928"/>
                  <a:pt x="2441551" y="11133"/>
                  <a:pt x="2441321" y="18288"/>
                </a:cubicBezTo>
                <a:cubicBezTo>
                  <a:pt x="2166745" y="28773"/>
                  <a:pt x="2078726" y="15476"/>
                  <a:pt x="1879817" y="18288"/>
                </a:cubicBezTo>
                <a:cubicBezTo>
                  <a:pt x="1680908" y="21100"/>
                  <a:pt x="1548770" y="-4127"/>
                  <a:pt x="1318313" y="18288"/>
                </a:cubicBezTo>
                <a:cubicBezTo>
                  <a:pt x="1087856" y="40703"/>
                  <a:pt x="894613" y="3927"/>
                  <a:pt x="659157" y="18288"/>
                </a:cubicBezTo>
                <a:cubicBezTo>
                  <a:pt x="423701" y="32649"/>
                  <a:pt x="246611" y="33975"/>
                  <a:pt x="0" y="18288"/>
                </a:cubicBezTo>
                <a:cubicBezTo>
                  <a:pt x="-348" y="10388"/>
                  <a:pt x="-12" y="3969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722" name="Content Placeholder 2">
            <a:extLst>
              <a:ext uri="{FF2B5EF4-FFF2-40B4-BE49-F238E27FC236}">
                <a16:creationId xmlns:a16="http://schemas.microsoft.com/office/drawing/2014/main" id="{715BDDB2-3CFB-6CC3-5B2F-F472F21F86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202" y="2660904"/>
            <a:ext cx="3614166" cy="3547872"/>
          </a:xfrm>
        </p:spPr>
        <p:txBody>
          <a:bodyPr anchor="t">
            <a:normAutofit/>
          </a:bodyPr>
          <a:lstStyle/>
          <a:p>
            <a:pPr eaLnBrk="1" hangingPunct="1"/>
            <a:r>
              <a:rPr lang="en-GB" altLang="en-US" sz="1900"/>
              <a:t>Formerly the Black Eagle brewery</a:t>
            </a:r>
          </a:p>
          <a:p>
            <a:pPr eaLnBrk="1" hangingPunct="1"/>
            <a:r>
              <a:rPr lang="en-GB" altLang="en-US" sz="1900"/>
              <a:t>Brewing on this site began in 1666</a:t>
            </a:r>
          </a:p>
          <a:p>
            <a:pPr eaLnBrk="1" hangingPunct="1"/>
            <a:r>
              <a:rPr lang="en-GB" altLang="en-US" sz="1900"/>
              <a:t>Huguenot immigrants made a significant contribution to the brewery:</a:t>
            </a:r>
          </a:p>
          <a:p>
            <a:pPr lvl="1" eaLnBrk="1" hangingPunct="1"/>
            <a:r>
              <a:rPr lang="en-GB" altLang="en-US" sz="1900"/>
              <a:t>Helped create a popular dark beer called porter</a:t>
            </a:r>
          </a:p>
        </p:txBody>
      </p:sp>
      <p:pic>
        <p:nvPicPr>
          <p:cNvPr id="30723" name="Picture 5" descr="Screen shot 2012-02-04 at 20.56.28.png">
            <a:extLst>
              <a:ext uri="{FF2B5EF4-FFF2-40B4-BE49-F238E27FC236}">
                <a16:creationId xmlns:a16="http://schemas.microsoft.com/office/drawing/2014/main" id="{11920358-BCEE-8765-F930-0FCF3792C5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4286" y="924886"/>
            <a:ext cx="4094226" cy="5008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>
            <a:extLst>
              <a:ext uri="{FF2B5EF4-FFF2-40B4-BE49-F238E27FC236}">
                <a16:creationId xmlns:a16="http://schemas.microsoft.com/office/drawing/2014/main" id="{7AD0451D-265B-3E66-827A-58976FDF6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93713"/>
            <a:ext cx="4714875" cy="792162"/>
          </a:xfrm>
        </p:spPr>
        <p:txBody>
          <a:bodyPr/>
          <a:lstStyle/>
          <a:p>
            <a:pPr algn="l" eaLnBrk="1" hangingPunct="1"/>
            <a:r>
              <a:rPr lang="en-US" altLang="en-US" sz="3200"/>
              <a:t>Anarchist immigrants to the East End</a:t>
            </a:r>
            <a:endParaRPr lang="en-GB" altLang="en-US" sz="3200"/>
          </a:p>
        </p:txBody>
      </p:sp>
      <p:sp>
        <p:nvSpPr>
          <p:cNvPr id="31746" name="Content Placeholder 2">
            <a:extLst>
              <a:ext uri="{FF2B5EF4-FFF2-40B4-BE49-F238E27FC236}">
                <a16:creationId xmlns:a16="http://schemas.microsoft.com/office/drawing/2014/main" id="{A64A53E7-351D-A728-BE4E-88D0B97FB0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14500"/>
            <a:ext cx="5619750" cy="1776413"/>
          </a:xfrm>
        </p:spPr>
        <p:txBody>
          <a:bodyPr/>
          <a:lstStyle/>
          <a:p>
            <a:pPr algn="r" eaLnBrk="1" hangingPunct="1"/>
            <a:r>
              <a:rPr lang="en-GB" altLang="en-US" sz="2400"/>
              <a:t>In 1898, Rudolf Rocker, a German non-Jewish anarchist who settled in the East End, became editor of the radical Yiddish paper, </a:t>
            </a:r>
            <a:r>
              <a:rPr lang="en-GB" altLang="en-US" sz="2400" b="1" i="1"/>
              <a:t>Arbeter Fraynd</a:t>
            </a:r>
            <a:r>
              <a:rPr lang="en-GB" altLang="en-US" sz="2400"/>
              <a:t> (</a:t>
            </a:r>
            <a:r>
              <a:rPr lang="en-GB" altLang="en-US" sz="2400" i="1"/>
              <a:t>Worker's Friend)</a:t>
            </a:r>
            <a:endParaRPr lang="en-GB" altLang="en-US" sz="2400"/>
          </a:p>
        </p:txBody>
      </p:sp>
      <p:pic>
        <p:nvPicPr>
          <p:cNvPr id="31747" name="Picture 2" descr="http://www.jewisheastend.com/Rudolf%20Rocker%20by%20Fermin%20Rocker.jpg">
            <a:extLst>
              <a:ext uri="{FF2B5EF4-FFF2-40B4-BE49-F238E27FC236}">
                <a16:creationId xmlns:a16="http://schemas.microsoft.com/office/drawing/2014/main" id="{7C9764A0-64A0-0AC3-0CDD-7E6280EC98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6950" y="0"/>
            <a:ext cx="3067050" cy="391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8" name="Picture 3">
            <a:extLst>
              <a:ext uri="{FF2B5EF4-FFF2-40B4-BE49-F238E27FC236}">
                <a16:creationId xmlns:a16="http://schemas.microsoft.com/office/drawing/2014/main" id="{1DDF0475-219F-9F99-C829-021A993C8E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62475"/>
            <a:ext cx="1879600" cy="229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03E95CD-4495-FB33-86F6-690C49D7B594}"/>
              </a:ext>
            </a:extLst>
          </p:cNvPr>
          <p:cNvSpPr txBox="1">
            <a:spLocks/>
          </p:cNvSpPr>
          <p:nvPr/>
        </p:nvSpPr>
        <p:spPr bwMode="auto">
          <a:xfrm>
            <a:off x="1879600" y="4513263"/>
            <a:ext cx="5619750" cy="234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Char char="•"/>
              <a:defRPr/>
            </a:pPr>
            <a:r>
              <a:rPr lang="en-GB" sz="2400" dirty="0">
                <a:latin typeface="+mn-lt"/>
                <a:ea typeface="+mn-ea"/>
              </a:rPr>
              <a:t>In 1886, the Russian anarchist Peter Kropotkin, living in exile in Britain, helped found the anarchist publisher and bookshop, Freedom Press, just off Whitechapel High St. It still operates today.</a:t>
            </a:r>
          </a:p>
        </p:txBody>
      </p:sp>
      <p:pic>
        <p:nvPicPr>
          <p:cNvPr id="31750" name="Picture 9" descr="http://www.freedompress.org.uk/news/wp-content/uploads/Freedom-Bookshop21.jpg">
            <a:hlinkClick r:id="rId4"/>
            <a:extLst>
              <a:ext uri="{FF2B5EF4-FFF2-40B4-BE49-F238E27FC236}">
                <a16:creationId xmlns:a16="http://schemas.microsoft.com/office/drawing/2014/main" id="{FD57F935-CB55-BF27-9CED-B80D1CF7AA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4513263"/>
            <a:ext cx="1758950" cy="2344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775" name="Rectangle 32774">
            <a:extLst>
              <a:ext uri="{FF2B5EF4-FFF2-40B4-BE49-F238E27FC236}">
                <a16:creationId xmlns:a16="http://schemas.microsoft.com/office/drawing/2014/main" id="{FA3C7DEA-BCC2-4295-8850-1479932961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777" name="Rectangle 32776">
            <a:extLst>
              <a:ext uri="{FF2B5EF4-FFF2-40B4-BE49-F238E27FC236}">
                <a16:creationId xmlns:a16="http://schemas.microsoft.com/office/drawing/2014/main" id="{C289949D-B9F6-468A-86FE-2694DC5AE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32769" name="Title 1">
            <a:extLst>
              <a:ext uri="{FF2B5EF4-FFF2-40B4-BE49-F238E27FC236}">
                <a16:creationId xmlns:a16="http://schemas.microsoft.com/office/drawing/2014/main" id="{D9B2F2BE-939E-3DB3-D4CF-C1574320A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419" y="1755073"/>
            <a:ext cx="7375161" cy="1066802"/>
          </a:xfrm>
        </p:spPr>
        <p:txBody>
          <a:bodyPr anchor="b">
            <a:normAutofit/>
          </a:bodyPr>
          <a:lstStyle/>
          <a:p>
            <a:pPr eaLnBrk="1" hangingPunct="1"/>
            <a:r>
              <a:rPr lang="en-US" altLang="en-US" sz="3100">
                <a:solidFill>
                  <a:schemeClr val="tx2"/>
                </a:solidFill>
              </a:rPr>
              <a:t>Reflect on these questions: </a:t>
            </a:r>
          </a:p>
        </p:txBody>
      </p:sp>
      <p:grpSp>
        <p:nvGrpSpPr>
          <p:cNvPr id="32779" name="Group 32778">
            <a:extLst>
              <a:ext uri="{FF2B5EF4-FFF2-40B4-BE49-F238E27FC236}">
                <a16:creationId xmlns:a16="http://schemas.microsoft.com/office/drawing/2014/main" id="{E4DF0958-0C87-4C28-9554-2FADC788C2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900351" y="0"/>
            <a:ext cx="3243649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32780" name="Freeform: Shape 32779">
              <a:extLst>
                <a:ext uri="{FF2B5EF4-FFF2-40B4-BE49-F238E27FC236}">
                  <a16:creationId xmlns:a16="http://schemas.microsoft.com/office/drawing/2014/main" id="{DEC53B48-7B73-49D1-A6FD-9DBF5141EA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781" name="Freeform: Shape 32780">
              <a:extLst>
                <a:ext uri="{FF2B5EF4-FFF2-40B4-BE49-F238E27FC236}">
                  <a16:creationId xmlns:a16="http://schemas.microsoft.com/office/drawing/2014/main" id="{7DEDDC41-2C98-4AF1-A0EA-AEEC34827C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782" name="Freeform: Shape 32781">
              <a:extLst>
                <a:ext uri="{FF2B5EF4-FFF2-40B4-BE49-F238E27FC236}">
                  <a16:creationId xmlns:a16="http://schemas.microsoft.com/office/drawing/2014/main" id="{D2208F20-F93C-4530-8370-FC7818BABB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783" name="Freeform: Shape 32782">
              <a:extLst>
                <a:ext uri="{FF2B5EF4-FFF2-40B4-BE49-F238E27FC236}">
                  <a16:creationId xmlns:a16="http://schemas.microsoft.com/office/drawing/2014/main" id="{E52F51E0-B50B-43EA-B6AC-C16BD29C3E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2770" name="Content Placeholder 2">
            <a:extLst>
              <a:ext uri="{FF2B5EF4-FFF2-40B4-BE49-F238E27FC236}">
                <a16:creationId xmlns:a16="http://schemas.microsoft.com/office/drawing/2014/main" id="{008455BA-8FA8-8751-B63C-9570CE8143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419" y="3049325"/>
            <a:ext cx="7375161" cy="2945574"/>
          </a:xfrm>
        </p:spPr>
        <p:txBody>
          <a:bodyPr anchor="ctr">
            <a:normAutofit/>
          </a:bodyPr>
          <a:lstStyle/>
          <a:p>
            <a:pPr eaLnBrk="1" hangingPunct="1"/>
            <a:r>
              <a:rPr lang="en-US" altLang="en-US" sz="1600">
                <a:solidFill>
                  <a:schemeClr val="tx2"/>
                </a:solidFill>
              </a:rPr>
              <a:t>What have been the drivers of migration to the Spitalfields area?</a:t>
            </a:r>
          </a:p>
          <a:p>
            <a:pPr eaLnBrk="1" hangingPunct="1"/>
            <a:r>
              <a:rPr lang="en-US" altLang="en-US" sz="1600">
                <a:solidFill>
                  <a:schemeClr val="tx2"/>
                </a:solidFill>
              </a:rPr>
              <a:t>What can the history of this area tell us about how immigrants have ‘integrated’?</a:t>
            </a:r>
          </a:p>
          <a:p>
            <a:pPr eaLnBrk="1" hangingPunct="1"/>
            <a:r>
              <a:rPr lang="en-US" altLang="en-US" sz="1600">
                <a:solidFill>
                  <a:schemeClr val="tx2"/>
                </a:solidFill>
              </a:rPr>
              <a:t>How should development be understood now? </a:t>
            </a:r>
          </a:p>
          <a:p>
            <a:pPr eaLnBrk="1" hangingPunct="1"/>
            <a:r>
              <a:rPr lang="en-US" altLang="en-US" sz="1600">
                <a:solidFill>
                  <a:schemeClr val="tx2"/>
                </a:solidFill>
              </a:rPr>
              <a:t>In what way migration enhance development? </a:t>
            </a:r>
          </a:p>
          <a:p>
            <a:pPr eaLnBrk="1" hangingPunct="1"/>
            <a:r>
              <a:rPr lang="en-US" altLang="en-US" sz="1600">
                <a:solidFill>
                  <a:schemeClr val="tx2"/>
                </a:solidFill>
              </a:rPr>
              <a:t>Does East London represent a globalised world: culture, economics and politics? If so, what are the symbols or indicators of this globalised world? </a:t>
            </a:r>
          </a:p>
          <a:p>
            <a:pPr eaLnBrk="1" hangingPunct="1">
              <a:buFont typeface="Arial" panose="020B0604020202020204" pitchFamily="34" charset="0"/>
              <a:buNone/>
            </a:pPr>
            <a:endParaRPr lang="en-US" altLang="en-US" sz="1600">
              <a:solidFill>
                <a:schemeClr val="tx2"/>
              </a:solidFill>
            </a:endParaRPr>
          </a:p>
          <a:p>
            <a:pPr eaLnBrk="1" hangingPunct="1">
              <a:buFont typeface="Arial" panose="020B0604020202020204" pitchFamily="34" charset="0"/>
              <a:buNone/>
            </a:pPr>
            <a:r>
              <a:rPr lang="en-US" altLang="en-US" sz="1600">
                <a:solidFill>
                  <a:schemeClr val="tx2"/>
                </a:solidFill>
              </a:rPr>
              <a:t> </a:t>
            </a:r>
          </a:p>
          <a:p>
            <a:pPr eaLnBrk="1" hangingPunct="1"/>
            <a:endParaRPr lang="en-US" altLang="en-US" sz="160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2749</TotalTime>
  <Words>1097</Words>
  <Application>Microsoft Macintosh PowerPoint</Application>
  <PresentationFormat>On-screen Show (4:3)</PresentationFormat>
  <Paragraphs>114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London’s East End: Immigration and Development</vt:lpstr>
      <vt:lpstr>London: East End </vt:lpstr>
      <vt:lpstr>East End: brief history</vt:lpstr>
      <vt:lpstr>Spitalfields: the beginning </vt:lpstr>
      <vt:lpstr>Old Spitalfields Market </vt:lpstr>
      <vt:lpstr>Old Spitalfields Market </vt:lpstr>
      <vt:lpstr>Huguenots: ‘asylum seekers’ and labour migrants </vt:lpstr>
      <vt:lpstr>Christ Church Spitalfields</vt:lpstr>
      <vt:lpstr>Fournier Street</vt:lpstr>
      <vt:lpstr>Irish labour migration</vt:lpstr>
      <vt:lpstr>Jewish immigration:  seeking work and asylum  </vt:lpstr>
      <vt:lpstr> Jewish immigration:  seeking work and asylum  </vt:lpstr>
      <vt:lpstr>Bangladeshi immigration</vt:lpstr>
      <vt:lpstr>Bangladeshi community </vt:lpstr>
      <vt:lpstr>Bangladeshi community </vt:lpstr>
      <vt:lpstr>Bangladeshi community </vt:lpstr>
      <vt:lpstr>The Truman Brewery </vt:lpstr>
      <vt:lpstr>Anarchist immigrants to the East End</vt:lpstr>
      <vt:lpstr>Reflect on these questions: </vt:lpstr>
    </vt:vector>
  </TitlesOfParts>
  <Company>Private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Migration &amp; Development:   Field Trip to London, Spitalfield Market</dc:title>
  <dc:creator>farhang morady</dc:creator>
  <cp:lastModifiedBy>Farhang Morady</cp:lastModifiedBy>
  <cp:revision>94</cp:revision>
  <dcterms:created xsi:type="dcterms:W3CDTF">2012-02-10T11:42:26Z</dcterms:created>
  <dcterms:modified xsi:type="dcterms:W3CDTF">2024-05-09T18:07:16Z</dcterms:modified>
</cp:coreProperties>
</file>