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8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1" r:id="rId18"/>
    <p:sldId id="270" r:id="rId19"/>
    <p:sldId id="273" r:id="rId20"/>
    <p:sldId id="274" r:id="rId21"/>
    <p:sldId id="275" r:id="rId22"/>
    <p:sldId id="276" r:id="rId23"/>
    <p:sldId id="277" r:id="rId24"/>
    <p:sldId id="278" r:id="rId25"/>
    <p:sldId id="285" r:id="rId26"/>
    <p:sldId id="286" r:id="rId27"/>
    <p:sldId id="288" r:id="rId28"/>
    <p:sldId id="287" r:id="rId29"/>
    <p:sldId id="2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85"/>
    <p:restoredTop sz="94675"/>
  </p:normalViewPr>
  <p:slideViewPr>
    <p:cSldViewPr snapToGrid="0" snapToObjects="1">
      <p:cViewPr varScale="1">
        <p:scale>
          <a:sx n="114" d="100"/>
          <a:sy n="114" d="100"/>
        </p:scale>
        <p:origin x="5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148D12-4FEC-9C4F-A74C-E7B59E071A0E}" type="datetimeFigureOut">
              <a:rPr lang="en-US" smtClean="0"/>
              <a:t>7/6/26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3D3F2-4522-9E49-B7CA-3B8EA0F00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153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6442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f.morady@Westminster.ac.uk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301083"/>
            <a:ext cx="12191695" cy="685800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515600" y="640080"/>
            <a:ext cx="1280160" cy="1280160"/>
          </a:xfrm>
          <a:prstGeom prst="ellipse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72800" y="91440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40080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E8B04B"/>
                </a:solidFill>
                <a:latin typeface="Calibri"/>
              </a:rPr>
              <a:t>KASETSART UNIVERSITY SUMMER SCHOOL 2026  ·  OPENING LECTURE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63040"/>
            <a:ext cx="10515600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600" b="1" i="0">
                <a:solidFill>
                  <a:srgbClr val="FFFFFF"/>
                </a:solidFill>
                <a:latin typeface="Cambria"/>
              </a:rPr>
              <a:t>Global Challenges</a:t>
            </a:r>
          </a:p>
          <a:p>
            <a:pPr algn="l"/>
            <a:r>
              <a:rPr sz="5600" b="1" i="0">
                <a:solidFill>
                  <a:srgbClr val="FFFFFF"/>
                </a:solidFill>
                <a:latin typeface="Cambria"/>
              </a:rPr>
              <a:t>in a Shared World,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383280"/>
            <a:ext cx="105156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0" i="1" dirty="0">
                <a:solidFill>
                  <a:srgbClr val="A3B18A"/>
                </a:solidFill>
                <a:latin typeface="Cambria"/>
              </a:rPr>
              <a:t>and the SDG</a:t>
            </a:r>
            <a:r>
              <a:rPr lang="en-GB" sz="3600" b="0" i="1" dirty="0">
                <a:solidFill>
                  <a:srgbClr val="A3B18A"/>
                </a:solidFill>
                <a:latin typeface="Cambria"/>
              </a:rPr>
              <a:t>s</a:t>
            </a:r>
            <a:r>
              <a:rPr sz="3600" b="0" i="1" dirty="0">
                <a:solidFill>
                  <a:srgbClr val="A3B18A"/>
                </a:solidFill>
                <a:latin typeface="Cambria"/>
              </a:rPr>
              <a:t> in Everyday Life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754880"/>
            <a:ext cx="548640" cy="73152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493776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Dr Farhang Morady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440680"/>
            <a:ext cx="105156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dirty="0">
                <a:solidFill>
                  <a:srgbClr val="A3B18A"/>
                </a:solidFill>
                <a:latin typeface="Calibri"/>
              </a:rPr>
              <a:t>Director, Democratic Education Network (DEN)  ·  University of Westminster, London</a:t>
            </a:r>
            <a:endParaRPr lang="en-US" sz="1400" b="0" i="0" dirty="0">
              <a:solidFill>
                <a:srgbClr val="A3B18A"/>
              </a:solidFill>
              <a:latin typeface="Calibri"/>
            </a:endParaRPr>
          </a:p>
          <a:p>
            <a:r>
              <a:rPr lang="en-GB" sz="1400" dirty="0">
                <a:solidFill>
                  <a:srgbClr val="A3B18A"/>
                </a:solidFill>
              </a:rPr>
              <a:t>https://farhangmorady.net/</a:t>
            </a:r>
            <a:endParaRPr sz="1400" b="0" i="0" dirty="0">
              <a:solidFill>
                <a:srgbClr val="A3B18A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6172200"/>
            <a:ext cx="10515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>
                <a:solidFill>
                  <a:srgbClr val="E8B04B"/>
                </a:solidFill>
                <a:latin typeface="Calibri"/>
              </a:rPr>
              <a:t>6 July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9728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dirty="0">
                <a:solidFill>
                  <a:srgbClr val="1F4529"/>
                </a:solidFill>
                <a:latin typeface="Cambria"/>
              </a:rPr>
              <a:t>What we will do</a:t>
            </a:r>
            <a:r>
              <a:rPr lang="en-US" sz="3600" b="1" i="0" dirty="0">
                <a:solidFill>
                  <a:srgbClr val="1F4529"/>
                </a:solidFill>
                <a:latin typeface="Cambria"/>
              </a:rPr>
              <a:t>?</a:t>
            </a:r>
            <a:endParaRPr sz="3600" b="1" i="0" dirty="0">
              <a:solidFill>
                <a:srgbClr val="1F4529"/>
              </a:solidFill>
              <a:latin typeface="Cambr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9728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1" dirty="0">
                <a:solidFill>
                  <a:srgbClr val="6C6F5F"/>
                </a:solidFill>
                <a:latin typeface="Calibri"/>
              </a:rPr>
              <a:t>A conversation across three connected </a:t>
            </a:r>
            <a:r>
              <a:rPr lang="en-US" sz="1600" i="1" dirty="0">
                <a:solidFill>
                  <a:srgbClr val="6C6F5F"/>
                </a:solidFill>
                <a:latin typeface="Calibri"/>
              </a:rPr>
              <a:t>world</a:t>
            </a:r>
            <a:r>
              <a:rPr sz="1600" b="0" i="1" dirty="0">
                <a:solidFill>
                  <a:srgbClr val="6C6F5F"/>
                </a:solidFill>
                <a:latin typeface="Calibri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194560"/>
            <a:ext cx="3566160" cy="39319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2423160"/>
            <a:ext cx="18288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400" b="1" i="0">
                <a:solidFill>
                  <a:srgbClr val="E8B04B"/>
                </a:solidFill>
                <a:latin typeface="Cambria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657600"/>
            <a:ext cx="292608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1F4529"/>
                </a:solidFill>
                <a:latin typeface="Cambria"/>
              </a:rPr>
              <a:t>Global Challenges in a Shared World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4937760"/>
            <a:ext cx="29260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The Anthropocene, climate stress, poverty, conflict and the question of who acts.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194560"/>
            <a:ext cx="3566160" cy="39319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09160" y="2423160"/>
            <a:ext cx="18288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400" b="1" i="0">
                <a:solidFill>
                  <a:srgbClr val="E8B04B"/>
                </a:solidFill>
                <a:latin typeface="Cambria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3657600"/>
            <a:ext cx="292608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1F4529"/>
                </a:solidFill>
                <a:latin typeface="Cambria"/>
              </a:rPr>
              <a:t>SDGs in Everyday Life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29260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From a seventeen goal framework to the choices we make between breakfast and bedtime.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2194560"/>
            <a:ext cx="3566160" cy="39319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12480" y="2423160"/>
            <a:ext cx="18288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400" b="1" i="0">
                <a:solidFill>
                  <a:srgbClr val="E8B04B"/>
                </a:solidFill>
                <a:latin typeface="Cambria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3657600"/>
            <a:ext cx="292608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1F4529"/>
                </a:solidFill>
                <a:latin typeface="Cambria"/>
              </a:rPr>
              <a:t>Students as Changemakers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4937760"/>
            <a:ext cx="29260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How we learn and act together, drawing on our work at Westminster and beyond.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1082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i="1" dirty="0">
              <a:solidFill>
                <a:srgbClr val="1F4529"/>
              </a:solidFill>
              <a:latin typeface="Cambr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Before we begin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3895" y="1523256"/>
            <a:ext cx="10058400" cy="15696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400" b="0" i="1" dirty="0">
                <a:solidFill>
                  <a:srgbClr val="1A2F1A"/>
                </a:solidFill>
                <a:latin typeface="Cambria"/>
              </a:rPr>
              <a:t>“What did the last </a:t>
            </a:r>
            <a:r>
              <a:rPr lang="en-GB" sz="3400" b="0" i="1" dirty="0">
                <a:solidFill>
                  <a:srgbClr val="1A2F1A"/>
                </a:solidFill>
                <a:latin typeface="Cambria"/>
              </a:rPr>
              <a:t>twenty-four</a:t>
            </a:r>
            <a:r>
              <a:rPr sz="3400" b="0" i="1" dirty="0">
                <a:solidFill>
                  <a:srgbClr val="1A2F1A"/>
                </a:solidFill>
                <a:latin typeface="Cambria"/>
              </a:rPr>
              <a:t> hours of your life</a:t>
            </a:r>
            <a:endParaRPr lang="en-US" sz="3400" b="0" i="1" dirty="0">
              <a:solidFill>
                <a:srgbClr val="1A2F1A"/>
              </a:solidFill>
              <a:latin typeface="Cambria"/>
            </a:endParaRPr>
          </a:p>
          <a:p>
            <a:pPr algn="ctr"/>
            <a:r>
              <a:rPr lang="en-GB" sz="3400" i="1" dirty="0">
                <a:solidFill>
                  <a:srgbClr val="1A2F1A"/>
                </a:solidFill>
                <a:latin typeface="Cambria"/>
              </a:rPr>
              <a:t>have to do with someone you have never met, </a:t>
            </a:r>
            <a:r>
              <a:rPr lang="en-GB" sz="3400" i="1" dirty="0">
                <a:solidFill>
                  <a:srgbClr val="1F4529"/>
                </a:solidFill>
                <a:latin typeface="Cambria"/>
              </a:rPr>
              <a:t>on the other side of the world?”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2096" y="3789185"/>
            <a:ext cx="9516451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3600" dirty="0">
                <a:solidFill>
                  <a:srgbClr val="1F4529"/>
                </a:solidFill>
                <a:latin typeface="Cambria"/>
              </a:rPr>
              <a:t>Write down 3-4 bullet points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5806440"/>
            <a:ext cx="12191695" cy="105156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109728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  <a:latin typeface="Calibri"/>
              </a:rPr>
              <a:t>How do your bullet points are linked to </a:t>
            </a:r>
            <a:r>
              <a:rPr lang="en-GB" sz="1600" i="1" dirty="0">
                <a:solidFill>
                  <a:schemeClr val="accent6"/>
                </a:solidFill>
              </a:rPr>
              <a:t>Sustainability? </a:t>
            </a:r>
            <a:endParaRPr sz="1600" b="0" i="0" dirty="0">
              <a:solidFill>
                <a:schemeClr val="accent6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89932"/>
            <a:ext cx="12191695" cy="685800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18288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E8B04B"/>
                </a:solidFill>
                <a:latin typeface="Calibri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1005840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 i="0" dirty="0">
                <a:solidFill>
                  <a:srgbClr val="FFFFFF"/>
                </a:solidFill>
                <a:latin typeface="Cambria"/>
              </a:rPr>
              <a:t>Global Challenges in a Shared World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297680"/>
            <a:ext cx="10058400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endParaRPr lang="en-US" sz="2200" b="0" i="1" dirty="0">
              <a:solidFill>
                <a:srgbClr val="A3B18A"/>
              </a:solidFill>
              <a:latin typeface="Cambria"/>
            </a:endParaRPr>
          </a:p>
          <a:p>
            <a:pPr algn="l"/>
            <a:r>
              <a:rPr sz="2200" b="0" i="1" dirty="0">
                <a:solidFill>
                  <a:srgbClr val="A3B18A"/>
                </a:solidFill>
                <a:latin typeface="Cambria"/>
              </a:rPr>
              <a:t>Understanding the age we live in, and the systems we share.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9728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dirty="0">
                <a:solidFill>
                  <a:srgbClr val="1F4529"/>
                </a:solidFill>
                <a:latin typeface="Cambria"/>
              </a:rPr>
              <a:t>A shared world, and a shared responsibility</a:t>
            </a:r>
            <a:r>
              <a:rPr lang="en-US" sz="3200" b="1" i="0" dirty="0">
                <a:solidFill>
                  <a:srgbClr val="1F4529"/>
                </a:solidFill>
                <a:latin typeface="Cambria"/>
              </a:rPr>
              <a:t>?</a:t>
            </a:r>
            <a:endParaRPr sz="3200" b="1" i="0" dirty="0">
              <a:solidFill>
                <a:srgbClr val="1F4529"/>
              </a:solidFill>
              <a:latin typeface="Cambr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The Anthropocene names an era in which human activity has become a geological force.</a:t>
            </a:r>
          </a:p>
        </p:txBody>
      </p:sp>
      <p:sp>
        <p:nvSpPr>
          <p:cNvPr id="5" name="Oval 4"/>
          <p:cNvSpPr/>
          <p:nvPr/>
        </p:nvSpPr>
        <p:spPr>
          <a:xfrm>
            <a:off x="685800" y="214884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214884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2194560"/>
            <a:ext cx="5669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1F4529"/>
                </a:solidFill>
                <a:latin typeface="Cambria"/>
              </a:rPr>
              <a:t>Interconnection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743200"/>
            <a:ext cx="5669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Trade, migration, communication, ecology and finance now bind distant places into one system.</a:t>
            </a:r>
          </a:p>
        </p:txBody>
      </p:sp>
      <p:sp>
        <p:nvSpPr>
          <p:cNvPr id="9" name="Oval 8"/>
          <p:cNvSpPr/>
          <p:nvPr/>
        </p:nvSpPr>
        <p:spPr>
          <a:xfrm>
            <a:off x="685800" y="352044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352044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566160"/>
            <a:ext cx="5669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1F4529"/>
                </a:solidFill>
                <a:latin typeface="Cambria"/>
              </a:rPr>
              <a:t>Interdependence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91640" y="4114800"/>
            <a:ext cx="5669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The health of one community, its air, water, economy and dignity, depends on decisions taken elsewhere.</a:t>
            </a:r>
          </a:p>
        </p:txBody>
      </p:sp>
      <p:sp>
        <p:nvSpPr>
          <p:cNvPr id="13" name="Oval 12"/>
          <p:cNvSpPr/>
          <p:nvPr/>
        </p:nvSpPr>
        <p:spPr>
          <a:xfrm>
            <a:off x="685800" y="489204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5800" y="489204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E8B04B"/>
                </a:solidFill>
                <a:latin typeface="Calibri"/>
              </a:rPr>
              <a:t>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4937760"/>
            <a:ext cx="5669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1F4529"/>
                </a:solidFill>
                <a:latin typeface="Cambria"/>
              </a:rPr>
              <a:t>Shared risk and shared voice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5486400"/>
            <a:ext cx="5669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Climate change, pandemics, and inequality do not respect borders. Neither should our response.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80960" y="2148840"/>
            <a:ext cx="3840480" cy="393192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909560" y="2423160"/>
            <a:ext cx="3383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E8B04B"/>
                </a:solidFill>
                <a:latin typeface="Calibri"/>
              </a:rPr>
              <a:t>THE CENTRAL QUESTION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9560" y="2880360"/>
            <a:ext cx="3383280" cy="22775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1" dirty="0">
                <a:solidFill>
                  <a:srgbClr val="FFFFFF"/>
                </a:solidFill>
                <a:latin typeface="Cambria"/>
              </a:rPr>
              <a:t>“If we share the planet, and share the problems, on what terms do we share the solutions?”</a:t>
            </a:r>
            <a:endParaRPr lang="en-US" sz="1600" b="0" i="1" dirty="0">
              <a:solidFill>
                <a:srgbClr val="FFFFFF"/>
              </a:solidFill>
              <a:latin typeface="Cambria"/>
            </a:endParaRPr>
          </a:p>
          <a:p>
            <a:pPr algn="l"/>
            <a:endParaRPr lang="en-US" sz="1600" b="0" i="1" dirty="0">
              <a:solidFill>
                <a:srgbClr val="FFFFFF"/>
              </a:solidFill>
              <a:latin typeface="Cambria"/>
            </a:endParaRPr>
          </a:p>
          <a:p>
            <a:r>
              <a:rPr lang="en-US" sz="1600" i="1" dirty="0">
                <a:solidFill>
                  <a:srgbClr val="FFFFFF"/>
                </a:solidFill>
                <a:latin typeface="Cambria"/>
              </a:rPr>
              <a:t>In what ways are we similar? What responsibilities should we share if we are not similar in financial, social, or political power? </a:t>
            </a:r>
            <a:endParaRPr lang="en-US" sz="1600" b="0" i="1" dirty="0">
              <a:solidFill>
                <a:srgbClr val="FFFFFF"/>
              </a:solidFill>
              <a:latin typeface="Cambria"/>
            </a:endParaRPr>
          </a:p>
          <a:p>
            <a:pPr algn="l"/>
            <a:endParaRPr lang="en-GB" sz="2000" i="1" dirty="0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09560" y="5394960"/>
            <a:ext cx="33832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dirty="0">
                <a:solidFill>
                  <a:srgbClr val="A3B18A"/>
                </a:solidFill>
                <a:latin typeface="Calibri"/>
              </a:rPr>
              <a:t>This is where sustainability meets democracy.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34112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Text 1"/>
          <p:cNvSpPr/>
          <p:nvPr/>
        </p:nvSpPr>
        <p:spPr>
          <a:xfrm>
            <a:off x="365760" y="182880"/>
            <a:ext cx="1146048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Sustainable Development &amp; the SDGs? </a:t>
            </a:r>
            <a:endParaRPr lang="en-US" sz="3733" dirty="0"/>
          </a:p>
        </p:txBody>
      </p:sp>
      <p:sp>
        <p:nvSpPr>
          <p:cNvPr id="4" name="Shape 2"/>
          <p:cNvSpPr/>
          <p:nvPr/>
        </p:nvSpPr>
        <p:spPr>
          <a:xfrm>
            <a:off x="3329677" y="1418899"/>
            <a:ext cx="5364480" cy="4754880"/>
          </a:xfrm>
          <a:prstGeom prst="roundRect">
            <a:avLst>
              <a:gd name="adj" fmla="val 3077"/>
            </a:avLst>
          </a:prstGeom>
          <a:solidFill>
            <a:srgbClr val="E8F5E9"/>
          </a:solidFill>
          <a:ln w="19050">
            <a:solidFill>
              <a:srgbClr val="4CAF50"/>
            </a:solidFill>
            <a:prstDash val="solid"/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5" name="Text 3"/>
          <p:cNvSpPr/>
          <p:nvPr/>
        </p:nvSpPr>
        <p:spPr>
          <a:xfrm>
            <a:off x="3914053" y="1561837"/>
            <a:ext cx="512064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🌍 What is Sustainable Development?</a:t>
            </a:r>
            <a:endParaRPr lang="en-US" sz="1733" dirty="0"/>
          </a:p>
        </p:txBody>
      </p:sp>
      <p:sp>
        <p:nvSpPr>
          <p:cNvPr id="6" name="Text 4"/>
          <p:cNvSpPr/>
          <p:nvPr/>
        </p:nvSpPr>
        <p:spPr>
          <a:xfrm>
            <a:off x="3399045" y="2118885"/>
            <a:ext cx="5120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i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that meets the needs of the present without compromising the ability of future generations to meet their own needs.</a:t>
            </a:r>
            <a:endParaRPr lang="en-US" sz="1400" dirty="0"/>
          </a:p>
          <a:p>
            <a:r>
              <a:rPr lang="en-US" sz="1400" i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Brundtland Commission, 1987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460005" y="3060612"/>
            <a:ext cx="4998720" cy="755904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A5D6A7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" name="Text 6"/>
          <p:cNvSpPr/>
          <p:nvPr/>
        </p:nvSpPr>
        <p:spPr>
          <a:xfrm>
            <a:off x="3581927" y="3116108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🌱  Planet:  Protect the environment &amp; natural resources</a:t>
            </a:r>
            <a:endParaRPr lang="en-US" sz="1333" dirty="0"/>
          </a:p>
        </p:txBody>
      </p:sp>
      <p:sp>
        <p:nvSpPr>
          <p:cNvPr id="9" name="Shape 7"/>
          <p:cNvSpPr/>
          <p:nvPr/>
        </p:nvSpPr>
        <p:spPr>
          <a:xfrm>
            <a:off x="3554599" y="3890929"/>
            <a:ext cx="4998720" cy="755904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A5D6A7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3729071" y="4072549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👥  People:  Ensure social justice, equality &amp; human dignity</a:t>
            </a:r>
            <a:endParaRPr lang="en-US" sz="1333" dirty="0"/>
          </a:p>
        </p:txBody>
      </p:sp>
      <p:sp>
        <p:nvSpPr>
          <p:cNvPr id="11" name="Shape 9"/>
          <p:cNvSpPr/>
          <p:nvPr/>
        </p:nvSpPr>
        <p:spPr>
          <a:xfrm>
            <a:off x="3575619" y="4878903"/>
            <a:ext cx="4998720" cy="755904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A5D6A7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3813153" y="5060521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 Prosperity:  Promote inclusive &amp; sustainable economic growth</a:t>
            </a:r>
            <a:endParaRPr lang="en-US" sz="1333" dirty="0"/>
          </a:p>
        </p:txBody>
      </p:sp>
      <p:sp>
        <p:nvSpPr>
          <p:cNvPr id="33" name="Shape 31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4" name="Text 32"/>
          <p:cNvSpPr/>
          <p:nvPr/>
        </p:nvSpPr>
        <p:spPr>
          <a:xfrm>
            <a:off x="243840" y="6437376"/>
            <a:ext cx="1170432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33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SDGs are not just goals. They are a promise to every person on the planet." — United Nations  |  Democratic Education Network (DEN), University of Westminster</a:t>
            </a:r>
            <a:endParaRPr lang="en-US" sz="113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The Anthropocene, briefly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The proposed geological age in which humans became a planetary force.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5394960" cy="438912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01168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E8B04B"/>
                </a:solidFill>
                <a:latin typeface="Calibri"/>
              </a:rPr>
              <a:t>IN PLAIN LANGUAGE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468880"/>
            <a:ext cx="493776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mbria"/>
              </a:rPr>
              <a:t>The Anthropocene is the age in which human activity has become the dominant influence on climate, ecosystems and the Earth's surface.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29768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E8B04B"/>
                </a:solidFill>
                <a:latin typeface="Calibri"/>
              </a:rPr>
              <a:t>The word.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61772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3B18A"/>
                </a:solidFill>
                <a:latin typeface="Calibri"/>
              </a:rPr>
              <a:t>From Greek anthropos (human) and cene (recent age).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12064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E8B04B"/>
                </a:solidFill>
                <a:latin typeface="Calibri"/>
              </a:rPr>
              <a:t>Where it comes from.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440680"/>
            <a:ext cx="49377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3B18A"/>
                </a:solidFill>
                <a:latin typeface="Calibri"/>
              </a:rPr>
              <a:t>Popularised in 2000 by Paul Crutzen, a Nobel Prize winning atmospheric chemist. Most scientists date its start to the Great Acceleration around 1950.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3640" y="1828800"/>
            <a:ext cx="5486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1F4529"/>
                </a:solidFill>
                <a:latin typeface="Calibri"/>
              </a:rPr>
              <a:t>HOW WE KNOW WE ARE IN IT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2331720"/>
            <a:ext cx="539496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92240" y="2441448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F4529"/>
                </a:solidFill>
                <a:latin typeface="Cambria"/>
              </a:rPr>
              <a:t>Carbon dioxide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78892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Atmospheric CO2 has risen from about 280 parts per million before industrialisation to over 420 today.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3319272"/>
            <a:ext cx="539496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92240" y="342900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F4529"/>
                </a:solidFill>
                <a:latin typeface="Cambria"/>
              </a:rPr>
              <a:t>Nuclear traces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3776472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Radioactive fallout from mid twentieth century weapons tests is visible in sediments worldwide.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4306824"/>
            <a:ext cx="539496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92240" y="4416552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F4529"/>
                </a:solidFill>
                <a:latin typeface="Cambria"/>
              </a:rPr>
              <a:t>Plastics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4764024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1A2F1A"/>
                </a:solidFill>
                <a:latin typeface="Calibri"/>
              </a:rPr>
              <a:t>Hundreds of millions of tonnes are produced each year. Microplastics now sit in rock records and human blood.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5294376"/>
            <a:ext cx="5394960" cy="9144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92240" y="5404104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F4529"/>
                </a:solidFill>
                <a:latin typeface="Cambria"/>
              </a:rPr>
              <a:t>Biodiversity loss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5751576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Species are being lost at roughly 100 to 1,000 times the natural background rate.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dirty="0">
                <a:solidFill>
                  <a:srgbClr val="1F4529"/>
                </a:solidFill>
                <a:latin typeface="Cambria"/>
              </a:rPr>
              <a:t>Six global challenges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None can be solved alone. Each becomes visible in classrooms, kitchens and communities.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0120" y="224028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24028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6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286000"/>
            <a:ext cx="23774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Climate change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017520"/>
            <a:ext cx="30175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Rising temperatures, shifting monsoons, coastal risk.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709160" y="224028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224028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6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4960" y="2286000"/>
            <a:ext cx="23774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Inequality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80" y="3017520"/>
            <a:ext cx="30175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Widening gaps in income, opportunity and voice.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83880" y="196596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458200" y="224028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58200" y="224028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6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2286000"/>
            <a:ext cx="23774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Conflict and peace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03920" y="3017520"/>
            <a:ext cx="30175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From local tensions to global insecurity.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457200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457200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6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45920" y="4617720"/>
            <a:ext cx="23774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Global health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5349240"/>
            <a:ext cx="30175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Pandemics, mental health, health as a social right.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3484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4709160" y="457200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709160" y="457200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600" b="1">
                <a:solidFill>
                  <a:srgbClr val="E8B04B"/>
                </a:solidFill>
                <a:latin typeface="Calibri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94960" y="4617720"/>
            <a:ext cx="23774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Education access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54880" y="5349240"/>
            <a:ext cx="30175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The single most powerful lever for change.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83880" y="429768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458200" y="457200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58200" y="457200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600" b="1">
                <a:solidFill>
                  <a:srgbClr val="E8B04B"/>
                </a:solidFill>
                <a:latin typeface="Calibri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0" y="4617720"/>
            <a:ext cx="23774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Responsible consumption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03920" y="5349240"/>
            <a:ext cx="30175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How we eat, travel, shop and dispose.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1F4529"/>
                </a:solidFill>
                <a:latin typeface="Cambria"/>
              </a:rPr>
              <a:t>Drought and water stress: the pressure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Approximately 2.4 billion people live in countries under water stress (UN Water).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83080"/>
            <a:ext cx="3657600" cy="448056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965960"/>
            <a:ext cx="3200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E8B04B"/>
                </a:solidFill>
                <a:latin typeface="Calibri"/>
              </a:rPr>
              <a:t>THE HEADLINE FIGURE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468880"/>
            <a:ext cx="320040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600" b="1" i="0">
                <a:solidFill>
                  <a:srgbClr val="E8B04B"/>
                </a:solidFill>
                <a:latin typeface="Cambria"/>
              </a:rPr>
              <a:t>2.4bn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794760"/>
            <a:ext cx="3200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mbria"/>
              </a:rPr>
              <a:t>people live in water stressed countries.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32004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>
                <a:solidFill>
                  <a:srgbClr val="A3B18A"/>
                </a:solidFill>
                <a:latin typeface="Calibri"/>
              </a:rPr>
              <a:t>Half of the world's population faces severe water scarcity for at least one month of the year.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0" y="1783080"/>
            <a:ext cx="6949440" cy="1051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00600" y="1920240"/>
            <a:ext cx="64922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Horn of Africa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00600" y="2286000"/>
            <a:ext cx="64922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Five failed rainy seasons between 2020 and 2023. Over 20 million people faced acute food insecurity.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2926080"/>
            <a:ext cx="6949440" cy="1051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800600" y="3063240"/>
            <a:ext cx="64922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Middle East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0600" y="3429000"/>
            <a:ext cx="64922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The Tigris and Euphrates rivers are at historic lows. Iraq and Iran face severe salinisation and displacement.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0" y="4069080"/>
            <a:ext cx="6949440" cy="1051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00600" y="4206240"/>
            <a:ext cx="64922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Central Asia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0600" y="4572000"/>
            <a:ext cx="64922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The Aral Sea has lost close to 90 per cent of its volume since 1960, one of the worst ecological disasters on record.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0" y="5212080"/>
            <a:ext cx="6949440" cy="1051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00600" y="5349240"/>
            <a:ext cx="64922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Southern Europe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00600" y="5715000"/>
            <a:ext cx="64922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2022 was Europe's worst drought in around 500 years. Spain, Italy and Portugal face repeat heatwaves.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1F4529"/>
                </a:solidFill>
                <a:latin typeface="Cambria"/>
              </a:rPr>
              <a:t>Poverty in numbers: who is being left behind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Progress on ending extreme poverty (SDG 1) has stalled since the pandemic.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3703320" cy="246888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2194560"/>
            <a:ext cx="30632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800" b="1" i="0">
                <a:solidFill>
                  <a:srgbClr val="E8B04B"/>
                </a:solidFill>
                <a:latin typeface="Cambria"/>
              </a:rPr>
              <a:t>685m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429000"/>
            <a:ext cx="30632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people living on less than USD 2.15 a day (World Bank, 2022).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60" y="1828800"/>
            <a:ext cx="3703320" cy="2468880"/>
          </a:xfrm>
          <a:prstGeom prst="roundRect">
            <a:avLst>
              <a:gd name="adj" fmla="val 8000"/>
            </a:avLst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00600" y="2194560"/>
            <a:ext cx="30632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800" b="1" i="0">
                <a:solidFill>
                  <a:srgbClr val="1F4529"/>
                </a:solidFill>
                <a:latin typeface="Cambria"/>
              </a:rPr>
              <a:t>60%+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0" y="3429000"/>
            <a:ext cx="30632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of the world's extreme poor now live in Sub Saharan Africa.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75320" y="1828800"/>
            <a:ext cx="3703320" cy="2468880"/>
          </a:xfrm>
          <a:prstGeom prst="roundRect">
            <a:avLst>
              <a:gd name="adj" fmla="val 8000"/>
            </a:avLst>
          </a:prstGeom>
          <a:solidFill>
            <a:srgbClr val="C15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95360" y="2194560"/>
            <a:ext cx="30632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800" b="1" i="0">
                <a:solidFill>
                  <a:srgbClr val="E8B04B"/>
                </a:solidFill>
                <a:latin typeface="Cambria"/>
              </a:rPr>
              <a:t>~90m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95360" y="3429000"/>
            <a:ext cx="30632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additional people pushed into extreme poverty by COVID and inflation.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457200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1F4529"/>
                </a:solidFill>
                <a:latin typeface="Cambria"/>
              </a:rPr>
              <a:t>Where poverty concentrates today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5166360"/>
            <a:ext cx="2788920" cy="14173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5303520"/>
            <a:ext cx="2423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mbria"/>
              </a:rPr>
              <a:t>Sub Saharan Africa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5669280"/>
            <a:ext cx="24231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The epicentre of extreme poverty. Growth has not kept pace with population.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566160" y="5166360"/>
            <a:ext cx="2788920" cy="14173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749040" y="5303520"/>
            <a:ext cx="2423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mbria"/>
              </a:rPr>
              <a:t>Fragile and conflict affected states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49040" y="5669280"/>
            <a:ext cx="24231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Home to nearly half of all people in extreme poverty.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46520" y="5166360"/>
            <a:ext cx="2788920" cy="14173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629400" y="5303520"/>
            <a:ext cx="2423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mbria"/>
              </a:rPr>
              <a:t>South Asia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29400" y="5669280"/>
            <a:ext cx="24231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Progress has slowed, and inflation is squeezing the near poor.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326880" y="5166360"/>
            <a:ext cx="2788920" cy="14173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509760" y="5303520"/>
            <a:ext cx="2423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mbria"/>
              </a:rPr>
              <a:t>Global inequality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09760" y="5669280"/>
            <a:ext cx="24231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1A2F1A"/>
                </a:solidFill>
                <a:latin typeface="Calibri"/>
              </a:rPr>
              <a:t>The richest 10 per cent still hold more than 50 per cent of global income.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267629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Environmental pressure by region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The same crisis wears a different face in every part of the world.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65960"/>
            <a:ext cx="3657600" cy="22860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2194560"/>
            <a:ext cx="3200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>
                <a:solidFill>
                  <a:srgbClr val="C1531F"/>
                </a:solidFill>
                <a:latin typeface="Cambria"/>
              </a:rPr>
              <a:t>17%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3017520"/>
            <a:ext cx="3108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1F4529"/>
                </a:solidFill>
                <a:latin typeface="Cambria"/>
              </a:rPr>
              <a:t>Amazon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3474720"/>
            <a:ext cx="3108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Over 17 per cent cumulative deforestation. 2023 saw historic Amazon drought.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965960"/>
            <a:ext cx="3657600" cy="22860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09160" y="2194560"/>
            <a:ext cx="3200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>
                <a:solidFill>
                  <a:srgbClr val="C1531F"/>
                </a:solidFill>
                <a:latin typeface="Cambria"/>
              </a:rPr>
              <a:t>20x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3017520"/>
            <a:ext cx="3108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1F4529"/>
                </a:solidFill>
                <a:latin typeface="Cambria"/>
              </a:rPr>
              <a:t>South Asia air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3474720"/>
            <a:ext cx="31089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1A2F1A"/>
                </a:solidFill>
                <a:latin typeface="Calibri"/>
              </a:rPr>
              <a:t>New Delhi and Lahore regularly exceed WHO</a:t>
            </a:r>
            <a:r>
              <a:rPr lang="en-US" sz="1200" b="0" i="0" dirty="0">
                <a:solidFill>
                  <a:srgbClr val="1A2F1A"/>
                </a:solidFill>
                <a:latin typeface="Calibri"/>
              </a:rPr>
              <a:t> standard</a:t>
            </a:r>
            <a:endParaRPr sz="1200" b="0" i="0" dirty="0">
              <a:solidFill>
                <a:srgbClr val="1A2F1A"/>
              </a:solidFill>
              <a:latin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268629" y="1935852"/>
            <a:ext cx="3657600" cy="22860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76764" y="2175603"/>
            <a:ext cx="3200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dirty="0">
                <a:solidFill>
                  <a:srgbClr val="C1531F"/>
                </a:solidFill>
                <a:latin typeface="Cambria"/>
              </a:rPr>
              <a:t>13%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8705" y="2887050"/>
            <a:ext cx="3108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dirty="0">
                <a:solidFill>
                  <a:srgbClr val="1F4529"/>
                </a:solidFill>
                <a:latin typeface="Cambria"/>
              </a:rPr>
              <a:t>Arctic sea 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65612" y="3422309"/>
            <a:ext cx="3108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1A2F1A"/>
                </a:solidFill>
                <a:latin typeface="Calibri"/>
              </a:rPr>
              <a:t>Down about 13 per cent per decade since satellite records began.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539133" y="4422573"/>
            <a:ext cx="3657600" cy="22860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014174" y="4584266"/>
            <a:ext cx="3200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dirty="0">
                <a:solidFill>
                  <a:srgbClr val="C1531F"/>
                </a:solidFill>
                <a:latin typeface="Cambria"/>
              </a:rPr>
              <a:t>11m 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13452" y="5284564"/>
            <a:ext cx="3108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dirty="0">
                <a:solidFill>
                  <a:srgbClr val="1F4529"/>
                </a:solidFill>
                <a:latin typeface="Cambria"/>
              </a:rPr>
              <a:t>Ocean plastic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68847" y="5730611"/>
            <a:ext cx="3108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1A2F1A"/>
                </a:solidFill>
                <a:latin typeface="Calibri"/>
              </a:rPr>
              <a:t>Between 8 and 11 million tonnes enter the oceans every year.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44651" y="4400272"/>
            <a:ext cx="3657600" cy="22860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874727" y="4673476"/>
            <a:ext cx="3200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dirty="0">
                <a:solidFill>
                  <a:srgbClr val="C1531F"/>
                </a:solidFill>
                <a:latin typeface="Cambria"/>
              </a:rPr>
              <a:t>3 cities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41273" y="5340319"/>
            <a:ext cx="3108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dirty="0">
                <a:solidFill>
                  <a:srgbClr val="1F4529"/>
                </a:solidFill>
                <a:latin typeface="Cambria"/>
              </a:rPr>
              <a:t>Southeast Asia coastlines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97030" y="5775216"/>
            <a:ext cx="31089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1A2F1A"/>
                </a:solidFill>
                <a:latin typeface="Calibri"/>
              </a:rPr>
              <a:t>Bangkok, Ho Chi Minh City and Jakarta all face sinking and flood risk.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1F4529"/>
                </a:solidFill>
                <a:latin typeface="Cambria"/>
              </a:rPr>
              <a:t>War in the Middle East: the human cost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Overlapping wars have displaced tens of millions and reshaped the region for a generation.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83080"/>
            <a:ext cx="3840480" cy="4480560"/>
          </a:xfrm>
          <a:prstGeom prst="roundRect">
            <a:avLst>
              <a:gd name="adj" fmla="val 8000"/>
            </a:avLst>
          </a:prstGeom>
          <a:solidFill>
            <a:srgbClr val="801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965960"/>
            <a:ext cx="3383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E8B04B"/>
                </a:solidFill>
                <a:latin typeface="Calibri"/>
              </a:rPr>
              <a:t>REGIONAL DISPLACEMENT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468880"/>
            <a:ext cx="338328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600" b="1" i="0">
                <a:solidFill>
                  <a:srgbClr val="FFFFFF"/>
                </a:solidFill>
                <a:latin typeface="Cambria"/>
              </a:rPr>
              <a:t>20m+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794760"/>
            <a:ext cx="33832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mbria"/>
              </a:rPr>
              <a:t>people displaced across the Middle East since 2011.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33832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D9C89E"/>
                </a:solidFill>
                <a:latin typeface="Calibri"/>
              </a:rPr>
              <a:t>Turkey alone hosts around 3.4 million registered Syrian refugees, the largest refugee population in the world.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54880" y="1783080"/>
            <a:ext cx="6766560" cy="9601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983480" y="1892808"/>
            <a:ext cx="6309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F4529"/>
                </a:solidFill>
                <a:latin typeface="Cambria"/>
              </a:rPr>
              <a:t>Syria (2011 to present)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240280"/>
            <a:ext cx="6309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Around 500,000 deaths estimated. 13 million displaced, half of them abroad.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54880" y="2834640"/>
            <a:ext cx="6766560" cy="9601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983480" y="2944368"/>
            <a:ext cx="6309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F4529"/>
                </a:solidFill>
                <a:latin typeface="Cambria"/>
              </a:rPr>
              <a:t>Yemen (2015 to present)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3291840"/>
            <a:ext cx="6309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UN estimates over 377,000 deaths including indirect causes. 21 million need humanitarian aid.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54880" y="3886200"/>
            <a:ext cx="6766560" cy="9601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983480" y="3995928"/>
            <a:ext cx="6309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F4529"/>
                </a:solidFill>
                <a:latin typeface="Cambria"/>
              </a:rPr>
              <a:t>Gaza (2023 onwards)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83480" y="4343400"/>
            <a:ext cx="6309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Tens of thousands of civilian deaths reported. Almost the entire population displaced at least once.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54880" y="4937760"/>
            <a:ext cx="6766560" cy="9601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983480" y="5047488"/>
            <a:ext cx="6309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F4529"/>
                </a:solidFill>
                <a:latin typeface="Cambria"/>
              </a:rPr>
              <a:t>Iraq (2003 onwards)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3480" y="5394960"/>
            <a:ext cx="6309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Hundreds of thousands of direct deaths. Continuing displacement and instability.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754880" y="5989320"/>
            <a:ext cx="6766560" cy="777240"/>
          </a:xfrm>
          <a:prstGeom prst="roundRect">
            <a:avLst>
              <a:gd name="adj" fmla="val 8000"/>
            </a:avLst>
          </a:prstGeom>
          <a:solidFill>
            <a:srgbClr val="801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983480" y="6126480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E8B04B"/>
                </a:solidFill>
                <a:latin typeface="Calibri"/>
              </a:rPr>
              <a:t>EMERGING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83480" y="6355080"/>
            <a:ext cx="6309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mbria"/>
              </a:rPr>
              <a:t>Now Iran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F4529"/>
                </a:solidFill>
                <a:latin typeface="Cambria"/>
              </a:rPr>
              <a:t>Trade shockwaves: how conflict travels through supply chains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A few narrow waterways carry a very large share of what the world buys and sells.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553212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2011680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6C6F5F"/>
                </a:solidFill>
                <a:latin typeface="Calibri"/>
              </a:rPr>
              <a:t>Suez Canal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468880"/>
            <a:ext cx="260604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400" b="1" i="0">
                <a:solidFill>
                  <a:srgbClr val="1F4529"/>
                </a:solidFill>
                <a:latin typeface="Cambria"/>
              </a:rPr>
              <a:t>~12%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94760" y="2286000"/>
            <a:ext cx="2148840" cy="1463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of global trade normally passes through the Suez Canal.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828800"/>
            <a:ext cx="553212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75120" y="2011680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6C6F5F"/>
                </a:solidFill>
                <a:latin typeface="Calibri"/>
              </a:rPr>
              <a:t>Red Sea diversion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2468880"/>
            <a:ext cx="260604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400" b="1" i="0">
                <a:solidFill>
                  <a:srgbClr val="C1531F"/>
                </a:solidFill>
                <a:latin typeface="Cambria"/>
              </a:rPr>
              <a:t>~70%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08741" y="2505558"/>
            <a:ext cx="3004139" cy="107721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0" i="0" dirty="0">
                <a:solidFill>
                  <a:srgbClr val="1A2F1A"/>
                </a:solidFill>
                <a:latin typeface="Calibri"/>
              </a:rPr>
              <a:t>reduction in Suez traffic during the 2024 Red Sea crisis.</a:t>
            </a:r>
            <a:r>
              <a:rPr lang="en-US" sz="1400" b="0" i="0" dirty="0">
                <a:solidFill>
                  <a:srgbClr val="1A2F1A"/>
                </a:solidFill>
                <a:latin typeface="Calibri"/>
              </a:rPr>
              <a:t> </a:t>
            </a:r>
          </a:p>
          <a:p>
            <a:r>
              <a:rPr lang="en-GB" sz="1400" dirty="0"/>
              <a:t>70% fewer ships used the Suez Canal because Houthi missile attack in the Red Sea. </a:t>
            </a:r>
            <a:endParaRPr sz="1400" b="0" i="0" dirty="0">
              <a:solidFill>
                <a:srgbClr val="1A2F1A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85800" y="4114800"/>
            <a:ext cx="553212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4297680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6C6F5F"/>
                </a:solidFill>
                <a:latin typeface="Calibri"/>
              </a:rPr>
              <a:t>Cape route detour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4754880"/>
            <a:ext cx="260604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400" b="1" i="0">
                <a:solidFill>
                  <a:srgbClr val="E8B04B"/>
                </a:solidFill>
                <a:latin typeface="Cambria"/>
              </a:rPr>
              <a:t>+12 days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4760" y="4572000"/>
            <a:ext cx="2148840" cy="1463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extra shipping time when vessels detour around the Cape of Good Hope.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4114800"/>
            <a:ext cx="553212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675120" y="4297680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6C6F5F"/>
                </a:solidFill>
                <a:latin typeface="Calibri"/>
              </a:rPr>
              <a:t>Strait of Hormuz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4754880"/>
            <a:ext cx="260604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400" b="1" i="0">
                <a:solidFill>
                  <a:srgbClr val="801F2C"/>
                </a:solidFill>
                <a:latin typeface="Cambria"/>
              </a:rPr>
              <a:t>~20%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64040" y="4572000"/>
            <a:ext cx="2148840" cy="1463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of global oil trade passes through the Strait of Hormuz every 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5800" y="6355080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>
                <a:solidFill>
                  <a:srgbClr val="E8B04B"/>
                </a:solidFill>
                <a:latin typeface="Cambria"/>
              </a:rPr>
              <a:t>The Ukraine Black Sea grain corridor showed how a single blocked route can trigger food crises thousands of miles away.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F4529"/>
                </a:solidFill>
                <a:latin typeface="Cambria"/>
              </a:rPr>
              <a:t>Energy and food: how the shock reaches the kitchen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Conflict does not stay where it starts. It travels through pipes, ports and grain silos.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83080"/>
            <a:ext cx="5394960" cy="457200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96596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E8B04B"/>
                </a:solidFill>
                <a:latin typeface="Calibri"/>
              </a:rPr>
              <a:t>ENERGY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77440"/>
            <a:ext cx="4937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 i="1">
                <a:solidFill>
                  <a:srgbClr val="A3B18A"/>
                </a:solidFill>
                <a:latin typeface="Cambria"/>
              </a:rPr>
              <a:t>A concentrated map with global consequences.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108960"/>
            <a:ext cx="11887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E8B04B"/>
                </a:solidFill>
                <a:latin typeface="Cambria"/>
              </a:rPr>
              <a:t>48%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4560" y="3200400"/>
            <a:ext cx="3657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of proven oil reserves are in the Middle East.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794760"/>
            <a:ext cx="11887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E8B04B"/>
                </a:solidFill>
                <a:latin typeface="Cambria"/>
              </a:rPr>
              <a:t>~30%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4560" y="3886200"/>
            <a:ext cx="3657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of global oil production comes from the Gulf.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480560"/>
            <a:ext cx="11887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 dirty="0">
                <a:solidFill>
                  <a:srgbClr val="E8B04B"/>
                </a:solidFill>
                <a:latin typeface="Cambria"/>
              </a:rPr>
              <a:t>~5x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94560" y="4572000"/>
            <a:ext cx="3657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European natural gas prices at peak of 2022 crisis.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166360"/>
            <a:ext cx="11887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E8B04B"/>
                </a:solidFill>
                <a:latin typeface="Cambria"/>
              </a:rPr>
              <a:t>Global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4560" y="5257800"/>
            <a:ext cx="3657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petrol prices and airline fares tied to Gulf stability.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783080"/>
            <a:ext cx="5394960" cy="457200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92240" y="196596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C1531F"/>
                </a:solidFill>
                <a:latin typeface="Calibri"/>
              </a:rPr>
              <a:t>FOOD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377440"/>
            <a:ext cx="4937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 i="1">
                <a:solidFill>
                  <a:srgbClr val="6C6F5F"/>
                </a:solidFill>
                <a:latin typeface="Cambria"/>
              </a:rPr>
              <a:t>The most portable of shocks. Prices move first.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3108960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C1531F"/>
                </a:solidFill>
                <a:latin typeface="Cambria"/>
              </a:rPr>
              <a:t>+60%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79" y="3200400"/>
            <a:ext cx="3657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spike in world wheat prices after February 2022.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3794760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C1531F"/>
                </a:solidFill>
                <a:latin typeface="Cambria"/>
              </a:rPr>
              <a:t>60%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79" y="3886200"/>
            <a:ext cx="3657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of Egypt's wheat historically imported from Russia and Ukraine.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4480560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C1531F"/>
                </a:solidFill>
                <a:latin typeface="Cambria"/>
              </a:rPr>
              <a:t>Record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4572000"/>
            <a:ext cx="3657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FAO Food Price Index reached an all time high in March 2022.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5166360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C1531F"/>
                </a:solidFill>
                <a:latin typeface="Cambria"/>
              </a:rPr>
              <a:t>2022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5257800"/>
            <a:ext cx="3657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Sri Lanka economic collapse partly triggered by food and fuel.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1F4529"/>
                </a:solidFill>
                <a:latin typeface="Cambria"/>
              </a:rPr>
              <a:t>How distant crises reach the rest of 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There is no such thing as somebody else's problem in a connected economy.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3657600" cy="23317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0120" y="210312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10312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148840"/>
            <a:ext cx="2423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Cost of living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88036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UK inflation peaked above 11 per cent in 2022. Thai household bills followed the same curve.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828800"/>
            <a:ext cx="3657600" cy="23317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709160" y="210312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210312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4960" y="2148840"/>
            <a:ext cx="2423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Displacement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80" y="288036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Refugees change the demography and politics of receiving countries from Turkey to Germany.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83880" y="1828800"/>
            <a:ext cx="3657600" cy="23317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458200" y="210312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58200" y="210312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2148840"/>
            <a:ext cx="2423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Financial markets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03920" y="288036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Currency, stock and commodity markets react within hours to every escalation.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297680"/>
            <a:ext cx="3657600" cy="23317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457200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457200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45920" y="4617720"/>
            <a:ext cx="2423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Public health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534924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Trauma, hunger and lack of medicine cross borders through migration and remittances.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34840" y="4297680"/>
            <a:ext cx="3657600" cy="23317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4709160" y="457200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709160" y="457200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E8B04B"/>
                </a:solidFill>
                <a:latin typeface="Calibri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94960" y="4617720"/>
            <a:ext cx="2423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Political mood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54880" y="534924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Populism, polarisation and mistrust are amplified by economic anxiety.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83880" y="4297680"/>
            <a:ext cx="3657600" cy="233172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458200" y="457200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58200" y="457200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E8B04B"/>
                </a:solidFill>
                <a:latin typeface="Calibri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0" y="4617720"/>
            <a:ext cx="2423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Youth mental health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03920" y="534924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Constant crisis news is measurably raising anxiety among young people worldwide.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F4529"/>
                </a:solidFill>
                <a:latin typeface="Cambria"/>
              </a:rPr>
              <a:t>Artificial intelligence has an environmental footprint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The technology is not weightless. It runs on electricity, water and rare earth minerals.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553212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2011680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6C6F5F"/>
                </a:solidFill>
                <a:latin typeface="Calibri"/>
              </a:rPr>
              <a:t>Electricity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377440"/>
            <a:ext cx="48920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C1531F"/>
                </a:solidFill>
                <a:latin typeface="Cambria"/>
              </a:rPr>
              <a:t>About 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108960"/>
            <a:ext cx="48920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of global electricity is used by data centres today. The IEA expects this to roughly double by 2030.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828800"/>
            <a:ext cx="553212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75120" y="2011680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6C6F5F"/>
                </a:solidFill>
                <a:latin typeface="Calibri"/>
              </a:rPr>
              <a:t>Training carbon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2377440"/>
            <a:ext cx="48920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dirty="0">
                <a:solidFill>
                  <a:srgbClr val="C1531F"/>
                </a:solidFill>
                <a:latin typeface="Cambria"/>
              </a:rPr>
              <a:t>Hundreds of tonnes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3108960"/>
            <a:ext cx="48920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of CO2 can be emitted in training a single large AI model, comparable to the annual emissions of tens of average households.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4114800"/>
            <a:ext cx="553212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4297680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6C6F5F"/>
                </a:solidFill>
                <a:latin typeface="Calibri"/>
              </a:rPr>
              <a:t>Water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4663440"/>
            <a:ext cx="48920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C1531F"/>
                </a:solidFill>
                <a:latin typeface="Cambria"/>
              </a:rPr>
              <a:t>Millions of litres a day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5394960"/>
            <a:ext cx="48920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are used to cool large data centres. Google reported a 20 per cent rise in water use in 2022 alone.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4114800"/>
            <a:ext cx="5532120" cy="2148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652818" y="4308832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dirty="0">
                <a:solidFill>
                  <a:srgbClr val="6C6F5F"/>
                </a:solidFill>
                <a:latin typeface="Calibri"/>
              </a:rPr>
              <a:t>Query energy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4663440"/>
            <a:ext cx="48920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C1531F"/>
                </a:solidFill>
                <a:latin typeface="Cambria"/>
              </a:rPr>
              <a:t>About 10 times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5394960"/>
            <a:ext cx="48920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more energy is used by a typical AI chatbot query than by a standard search engine query.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5800" y="644652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E8B04B"/>
                </a:solidFill>
                <a:latin typeface="Cambria"/>
              </a:rPr>
              <a:t>AI will help solve climate problems, and add to them. Both are true at once.</a:t>
            </a:r>
          </a:p>
        </p:txBody>
      </p:sp>
    </p:spTree>
    <p:extLst>
      <p:ext uri="{BB962C8B-B14F-4D97-AF65-F5344CB8AC3E}">
        <p14:creationId xmlns:p14="http://schemas.microsoft.com/office/powerpoint/2010/main" val="3246849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F4529"/>
                </a:solidFill>
                <a:latin typeface="Cambria"/>
              </a:rPr>
              <a:t>Capitalism: the system beneath these challenges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It revolutionises production and integrates the world. It also produces the crises we have just seen.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37360"/>
            <a:ext cx="10789920" cy="86868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847088"/>
            <a:ext cx="103327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E8B04B"/>
                </a:solidFill>
                <a:latin typeface="Calibri"/>
              </a:rPr>
              <a:t>IN PLAIN LANGUAGE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148840"/>
            <a:ext cx="103327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mbria"/>
              </a:rPr>
              <a:t>Capitalism organises production, exchange and distribution around private ownership, wage labour and the pursuit of profit through market competition.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788920"/>
            <a:ext cx="5394960" cy="329184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92608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E8B04B"/>
                </a:solidFill>
                <a:latin typeface="Calibri"/>
              </a:rPr>
              <a:t>WHAT IT REVOLUTIONISES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29184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1">
                <a:solidFill>
                  <a:srgbClr val="1F4529"/>
                </a:solidFill>
                <a:latin typeface="Cambria"/>
              </a:rPr>
              <a:t>The engine side.</a:t>
            </a:r>
          </a:p>
        </p:txBody>
      </p:sp>
      <p:sp>
        <p:nvSpPr>
          <p:cNvPr id="11" name="Oval 10"/>
          <p:cNvSpPr/>
          <p:nvPr/>
        </p:nvSpPr>
        <p:spPr>
          <a:xfrm>
            <a:off x="914400" y="3931920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3931920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E8B04B"/>
                </a:solidFill>
                <a:latin typeface="Calibri"/>
              </a:rPr>
              <a:t>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886200"/>
            <a:ext cx="4572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Integrates the world into one system of trade, finance and communication.</a:t>
            </a:r>
          </a:p>
        </p:txBody>
      </p:sp>
      <p:sp>
        <p:nvSpPr>
          <p:cNvPr id="14" name="Oval 13"/>
          <p:cNvSpPr/>
          <p:nvPr/>
        </p:nvSpPr>
        <p:spPr>
          <a:xfrm>
            <a:off x="914400" y="4434840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4434840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E8B04B"/>
                </a:solidFill>
                <a:latin typeface="Calibri"/>
              </a:rPr>
              <a:t>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4389120"/>
            <a:ext cx="4572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Drives constant innovation and rising productivity.</a:t>
            </a:r>
          </a:p>
        </p:txBody>
      </p:sp>
      <p:sp>
        <p:nvSpPr>
          <p:cNvPr id="17" name="Oval 16"/>
          <p:cNvSpPr/>
          <p:nvPr/>
        </p:nvSpPr>
        <p:spPr>
          <a:xfrm>
            <a:off x="914400" y="4937760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4937760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E8B04B"/>
                </a:solidFill>
                <a:latin typeface="Calibri"/>
              </a:rPr>
              <a:t>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0160" y="4892040"/>
            <a:ext cx="4572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Has moved billions of people from villages into cities.</a:t>
            </a:r>
          </a:p>
        </p:txBody>
      </p:sp>
      <p:sp>
        <p:nvSpPr>
          <p:cNvPr id="20" name="Oval 19"/>
          <p:cNvSpPr/>
          <p:nvPr/>
        </p:nvSpPr>
        <p:spPr>
          <a:xfrm>
            <a:off x="914400" y="5440680"/>
            <a:ext cx="256032" cy="256032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4400" y="5440680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E8B04B"/>
                </a:solidFill>
                <a:latin typeface="Calibri"/>
              </a:rPr>
              <a:t>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5394960"/>
            <a:ext cx="4572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Produces goods, services and knowledge at unprecedented scale.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2788920"/>
            <a:ext cx="5394960" cy="3291840"/>
          </a:xfrm>
          <a:prstGeom prst="roundRect">
            <a:avLst>
              <a:gd name="adj" fmla="val 8000"/>
            </a:avLst>
          </a:prstGeom>
          <a:solidFill>
            <a:srgbClr val="801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92240" y="292608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E8B04B"/>
                </a:solidFill>
                <a:latin typeface="Calibri"/>
              </a:rPr>
              <a:t>WHERE IT CONTRADICTS ITSELF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291840"/>
            <a:ext cx="4937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1">
                <a:solidFill>
                  <a:srgbClr val="FFFFFF"/>
                </a:solidFill>
                <a:latin typeface="Cambria"/>
              </a:rPr>
              <a:t>The crisis side.</a:t>
            </a:r>
          </a:p>
        </p:txBody>
      </p:sp>
      <p:sp>
        <p:nvSpPr>
          <p:cNvPr id="26" name="Oval 25"/>
          <p:cNvSpPr/>
          <p:nvPr/>
        </p:nvSpPr>
        <p:spPr>
          <a:xfrm>
            <a:off x="6492240" y="3931920"/>
            <a:ext cx="256032" cy="25603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92240" y="3931920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801F2C"/>
                </a:solidFill>
                <a:latin typeface="Calibri"/>
              </a:rPr>
              <a:t>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0" y="3886200"/>
            <a:ext cx="4572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Competition drives firms to overproduce. This can lead to gluts, waste and periodic crises.</a:t>
            </a:r>
          </a:p>
        </p:txBody>
      </p:sp>
      <p:sp>
        <p:nvSpPr>
          <p:cNvPr id="29" name="Oval 28"/>
          <p:cNvSpPr/>
          <p:nvPr/>
        </p:nvSpPr>
        <p:spPr>
          <a:xfrm>
            <a:off x="6492240" y="4434840"/>
            <a:ext cx="256032" cy="25603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492240" y="4434840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801F2C"/>
                </a:solidFill>
                <a:latin typeface="Calibri"/>
              </a:rPr>
              <a:t>▼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0" y="4389120"/>
            <a:ext cx="4572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Wages often lag productivity, so workers cannot buy back what they produce. This is underconsumption.</a:t>
            </a:r>
          </a:p>
        </p:txBody>
      </p:sp>
      <p:sp>
        <p:nvSpPr>
          <p:cNvPr id="32" name="Oval 31"/>
          <p:cNvSpPr/>
          <p:nvPr/>
        </p:nvSpPr>
        <p:spPr>
          <a:xfrm>
            <a:off x="6492240" y="4937760"/>
            <a:ext cx="256032" cy="25603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92240" y="4937760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801F2C"/>
                </a:solidFill>
                <a:latin typeface="Calibri"/>
              </a:rPr>
              <a:t>▼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0" y="4892040"/>
            <a:ext cx="4572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Wealth and power concentrate in fewer hands over time.</a:t>
            </a:r>
          </a:p>
        </p:txBody>
      </p:sp>
      <p:sp>
        <p:nvSpPr>
          <p:cNvPr id="35" name="Oval 34"/>
          <p:cNvSpPr/>
          <p:nvPr/>
        </p:nvSpPr>
        <p:spPr>
          <a:xfrm>
            <a:off x="6492240" y="5440680"/>
            <a:ext cx="256032" cy="25603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492240" y="5440680"/>
            <a:ext cx="256032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801F2C"/>
                </a:solidFill>
                <a:latin typeface="Calibri"/>
              </a:rPr>
              <a:t>▼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5394960"/>
            <a:ext cx="45720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Treats nature as a free input, driving ecological depletion.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85800" y="644652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>
                <a:solidFill>
                  <a:srgbClr val="1F4529"/>
                </a:solidFill>
                <a:latin typeface="Cambria"/>
              </a:rPr>
              <a:t>Every empirical slide you have just seen sits inside this system. Understanding it is the first step to changing it.</a:t>
            </a:r>
          </a:p>
        </p:txBody>
      </p:sp>
    </p:spTree>
    <p:extLst>
      <p:ext uri="{BB962C8B-B14F-4D97-AF65-F5344CB8AC3E}">
        <p14:creationId xmlns:p14="http://schemas.microsoft.com/office/powerpoint/2010/main" val="3597462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1F4529"/>
                </a:solidFill>
                <a:latin typeface="Cambria"/>
              </a:rPr>
              <a:t>So who acts?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Global governance is not one voice. It is a layered system.</a:t>
            </a:r>
          </a:p>
        </p:txBody>
      </p:sp>
      <p:sp>
        <p:nvSpPr>
          <p:cNvPr id="5" name="Oval 4"/>
          <p:cNvSpPr/>
          <p:nvPr/>
        </p:nvSpPr>
        <p:spPr>
          <a:xfrm>
            <a:off x="777240" y="1965960"/>
            <a:ext cx="457200" cy="457200"/>
          </a:xfrm>
          <a:prstGeom prst="ellipse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965960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1F4529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1984248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United Nations and multilateral bodies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011680"/>
            <a:ext cx="5120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Set frameworks such as the SDGs, Paris Agreement and WHO norms.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2651760"/>
            <a:ext cx="457200" cy="457200"/>
          </a:xfrm>
          <a:prstGeom prst="ellipse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2651760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1F4529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670048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Nation states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2697480"/>
            <a:ext cx="5120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Legislate, fund, tax, negotiate treaties, and enforce.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3337560"/>
            <a:ext cx="457200" cy="457200"/>
          </a:xfrm>
          <a:prstGeom prst="ellipse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3337560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1F4529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3355848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Cities and local government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3383280"/>
            <a:ext cx="5120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Where climate policy actually meets the street.</a:t>
            </a:r>
          </a:p>
        </p:txBody>
      </p:sp>
      <p:sp>
        <p:nvSpPr>
          <p:cNvPr id="17" name="Oval 16"/>
          <p:cNvSpPr/>
          <p:nvPr/>
        </p:nvSpPr>
        <p:spPr>
          <a:xfrm>
            <a:off x="777240" y="4023360"/>
            <a:ext cx="457200" cy="457200"/>
          </a:xfrm>
          <a:prstGeom prst="ellipse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4023360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1F4529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041648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Civil society and NGOs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4069080"/>
            <a:ext cx="5120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Advocate, monitor, and hold power to account.</a:t>
            </a:r>
          </a:p>
        </p:txBody>
      </p:sp>
      <p:sp>
        <p:nvSpPr>
          <p:cNvPr id="21" name="Oval 20"/>
          <p:cNvSpPr/>
          <p:nvPr/>
        </p:nvSpPr>
        <p:spPr>
          <a:xfrm>
            <a:off x="777240" y="4709160"/>
            <a:ext cx="457200" cy="457200"/>
          </a:xfrm>
          <a:prstGeom prst="ellipse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4709160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1F4529"/>
                </a:solidFill>
                <a:latin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63040" y="4727448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Universities and knowledge networks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0" y="4754880"/>
            <a:ext cx="5120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Research, teach, convene, and prepare the next generation.</a:t>
            </a:r>
          </a:p>
        </p:txBody>
      </p:sp>
      <p:sp>
        <p:nvSpPr>
          <p:cNvPr id="25" name="Oval 24"/>
          <p:cNvSpPr/>
          <p:nvPr/>
        </p:nvSpPr>
        <p:spPr>
          <a:xfrm>
            <a:off x="777240" y="5394960"/>
            <a:ext cx="457200" cy="457200"/>
          </a:xfrm>
          <a:prstGeom prst="ellipse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5394960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1F4529"/>
                </a:solidFill>
                <a:latin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63040" y="5413248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1F4529"/>
                </a:solidFill>
                <a:latin typeface="Cambria"/>
              </a:rPr>
              <a:t>Citizens, including students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0" y="5440680"/>
            <a:ext cx="5120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Vote, consume, protest, publish, learn, teach.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5800" y="6263640"/>
            <a:ext cx="10789920" cy="4572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85800" y="635508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1F4529"/>
                </a:solidFill>
                <a:latin typeface="Calibri"/>
              </a:rPr>
              <a:t>Our students and staff sit at the intersection of layers five and six, where universities meet citizens.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18288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E8B04B"/>
                </a:solidFill>
                <a:latin typeface="Calibri"/>
              </a:rPr>
              <a:t>PART 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1005840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 i="0">
                <a:solidFill>
                  <a:srgbClr val="FFFFFF"/>
                </a:solidFill>
                <a:latin typeface="Cambria"/>
              </a:rPr>
              <a:t>SDGs in Everyday Life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297680"/>
            <a:ext cx="10058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>
                <a:solidFill>
                  <a:srgbClr val="A3B18A"/>
                </a:solidFill>
                <a:latin typeface="Cambria"/>
              </a:rPr>
              <a:t>From a seventeen goal framework to what you will do this afternoon.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The 17 Sustainable Development Goals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Adopted by all UN member states in 2015. A shared plan for people, planet and prosperity by 2030.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6596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2960" y="212598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212598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222199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No poverty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66160" y="196596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3703320" y="2125980"/>
            <a:ext cx="548640" cy="548640"/>
          </a:xfrm>
          <a:prstGeom prst="ellipse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03320" y="212598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22199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Zero hunger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6520" y="196596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583680" y="2125980"/>
            <a:ext cx="548640" cy="548640"/>
          </a:xfrm>
          <a:prstGeom prst="ellipse">
            <a:avLst/>
          </a:prstGeom>
          <a:solidFill>
            <a:srgbClr val="A3B1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0" y="212598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9480" y="222199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Health and wellbeing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326880" y="196596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464040" y="2125980"/>
            <a:ext cx="548640" cy="548640"/>
          </a:xfrm>
          <a:prstGeom prst="ellipse">
            <a:avLst/>
          </a:prstGeom>
          <a:solidFill>
            <a:srgbClr val="C15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464040" y="212598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49840" y="222199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Quality education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292608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22960" y="308610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2960" y="308610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8760" y="318211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Gender equality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566160" y="292608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3703320" y="3086100"/>
            <a:ext cx="548640" cy="548640"/>
          </a:xfrm>
          <a:prstGeom prst="ellipse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703320" y="308610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89120" y="318211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Clean water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46520" y="292608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6583680" y="3086100"/>
            <a:ext cx="548640" cy="548640"/>
          </a:xfrm>
          <a:prstGeom prst="ellipse">
            <a:avLst/>
          </a:prstGeom>
          <a:solidFill>
            <a:srgbClr val="A3B1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83680" y="308610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69480" y="318211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Affordable clean energy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326880" y="292608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9464040" y="3086100"/>
            <a:ext cx="548640" cy="548640"/>
          </a:xfrm>
          <a:prstGeom prst="ellipse">
            <a:avLst/>
          </a:prstGeom>
          <a:solidFill>
            <a:srgbClr val="C15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464040" y="308610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149840" y="318211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Decent work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85800" y="388620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822960" y="404622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22960" y="404622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08760" y="414223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Industry and innovation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566160" y="388620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3703320" y="4046220"/>
            <a:ext cx="548640" cy="548640"/>
          </a:xfrm>
          <a:prstGeom prst="ellipse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3703320" y="404622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389120" y="414223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Reduced inequalities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446520" y="388620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/>
          <p:cNvSpPr/>
          <p:nvPr/>
        </p:nvSpPr>
        <p:spPr>
          <a:xfrm>
            <a:off x="6583680" y="4046220"/>
            <a:ext cx="548640" cy="548640"/>
          </a:xfrm>
          <a:prstGeom prst="ellipse">
            <a:avLst/>
          </a:prstGeom>
          <a:solidFill>
            <a:srgbClr val="A3B1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6583680" y="404622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269480" y="414223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Sustainable cities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326880" y="388620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9464040" y="4046220"/>
            <a:ext cx="548640" cy="548640"/>
          </a:xfrm>
          <a:prstGeom prst="ellipse">
            <a:avLst/>
          </a:prstGeom>
          <a:solidFill>
            <a:srgbClr val="C15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9464040" y="404622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149840" y="414223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Responsible consumption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85800" y="484632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822960" y="500634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822960" y="500634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508760" y="510235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Climate action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3566160" y="484632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Oval 57"/>
          <p:cNvSpPr/>
          <p:nvPr/>
        </p:nvSpPr>
        <p:spPr>
          <a:xfrm>
            <a:off x="3703320" y="5006340"/>
            <a:ext cx="548640" cy="548640"/>
          </a:xfrm>
          <a:prstGeom prst="ellipse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3703320" y="500634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389120" y="510235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Life below water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446520" y="484632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Oval 61"/>
          <p:cNvSpPr/>
          <p:nvPr/>
        </p:nvSpPr>
        <p:spPr>
          <a:xfrm>
            <a:off x="6583680" y="5006340"/>
            <a:ext cx="548640" cy="548640"/>
          </a:xfrm>
          <a:prstGeom prst="ellipse">
            <a:avLst/>
          </a:prstGeom>
          <a:solidFill>
            <a:srgbClr val="A3B1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6583680" y="500634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269480" y="510235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Life on land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9326880" y="484632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Oval 65"/>
          <p:cNvSpPr/>
          <p:nvPr/>
        </p:nvSpPr>
        <p:spPr>
          <a:xfrm>
            <a:off x="9464040" y="5006340"/>
            <a:ext cx="548640" cy="548640"/>
          </a:xfrm>
          <a:prstGeom prst="ellipse">
            <a:avLst/>
          </a:prstGeom>
          <a:solidFill>
            <a:srgbClr val="C15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9464040" y="500634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149840" y="510235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Peace and justice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685800" y="580644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Oval 69"/>
          <p:cNvSpPr/>
          <p:nvPr/>
        </p:nvSpPr>
        <p:spPr>
          <a:xfrm>
            <a:off x="822960" y="596646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822960" y="596646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508760" y="6062472"/>
            <a:ext cx="1874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A2F1A"/>
                </a:solidFill>
                <a:latin typeface="Calibri"/>
              </a:rPr>
              <a:t>Partnerships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326880" y="5806440"/>
            <a:ext cx="2788920" cy="86868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9509760" y="5897880"/>
            <a:ext cx="2514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E8B04B"/>
                </a:solidFill>
                <a:latin typeface="Calibri"/>
              </a:rPr>
              <a:t>Our student projects focus on: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509760" y="6190488"/>
            <a:ext cx="2514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mbria"/>
              </a:rPr>
              <a:t>SDG 4  ·  5  ·  10  ·  16  ·  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SDGs in your morning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Between waking and lunch, you have touched at least eight goals. Let us trace one hour.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65960"/>
            <a:ext cx="1005840" cy="68580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965960"/>
            <a:ext cx="100584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 i="0" dirty="0">
                <a:solidFill>
                  <a:srgbClr val="E8B04B"/>
                </a:solidFill>
                <a:latin typeface="Cambria"/>
              </a:rPr>
              <a:t>07:00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1984248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A2F1A"/>
                </a:solidFill>
                <a:latin typeface="Cambria"/>
              </a:rPr>
              <a:t>You wake and drink a glass of water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2331720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6C6F5F"/>
                </a:solidFill>
                <a:latin typeface="Calibri"/>
              </a:rPr>
              <a:t>Every glass is a governance story. Infrastructure, pricing and climate stress on aquifers.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3640" y="2148840"/>
            <a:ext cx="5669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libri"/>
              </a:rPr>
              <a:t>SDG 6  ·  Clean water and sanitation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862072"/>
            <a:ext cx="1005840" cy="68580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2862072"/>
            <a:ext cx="100584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 i="0">
                <a:solidFill>
                  <a:srgbClr val="E8B04B"/>
                </a:solidFill>
                <a:latin typeface="Cambria"/>
              </a:rPr>
              <a:t>07:15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2880360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A2F1A"/>
                </a:solidFill>
                <a:latin typeface="Cambria"/>
              </a:rPr>
              <a:t>Breakfast of coffee, rice and fruit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3227832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6C6F5F"/>
                </a:solidFill>
                <a:latin typeface="Calibri"/>
              </a:rPr>
              <a:t>Where did it grow? Who picked it? What did it cost the soil?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3044952"/>
            <a:ext cx="5669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libri"/>
              </a:rPr>
              <a:t>SDG 2  ·  Zero hunger    SDG 12  ·  Responsible consumption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758184"/>
            <a:ext cx="1005840" cy="68580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5800" y="3758184"/>
            <a:ext cx="100584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 i="0">
                <a:solidFill>
                  <a:srgbClr val="E8B04B"/>
                </a:solidFill>
                <a:latin typeface="Cambria"/>
              </a:rPr>
              <a:t>07:45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3776472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A2F1A"/>
                </a:solidFill>
                <a:latin typeface="Cambria"/>
              </a:rPr>
              <a:t>You open your phone and read the news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8800" y="4123944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6C6F5F"/>
                </a:solidFill>
                <a:latin typeface="Calibri"/>
              </a:rPr>
              <a:t>Which stories are told? Whose voices are missing? Who decides?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3640" y="3941064"/>
            <a:ext cx="5669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libri"/>
              </a:rPr>
              <a:t>SDG 16  ·  Peace, justice, strong institutions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654296"/>
            <a:ext cx="1005840" cy="68580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5800" y="4654296"/>
            <a:ext cx="100584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 i="0">
                <a:solidFill>
                  <a:srgbClr val="E8B04B"/>
                </a:solidFill>
                <a:latin typeface="Cambria"/>
              </a:rPr>
              <a:t>08:15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800" y="4672584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A2F1A"/>
                </a:solidFill>
                <a:latin typeface="Cambria"/>
              </a:rPr>
              <a:t>You travel to KU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28800" y="5020056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6C6F5F"/>
                </a:solidFill>
                <a:latin typeface="Calibri"/>
              </a:rPr>
              <a:t>Bus, car, motorbike or bike. Each choice is a small climate policy.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63640" y="4837176"/>
            <a:ext cx="5669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libri"/>
              </a:rPr>
              <a:t>SDG 11  ·  Sustainable cities    SDG 13  ·  Climate action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" y="5550408"/>
            <a:ext cx="1005840" cy="68580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85800" y="5550408"/>
            <a:ext cx="100584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 i="0">
                <a:solidFill>
                  <a:srgbClr val="E8B04B"/>
                </a:solidFill>
                <a:latin typeface="Cambria"/>
              </a:rPr>
              <a:t>09:30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28800" y="5568696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A2F1A"/>
                </a:solidFill>
                <a:latin typeface="Cambria"/>
              </a:rPr>
              <a:t>You take your seat here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28800" y="5916168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6C6F5F"/>
                </a:solidFill>
                <a:latin typeface="Calibri"/>
              </a:rPr>
              <a:t>This lecture is itself a partnership between Westminster, KU and you.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63640" y="5733288"/>
            <a:ext cx="5669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1F4529"/>
                </a:solidFill>
                <a:latin typeface="Calibri"/>
              </a:rPr>
              <a:t>SDG 4  ·  Quality education    SDG 17  ·  Partnerships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Glocal: from framework to foundation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8872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6C6F5F"/>
                </a:solidFill>
                <a:latin typeface="Calibri"/>
              </a:rPr>
              <a:t>The organising idea of this Summer School, and of our student work.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103120"/>
            <a:ext cx="5120640" cy="40233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331720"/>
            <a:ext cx="4663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E8B04B"/>
                </a:solidFill>
                <a:latin typeface="Calibri"/>
              </a:rPr>
              <a:t>GLOBAL FRAMEWORK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34640"/>
            <a:ext cx="46634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 dirty="0">
                <a:solidFill>
                  <a:srgbClr val="1F4529"/>
                </a:solidFill>
                <a:latin typeface="Cambria"/>
              </a:rPr>
              <a:t>17 SDGs, the Paris Agreement, WHO norms and human rights conventions.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023360"/>
            <a:ext cx="466344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A shared vocabulary.</a:t>
            </a:r>
          </a:p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A common horizon of 2030.</a:t>
            </a:r>
          </a:p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Legitimacy across borders.</a:t>
            </a:r>
          </a:p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But nowhere on its own.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943600" y="3703320"/>
            <a:ext cx="457200" cy="731520"/>
          </a:xfrm>
          <a:prstGeom prst="rightArrow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537960" y="2103120"/>
            <a:ext cx="5120640" cy="402336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766560" y="2331720"/>
            <a:ext cx="4663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E8B04B"/>
                </a:solidFill>
                <a:latin typeface="Calibri"/>
              </a:rPr>
              <a:t>LOCAL FOUNDATION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6560" y="2834640"/>
            <a:ext cx="46634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mbria"/>
              </a:rPr>
              <a:t>Community, culture, place and voice.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66560" y="4023360"/>
            <a:ext cx="466344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A3B18A"/>
                </a:solidFill>
                <a:latin typeface="Calibri"/>
              </a:rPr>
              <a:t>Meaning made in specific soils.</a:t>
            </a:r>
          </a:p>
          <a:p>
            <a:pPr algn="l"/>
            <a:r>
              <a:rPr sz="1400" b="0" i="0">
                <a:solidFill>
                  <a:srgbClr val="A3B18A"/>
                </a:solidFill>
                <a:latin typeface="Calibri"/>
              </a:rPr>
              <a:t>Trust built face to face.</a:t>
            </a:r>
          </a:p>
          <a:p>
            <a:pPr algn="l"/>
            <a:r>
              <a:rPr sz="1400" b="0" i="0">
                <a:solidFill>
                  <a:srgbClr val="A3B18A"/>
                </a:solidFill>
                <a:latin typeface="Calibri"/>
              </a:rPr>
              <a:t>Change lived, not announced.</a:t>
            </a:r>
          </a:p>
          <a:p>
            <a:pPr algn="l"/>
            <a:r>
              <a:rPr sz="1400" b="0" i="0">
                <a:solidFill>
                  <a:srgbClr val="A3B18A"/>
                </a:solidFill>
                <a:latin typeface="Calibri"/>
              </a:rPr>
              <a:t>The scale at which we act.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640080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1">
                <a:solidFill>
                  <a:srgbClr val="1F4529"/>
                </a:solidFill>
                <a:latin typeface="Cambria"/>
              </a:rPr>
              <a:t>“Global knowledge, local action, negotiated in both directions.”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18288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E8B04B"/>
                </a:solidFill>
                <a:latin typeface="Calibri"/>
              </a:rPr>
              <a:t>PART 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1005840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 i="0">
                <a:solidFill>
                  <a:srgbClr val="FFFFFF"/>
                </a:solidFill>
                <a:latin typeface="Cambria"/>
              </a:rPr>
              <a:t>Students as Changemakers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297680"/>
            <a:ext cx="10058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>
                <a:solidFill>
                  <a:srgbClr val="A3B18A"/>
                </a:solidFill>
                <a:latin typeface="Cambria"/>
              </a:rPr>
              <a:t>How we learn, publish, travel and act together as a student community.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1083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9728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dirty="0">
                <a:solidFill>
                  <a:srgbClr val="1F4529"/>
                </a:solidFill>
                <a:latin typeface="Cambria"/>
              </a:rPr>
              <a:t>How we work together at</a:t>
            </a:r>
            <a:r>
              <a:rPr lang="en-US" sz="3200" b="1" i="0" dirty="0">
                <a:solidFill>
                  <a:srgbClr val="1F4529"/>
                </a:solidFill>
                <a:latin typeface="Cambria"/>
              </a:rPr>
              <a:t> our Universities? </a:t>
            </a:r>
            <a:endParaRPr sz="3200" b="1" i="0" dirty="0">
              <a:solidFill>
                <a:srgbClr val="1F4529"/>
              </a:solidFill>
              <a:latin typeface="Cambr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799" y="1965960"/>
            <a:ext cx="8815039" cy="21544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dirty="0">
                <a:solidFill>
                  <a:srgbClr val="1A2F1A"/>
                </a:solidFill>
                <a:latin typeface="Calibri"/>
              </a:rPr>
              <a:t>We are globally connected </a:t>
            </a:r>
            <a:r>
              <a:rPr lang="en-US" sz="2000" b="0" i="0" dirty="0">
                <a:solidFill>
                  <a:srgbClr val="1A2F1A"/>
                </a:solidFill>
                <a:latin typeface="Calibri"/>
              </a:rPr>
              <a:t>and</a:t>
            </a:r>
            <a:r>
              <a:rPr sz="2000" b="0" i="0" dirty="0">
                <a:solidFill>
                  <a:srgbClr val="1A2F1A"/>
                </a:solidFill>
                <a:latin typeface="Calibri"/>
              </a:rPr>
              <a:t> integrates research, teaching and public engagement.</a:t>
            </a:r>
          </a:p>
          <a:p>
            <a:pPr algn="l"/>
            <a:endParaRPr sz="2000" b="0" i="0" dirty="0">
              <a:solidFill>
                <a:srgbClr val="1A2F1A"/>
              </a:solidFill>
              <a:latin typeface="Calibri"/>
            </a:endParaRPr>
          </a:p>
          <a:p>
            <a:pPr algn="l"/>
            <a:r>
              <a:rPr lang="en-US" sz="2000" b="0" i="0" dirty="0">
                <a:solidFill>
                  <a:srgbClr val="1A2F1A"/>
                </a:solidFill>
                <a:latin typeface="Calibri"/>
              </a:rPr>
              <a:t>We are </a:t>
            </a:r>
            <a:r>
              <a:rPr sz="2000" b="0" i="0" dirty="0">
                <a:solidFill>
                  <a:srgbClr val="1A2F1A"/>
                </a:solidFill>
                <a:latin typeface="Calibri"/>
              </a:rPr>
              <a:t>co producing</a:t>
            </a:r>
            <a:r>
              <a:rPr lang="en-US" sz="2000" b="0" i="0" dirty="0">
                <a:solidFill>
                  <a:srgbClr val="1A2F1A"/>
                </a:solidFill>
                <a:latin typeface="Calibri"/>
              </a:rPr>
              <a:t> </a:t>
            </a:r>
            <a:r>
              <a:rPr sz="2000" b="0" i="0" dirty="0">
                <a:solidFill>
                  <a:srgbClr val="1A2F1A"/>
                </a:solidFill>
                <a:latin typeface="Calibri"/>
              </a:rPr>
              <a:t> knowledge through international collaboration, conferences and publications.</a:t>
            </a:r>
          </a:p>
          <a:p>
            <a:pPr algn="l"/>
            <a:endParaRPr sz="2000" b="0" i="0" dirty="0">
              <a:solidFill>
                <a:srgbClr val="1A2F1A"/>
              </a:solidFill>
              <a:latin typeface="Calibri"/>
            </a:endParaRPr>
          </a:p>
          <a:p>
            <a:pPr algn="l"/>
            <a:r>
              <a:rPr sz="2000" b="0" i="0" dirty="0">
                <a:solidFill>
                  <a:srgbClr val="1A2F1A"/>
                </a:solidFill>
                <a:latin typeface="Calibri"/>
              </a:rPr>
              <a:t>Together we turn classroom learning into projects that have real audiences and real consequences</a:t>
            </a:r>
            <a:r>
              <a:rPr sz="1500" b="0" i="0" dirty="0">
                <a:solidFill>
                  <a:srgbClr val="1A2F1A"/>
                </a:solidFill>
                <a:latin typeface="Calibri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6309360"/>
            <a:ext cx="10789920" cy="27432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1223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1F4529"/>
                </a:solidFill>
                <a:latin typeface="Cambria"/>
              </a:rPr>
              <a:t>What students at your universities are already doing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You are already sitting in the middle of a network of sustainability action.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205740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mbria"/>
              </a:rPr>
              <a:t>Kasetsart University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69748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E8B04B"/>
                </a:solidFill>
                <a:latin typeface="Calibri"/>
              </a:rPr>
              <a:t>Thailand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3063240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3B18A"/>
                </a:solidFill>
                <a:latin typeface="Calibri"/>
              </a:rPr>
              <a:t>This Summer School itself: glocal sustainability, community fieldwork in Petchaburi, and research rooted in agriculture and environment.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82880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09160" y="205740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University of Westminster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269748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6C6F5F"/>
                </a:solidFill>
                <a:latin typeface="Calibri"/>
              </a:rPr>
              <a:t>United Kingdom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3063240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Student led international conference, an online magazine written by students, and partnerships with London schools and communities.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83880" y="182880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58200" y="205740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F4529"/>
                </a:solidFill>
                <a:latin typeface="Cambria"/>
              </a:rPr>
              <a:t>Chinese University of Hong Kong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8200" y="2697480"/>
            <a:ext cx="310896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endParaRPr sz="1100" b="1" i="0" dirty="0">
              <a:solidFill>
                <a:srgbClr val="6C6F5F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58200" y="3063240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Student research and public debate on urban air quality, climate policy and low carbon transitions in Asian cities.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16052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0120" y="438912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Miriam University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502920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6C6F5F"/>
                </a:solidFill>
                <a:latin typeface="Calibri"/>
              </a:rPr>
              <a:t>Philippines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5394960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Student advocacy on gender, climate justice and community resilience, with alumni networks in NGOs across South East Asia.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416052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709160" y="438912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Trisakti University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09160" y="502920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6C6F5F"/>
                </a:solidFill>
                <a:latin typeface="Calibri"/>
              </a:rPr>
              <a:t>Indonesia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09160" y="5394960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Student engineering and design projects on urban water, waste and disaster resilience for Indonesia's growing cities.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83880" y="416052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458200" y="438912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1F4529"/>
                </a:solidFill>
                <a:latin typeface="Cambria"/>
              </a:rPr>
              <a:t>Hanoi University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58200" y="502920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6C6F5F"/>
                </a:solidFill>
                <a:latin typeface="Calibri"/>
              </a:rPr>
              <a:t>Vietnam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58200" y="5394960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Student conferences, joint field trips and cross cultural research on sustainability, migration, education and peace.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85800" y="644652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1F4529"/>
                </a:solidFill>
                <a:latin typeface="Cambria"/>
              </a:rPr>
              <a:t>Every one of your universities is a launchpad. The question is how to use it.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>
                <a:solidFill>
                  <a:srgbClr val="1F4529"/>
                </a:solidFill>
                <a:latin typeface="Cambria"/>
              </a:rPr>
              <a:t>Your university, your launchpad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Six things you could start doing when you get back to your own campus.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0120" y="210312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10312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6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14884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Audit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880360"/>
            <a:ext cx="301752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Measure one thing on campus that matters: water, waste, energy or food. Publish what you find.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82880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709160" y="210312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210312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6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40680" y="214884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Write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80" y="2880360"/>
            <a:ext cx="301752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Draft one short piece for your student magazine on a sustainability issue in your own city.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83880" y="182880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458200" y="210312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58200" y="210312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6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89720" y="214884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Convene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03920" y="2880360"/>
            <a:ext cx="301752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Organise a symposium, roundtable or debate on a challenge that matters where you live.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16052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443484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443484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6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448056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Partner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5212080"/>
            <a:ext cx="301752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Reach out to one local school, one NGO and one department outside your own faculty.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34840" y="416052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4709160" y="443484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709160" y="443484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600" b="1">
                <a:solidFill>
                  <a:srgbClr val="E8B04B"/>
                </a:solidFill>
                <a:latin typeface="Calibri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40680" y="448056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Field trip with purpose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54880" y="5212080"/>
            <a:ext cx="301752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Plan a trip that returns knowledge to the community that hosts you, not just to your grade.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83880" y="416052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458200" y="4434840"/>
            <a:ext cx="548640" cy="5486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58200" y="443484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600" b="1">
                <a:solidFill>
                  <a:srgbClr val="E8B04B"/>
                </a:solidFill>
                <a:latin typeface="Calibri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89720" y="448056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1F4529"/>
                </a:solidFill>
                <a:latin typeface="Cambria"/>
              </a:rPr>
              <a:t>Connect internationally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03920" y="5212080"/>
            <a:ext cx="301752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1A2F1A"/>
                </a:solidFill>
                <a:latin typeface="Calibri"/>
              </a:rPr>
              <a:t>Build a two way relationship with students at a university abroad. This Summer School is your starting point.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85800" y="644652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E8B04B"/>
                </a:solidFill>
                <a:latin typeface="Cambria"/>
              </a:rPr>
              <a:t>None of this requires permission. It requires a small first step.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9728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1F4529"/>
                </a:solidFill>
                <a:latin typeface="Cambria"/>
              </a:rPr>
              <a:t>Think together, act together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1440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>
                <a:solidFill>
                  <a:srgbClr val="6C6F5F"/>
                </a:solidFill>
                <a:latin typeface="Calibri"/>
              </a:rPr>
              <a:t>One shared challenge for the fortnight, and four questions to sit with.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10789920" cy="1691640"/>
          </a:xfrm>
          <a:prstGeom prst="roundRect">
            <a:avLst>
              <a:gd name="adj" fmla="val 8000"/>
            </a:avLst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5448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E8B04B"/>
                </a:solidFill>
                <a:latin typeface="Calibri"/>
              </a:rPr>
              <a:t>GROUP TASK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847088"/>
            <a:ext cx="100584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The Glocal Challenge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23160"/>
            <a:ext cx="104241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3B18A"/>
                </a:solidFill>
                <a:latin typeface="Calibri"/>
              </a:rPr>
              <a:t>Form a group of four or five students from different universities. Choose one challenge from today's lecture. Over the next fortnight: find how it shows up locally in Bangkok or Petchaburi, compare it with your own city, design one small realistic action, and present at the closing showcase on 16 July.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20040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1F4529"/>
                </a:solidFill>
                <a:latin typeface="Calibri"/>
              </a:rPr>
              <a:t>QUESTIONS TO CARRY WITH YOU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611880"/>
            <a:ext cx="5486400" cy="1572768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14400" y="3813048"/>
            <a:ext cx="457200" cy="4572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3813048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776472"/>
            <a:ext cx="44805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F4529"/>
                </a:solidFill>
                <a:latin typeface="Cambria"/>
              </a:rPr>
              <a:t>Water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343400"/>
            <a:ext cx="512064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Where does your water come from here in Bangkok, and where does it come from in your own city?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910328"/>
            <a:ext cx="5120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C1531F"/>
                </a:solidFill>
                <a:latin typeface="Calibri"/>
              </a:rPr>
              <a:t>SDG 6  ·  Clean water     SDG 13  ·  Climate action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3611880"/>
            <a:ext cx="5486400" cy="1572768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537960" y="3813048"/>
            <a:ext cx="457200" cy="4572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37960" y="3813048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86600" y="3776472"/>
            <a:ext cx="44805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F4529"/>
                </a:solidFill>
                <a:latin typeface="Cambria"/>
              </a:rPr>
              <a:t>Food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4343400"/>
            <a:ext cx="512064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1A2F1A"/>
                </a:solidFill>
                <a:latin typeface="Calibri"/>
              </a:rPr>
              <a:t>Trace one item on your plate today. Who grew it, who picked it, and what did the land pay?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4910328"/>
            <a:ext cx="5120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C1531F"/>
                </a:solidFill>
                <a:latin typeface="Calibri"/>
              </a:rPr>
              <a:t>SDG 2  ·  Zero hunger     SDG 12  ·  Responsible consumption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276088"/>
            <a:ext cx="5486400" cy="1572768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914400" y="5477256"/>
            <a:ext cx="457200" cy="4572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" y="5477256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63040" y="5440680"/>
            <a:ext cx="44805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F4529"/>
                </a:solidFill>
                <a:latin typeface="Cambria"/>
              </a:rPr>
              <a:t>Voice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6007608"/>
            <a:ext cx="512064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In every session, ask whose voice is here, whose is missing, and why it matters for the answer.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6574536"/>
            <a:ext cx="5120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C1531F"/>
                </a:solidFill>
                <a:latin typeface="Calibri"/>
              </a:rPr>
              <a:t>SDG 10  ·  Reduced inequalities     SDG 16  ·  Peace and justice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5276088"/>
            <a:ext cx="5486400" cy="1572768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6537960" y="5477256"/>
            <a:ext cx="457200" cy="45720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537960" y="5477256"/>
            <a:ext cx="4572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86600" y="5440680"/>
            <a:ext cx="44805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F4529"/>
                </a:solidFill>
                <a:latin typeface="Cambria"/>
              </a:rPr>
              <a:t>Partnership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37960" y="6007608"/>
            <a:ext cx="512064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1A2F1A"/>
                </a:solidFill>
                <a:latin typeface="Calibri"/>
              </a:rPr>
              <a:t>What could your university learn from another one you have met here, and what could you offer in return?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37960" y="6574536"/>
            <a:ext cx="5120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C1531F"/>
                </a:solidFill>
                <a:latin typeface="Calibri"/>
              </a:rPr>
              <a:t>SDG 17  ·  Partnerships     SDG 4  ·  Quality education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89931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1F4529"/>
                </a:solidFill>
                <a:latin typeface="Cambria"/>
              </a:rPr>
              <a:t>From understanding to action: before you leave Bangkok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C6F5F"/>
                </a:solidFill>
                <a:latin typeface="Calibri"/>
              </a:rPr>
              <a:t>Four small commitments you could make between now and 18 July.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011680"/>
            <a:ext cx="5486400" cy="2011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840" y="242316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42316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200" b="1">
                <a:solidFill>
                  <a:srgbClr val="E8B04B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2423160"/>
            <a:ext cx="3794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4529"/>
                </a:solidFill>
                <a:latin typeface="Cambria"/>
              </a:rPr>
              <a:t>Notice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3017520"/>
            <a:ext cx="37947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Track one SDG linked choice every day of this Summer School. Write it down.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2011680"/>
            <a:ext cx="5486400" cy="2011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629400" y="242316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9400" y="242316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200" b="1">
                <a:solidFill>
                  <a:srgbClr val="E8B04B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0" y="2423160"/>
            <a:ext cx="3794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4529"/>
                </a:solidFill>
                <a:latin typeface="Cambria"/>
              </a:rPr>
              <a:t>Question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3017520"/>
            <a:ext cx="37947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In every session, ask whose voice is here and whose is missing.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206240"/>
            <a:ext cx="5486400" cy="2011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005840" y="461772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461772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200" b="1">
                <a:solidFill>
                  <a:srgbClr val="E8B04B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4617720"/>
            <a:ext cx="3794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4529"/>
                </a:solidFill>
                <a:latin typeface="Cambria"/>
              </a:rPr>
              <a:t>Connect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7400" y="5212080"/>
            <a:ext cx="37947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1A2F1A"/>
                </a:solidFill>
                <a:latin typeface="Calibri"/>
              </a:rPr>
              <a:t>Learn one story from a classmate whose life is very unlike your own.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4206240"/>
            <a:ext cx="5486400" cy="2011680"/>
          </a:xfrm>
          <a:prstGeom prst="roundRect">
            <a:avLst>
              <a:gd name="adj" fmla="val 8000"/>
            </a:avLst>
          </a:prstGeom>
          <a:solidFill>
            <a:srgbClr val="F5F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629400" y="4617720"/>
            <a:ext cx="777240" cy="777240"/>
          </a:xfrm>
          <a:prstGeom prst="ellipse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629400" y="4617720"/>
            <a:ext cx="777240" cy="7772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200" b="1">
                <a:solidFill>
                  <a:srgbClr val="E8B04B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4617720"/>
            <a:ext cx="37947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4529"/>
                </a:solidFill>
                <a:latin typeface="Cambria"/>
              </a:rPr>
              <a:t>Contribute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5212080"/>
            <a:ext cx="379476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dirty="0">
                <a:solidFill>
                  <a:srgbClr val="1A2F1A"/>
                </a:solidFill>
                <a:latin typeface="Calibri"/>
              </a:rPr>
              <a:t>Write a short reflective piece </a:t>
            </a:r>
            <a:r>
              <a:rPr lang="en-US" sz="1400" b="0" i="0" dirty="0">
                <a:solidFill>
                  <a:srgbClr val="1A2F1A"/>
                </a:solidFill>
                <a:latin typeface="Calibri"/>
              </a:rPr>
              <a:t>of about 500 words  </a:t>
            </a:r>
            <a:r>
              <a:rPr sz="1400" b="0" i="0" dirty="0">
                <a:solidFill>
                  <a:srgbClr val="1A2F1A"/>
                </a:solidFill>
                <a:latin typeface="Calibri"/>
              </a:rPr>
              <a:t>for your student publication before you leave Bangkok.</a:t>
            </a:r>
            <a:r>
              <a:rPr lang="en-US" sz="1400" b="0" i="0" dirty="0">
                <a:solidFill>
                  <a:srgbClr val="1A2F1A"/>
                </a:solidFill>
                <a:latin typeface="Calibri"/>
              </a:rPr>
              <a:t> Email it to </a:t>
            </a:r>
            <a:r>
              <a:rPr lang="en-US" sz="1400" b="0" i="0" dirty="0">
                <a:solidFill>
                  <a:srgbClr val="1A2F1A"/>
                </a:solidFill>
                <a:latin typeface="Calibri"/>
                <a:hlinkClick r:id="rId2"/>
              </a:rPr>
              <a:t>f.morady@Westminster.ac.uk</a:t>
            </a:r>
            <a:r>
              <a:rPr lang="en-US" sz="1400" dirty="0">
                <a:solidFill>
                  <a:srgbClr val="1A2F1A"/>
                </a:solidFill>
                <a:latin typeface="Calibri"/>
              </a:rPr>
              <a:t> by 25 of July 2026. </a:t>
            </a:r>
            <a:r>
              <a:rPr lang="en-US" sz="1400" b="0" i="0" dirty="0">
                <a:solidFill>
                  <a:srgbClr val="1A2F1A"/>
                </a:solidFill>
                <a:latin typeface="Calibri"/>
              </a:rPr>
              <a:t> </a:t>
            </a:r>
            <a:endParaRPr sz="1400" b="0" i="0" dirty="0">
              <a:solidFill>
                <a:srgbClr val="1A2F1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89932"/>
            <a:ext cx="12191695" cy="6858000"/>
          </a:xfrm>
          <a:prstGeom prst="rect">
            <a:avLst/>
          </a:prstGeom>
          <a:solidFill>
            <a:srgbClr val="1F4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188720"/>
            <a:ext cx="100584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400" b="1" i="0">
                <a:solidFill>
                  <a:srgbClr val="FFFFFF"/>
                </a:solidFill>
                <a:latin typeface="Cambria"/>
              </a:rP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468880"/>
            <a:ext cx="10058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>
                <a:solidFill>
                  <a:srgbClr val="A3B18A"/>
                </a:solidFill>
                <a:latin typeface="Cambria"/>
              </a:rPr>
              <a:t>“The Social Sciences are not just about studying the world.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971800"/>
            <a:ext cx="10058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>
                <a:solidFill>
                  <a:srgbClr val="E8B04B"/>
                </a:solidFill>
                <a:latin typeface="Cambria"/>
              </a:rPr>
              <a:t> They are about transforming it.”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206240"/>
            <a:ext cx="457200" cy="45720"/>
          </a:xfrm>
          <a:prstGeom prst="rect">
            <a:avLst/>
          </a:prstGeom>
          <a:solidFill>
            <a:srgbClr val="E8B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3240</Words>
  <Application>Microsoft Macintosh PowerPoint</Application>
  <PresentationFormat>Widescreen</PresentationFormat>
  <Paragraphs>440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Aptos</vt:lpstr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Farhang Morady</cp:lastModifiedBy>
  <cp:revision>10</cp:revision>
  <dcterms:created xsi:type="dcterms:W3CDTF">2013-01-27T09:14:16Z</dcterms:created>
  <dcterms:modified xsi:type="dcterms:W3CDTF">2026-07-06T05:39:26Z</dcterms:modified>
  <cp:category/>
</cp:coreProperties>
</file>