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3"/>
  </p:normalViewPr>
  <p:slideViewPr>
    <p:cSldViewPr snapToGrid="0" snapToObjects="1">
      <p:cViewPr varScale="1">
        <p:scale>
          <a:sx n="114" d="100"/>
          <a:sy n="114" d="100"/>
        </p:scale>
        <p:origin x="568"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7/15/26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10424160" y="640080"/>
            <a:ext cx="1371600" cy="1371600"/>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10972800" y="1005840"/>
            <a:ext cx="640080" cy="64008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85800" y="640080"/>
            <a:ext cx="8229600" cy="365760"/>
          </a:xfrm>
          <a:prstGeom prst="rect">
            <a:avLst/>
          </a:prstGeom>
          <a:noFill/>
        </p:spPr>
        <p:txBody>
          <a:bodyPr wrap="square" lIns="0" tIns="0" rIns="0" bIns="0" anchor="t">
            <a:spAutoFit/>
          </a:bodyPr>
          <a:lstStyle/>
          <a:p>
            <a:pPr algn="l"/>
            <a:r>
              <a:rPr sz="1200" b="1" i="0">
                <a:solidFill>
                  <a:srgbClr val="E8B04B"/>
                </a:solidFill>
                <a:latin typeface="Calibri"/>
              </a:rPr>
              <a:t>KASETSART UNIVERSITY SUMMER SCHOOL 2026  ·  DAY 15  ·  DESIGNING SUSTAINABLE SOLUTIONS</a:t>
            </a:r>
          </a:p>
        </p:txBody>
      </p:sp>
      <p:sp>
        <p:nvSpPr>
          <p:cNvPr id="6" name="TextBox 5"/>
          <p:cNvSpPr txBox="1"/>
          <p:nvPr/>
        </p:nvSpPr>
        <p:spPr>
          <a:xfrm>
            <a:off x="685800" y="1371600"/>
            <a:ext cx="10515600" cy="1554480"/>
          </a:xfrm>
          <a:prstGeom prst="rect">
            <a:avLst/>
          </a:prstGeom>
          <a:noFill/>
        </p:spPr>
        <p:txBody>
          <a:bodyPr wrap="square" lIns="0" tIns="0" rIns="0" bIns="0" anchor="t">
            <a:spAutoFit/>
          </a:bodyPr>
          <a:lstStyle/>
          <a:p>
            <a:pPr algn="l"/>
            <a:r>
              <a:rPr sz="5200" b="1" i="0">
                <a:solidFill>
                  <a:srgbClr val="FFFFFF"/>
                </a:solidFill>
                <a:latin typeface="Cambria"/>
              </a:rPr>
              <a:t>Innovation for</a:t>
            </a:r>
          </a:p>
        </p:txBody>
      </p:sp>
      <p:sp>
        <p:nvSpPr>
          <p:cNvPr id="7" name="TextBox 6"/>
          <p:cNvSpPr txBox="1"/>
          <p:nvPr/>
        </p:nvSpPr>
        <p:spPr>
          <a:xfrm>
            <a:off x="685800" y="2377440"/>
            <a:ext cx="10515600" cy="1371600"/>
          </a:xfrm>
          <a:prstGeom prst="rect">
            <a:avLst/>
          </a:prstGeom>
          <a:noFill/>
        </p:spPr>
        <p:txBody>
          <a:bodyPr wrap="square" lIns="0" tIns="0" rIns="0" bIns="0" anchor="t">
            <a:spAutoFit/>
          </a:bodyPr>
          <a:lstStyle/>
          <a:p>
            <a:pPr algn="l"/>
            <a:r>
              <a:rPr sz="5200" b="1" i="0">
                <a:solidFill>
                  <a:srgbClr val="FFFFFF"/>
                </a:solidFill>
                <a:latin typeface="Cambria"/>
              </a:rPr>
              <a:t>Sustainable Communities</a:t>
            </a:r>
          </a:p>
        </p:txBody>
      </p:sp>
      <p:sp>
        <p:nvSpPr>
          <p:cNvPr id="8" name="TextBox 7"/>
          <p:cNvSpPr txBox="1"/>
          <p:nvPr/>
        </p:nvSpPr>
        <p:spPr>
          <a:xfrm>
            <a:off x="685800" y="3749039"/>
            <a:ext cx="10515600" cy="914400"/>
          </a:xfrm>
          <a:prstGeom prst="rect">
            <a:avLst/>
          </a:prstGeom>
          <a:noFill/>
        </p:spPr>
        <p:txBody>
          <a:bodyPr wrap="square" lIns="0" tIns="0" rIns="0" bIns="0" anchor="t">
            <a:spAutoFit/>
          </a:bodyPr>
          <a:lstStyle/>
          <a:p>
            <a:pPr algn="l"/>
            <a:r>
              <a:rPr sz="2600" b="0" i="1">
                <a:solidFill>
                  <a:srgbClr val="A3B18A"/>
                </a:solidFill>
                <a:latin typeface="Cambria"/>
              </a:rPr>
              <a:t>Social innovation and small scale transformation.</a:t>
            </a:r>
          </a:p>
        </p:txBody>
      </p:sp>
      <p:sp>
        <p:nvSpPr>
          <p:cNvPr id="9" name="Rectangle 8"/>
          <p:cNvSpPr/>
          <p:nvPr/>
        </p:nvSpPr>
        <p:spPr>
          <a:xfrm>
            <a:off x="685800" y="5120640"/>
            <a:ext cx="548640" cy="73152"/>
          </a:xfrm>
          <a:prstGeom prst="rect">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85800" y="5303520"/>
            <a:ext cx="10515600" cy="457200"/>
          </a:xfrm>
          <a:prstGeom prst="rect">
            <a:avLst/>
          </a:prstGeom>
          <a:noFill/>
        </p:spPr>
        <p:txBody>
          <a:bodyPr wrap="square" lIns="0" tIns="0" rIns="0" bIns="0" anchor="t">
            <a:spAutoFit/>
          </a:bodyPr>
          <a:lstStyle/>
          <a:p>
            <a:pPr algn="l"/>
            <a:r>
              <a:rPr sz="2200" b="1" i="0">
                <a:solidFill>
                  <a:srgbClr val="FFFFFF"/>
                </a:solidFill>
                <a:latin typeface="Cambria"/>
              </a:rPr>
              <a:t>Dr Farhang Morady</a:t>
            </a:r>
          </a:p>
        </p:txBody>
      </p:sp>
      <p:sp>
        <p:nvSpPr>
          <p:cNvPr id="11" name="TextBox 10"/>
          <p:cNvSpPr txBox="1"/>
          <p:nvPr/>
        </p:nvSpPr>
        <p:spPr>
          <a:xfrm>
            <a:off x="685800" y="5806440"/>
            <a:ext cx="10515600" cy="365760"/>
          </a:xfrm>
          <a:prstGeom prst="rect">
            <a:avLst/>
          </a:prstGeom>
          <a:noFill/>
        </p:spPr>
        <p:txBody>
          <a:bodyPr wrap="square" lIns="0" tIns="0" rIns="0" bIns="0" anchor="t">
            <a:spAutoFit/>
          </a:bodyPr>
          <a:lstStyle/>
          <a:p>
            <a:pPr algn="l"/>
            <a:r>
              <a:rPr sz="1400" b="0" i="0">
                <a:solidFill>
                  <a:srgbClr val="A3B18A"/>
                </a:solidFill>
                <a:latin typeface="Calibri"/>
              </a:rPr>
              <a:t>Director, Democratic Education Network (DEN)  ·  University of Westminster, London</a:t>
            </a:r>
          </a:p>
        </p:txBody>
      </p:sp>
      <p:sp>
        <p:nvSpPr>
          <p:cNvPr id="12" name="TextBox 11"/>
          <p:cNvSpPr txBox="1"/>
          <p:nvPr/>
        </p:nvSpPr>
        <p:spPr>
          <a:xfrm>
            <a:off x="685800" y="6309360"/>
            <a:ext cx="10515600" cy="365760"/>
          </a:xfrm>
          <a:prstGeom prst="rect">
            <a:avLst/>
          </a:prstGeom>
          <a:noFill/>
        </p:spPr>
        <p:txBody>
          <a:bodyPr wrap="square" lIns="0" tIns="0" rIns="0" bIns="0" anchor="t">
            <a:spAutoFit/>
          </a:bodyPr>
          <a:lstStyle/>
          <a:p>
            <a:pPr algn="l"/>
            <a:r>
              <a:rPr sz="1300" b="0" i="1">
                <a:solidFill>
                  <a:srgbClr val="E8B04B"/>
                </a:solidFill>
                <a:latin typeface="Calibri"/>
              </a:rPr>
              <a:t>15 July 2026  ·  09:30 to 11:30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972800" cy="640080"/>
          </a:xfrm>
          <a:prstGeom prst="rect">
            <a:avLst/>
          </a:prstGeom>
          <a:noFill/>
        </p:spPr>
        <p:txBody>
          <a:bodyPr wrap="square" lIns="0" tIns="0" rIns="0" bIns="0" anchor="t">
            <a:spAutoFit/>
          </a:bodyPr>
          <a:lstStyle/>
          <a:p>
            <a:pPr algn="l"/>
            <a:r>
              <a:rPr sz="3400" b="1" i="0">
                <a:solidFill>
                  <a:srgbClr val="1F4529"/>
                </a:solidFill>
                <a:latin typeface="Cambria"/>
              </a:rPr>
              <a:t>What we will do in the next two hours</a:t>
            </a:r>
          </a:p>
        </p:txBody>
      </p:sp>
      <p:sp>
        <p:nvSpPr>
          <p:cNvPr id="4" name="TextBox 3"/>
          <p:cNvSpPr txBox="1"/>
          <p:nvPr/>
        </p:nvSpPr>
        <p:spPr>
          <a:xfrm>
            <a:off x="685800" y="1234440"/>
            <a:ext cx="10972800" cy="457200"/>
          </a:xfrm>
          <a:prstGeom prst="rect">
            <a:avLst/>
          </a:prstGeom>
          <a:noFill/>
        </p:spPr>
        <p:txBody>
          <a:bodyPr wrap="square" lIns="0" tIns="0" rIns="0" bIns="0" anchor="t">
            <a:spAutoFit/>
          </a:bodyPr>
          <a:lstStyle/>
          <a:p>
            <a:pPr algn="l"/>
            <a:r>
              <a:rPr sz="1500" b="0" i="1">
                <a:solidFill>
                  <a:srgbClr val="6C6F5F"/>
                </a:solidFill>
                <a:latin typeface="Calibri"/>
              </a:rPr>
              <a:t>Four movements. Pair work along the way. A design bridge to your afternoon studio.</a:t>
            </a:r>
          </a:p>
        </p:txBody>
      </p:sp>
      <p:sp>
        <p:nvSpPr>
          <p:cNvPr id="5" name="Rounded Rectangle 4"/>
          <p:cNvSpPr/>
          <p:nvPr/>
        </p:nvSpPr>
        <p:spPr>
          <a:xfrm>
            <a:off x="685800" y="2194560"/>
            <a:ext cx="2697480" cy="3931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2423160"/>
            <a:ext cx="1828800" cy="1005840"/>
          </a:xfrm>
          <a:prstGeom prst="rect">
            <a:avLst/>
          </a:prstGeom>
          <a:noFill/>
        </p:spPr>
        <p:txBody>
          <a:bodyPr wrap="square" lIns="0" tIns="0" rIns="0" bIns="0" anchor="t">
            <a:spAutoFit/>
          </a:bodyPr>
          <a:lstStyle/>
          <a:p>
            <a:pPr algn="l"/>
            <a:r>
              <a:rPr sz="5600" b="1" i="0">
                <a:solidFill>
                  <a:srgbClr val="E8B04B"/>
                </a:solidFill>
                <a:latin typeface="Cambria"/>
              </a:rPr>
              <a:t>01</a:t>
            </a:r>
          </a:p>
        </p:txBody>
      </p:sp>
      <p:sp>
        <p:nvSpPr>
          <p:cNvPr id="7" name="TextBox 6"/>
          <p:cNvSpPr txBox="1"/>
          <p:nvPr/>
        </p:nvSpPr>
        <p:spPr>
          <a:xfrm>
            <a:off x="960120" y="3611880"/>
            <a:ext cx="2148840" cy="1371600"/>
          </a:xfrm>
          <a:prstGeom prst="rect">
            <a:avLst/>
          </a:prstGeom>
          <a:noFill/>
        </p:spPr>
        <p:txBody>
          <a:bodyPr wrap="square" lIns="0" tIns="0" rIns="0" bIns="0" anchor="t">
            <a:spAutoFit/>
          </a:bodyPr>
          <a:lstStyle/>
          <a:p>
            <a:pPr algn="l"/>
            <a:r>
              <a:rPr sz="1900" b="1" i="0">
                <a:solidFill>
                  <a:srgbClr val="1F4529"/>
                </a:solidFill>
                <a:latin typeface="Cambria"/>
              </a:rPr>
              <a:t>What is social innovation?</a:t>
            </a:r>
          </a:p>
        </p:txBody>
      </p:sp>
      <p:sp>
        <p:nvSpPr>
          <p:cNvPr id="8" name="TextBox 7"/>
          <p:cNvSpPr txBox="1"/>
          <p:nvPr/>
        </p:nvSpPr>
        <p:spPr>
          <a:xfrm>
            <a:off x="960120" y="4983480"/>
            <a:ext cx="2148840" cy="1097280"/>
          </a:xfrm>
          <a:prstGeom prst="rect">
            <a:avLst/>
          </a:prstGeom>
          <a:noFill/>
        </p:spPr>
        <p:txBody>
          <a:bodyPr wrap="square" lIns="0" tIns="0" rIns="0" bIns="0" anchor="t">
            <a:spAutoFit/>
          </a:bodyPr>
          <a:lstStyle/>
          <a:p>
            <a:pPr algn="l"/>
            <a:r>
              <a:rPr sz="1300" b="0" i="0">
                <a:solidFill>
                  <a:srgbClr val="1A2F1A"/>
                </a:solidFill>
                <a:latin typeface="Calibri"/>
              </a:rPr>
              <a:t>We will define it together. Then contrast it with technological innovation.</a:t>
            </a:r>
          </a:p>
        </p:txBody>
      </p:sp>
      <p:sp>
        <p:nvSpPr>
          <p:cNvPr id="9" name="Rounded Rectangle 8"/>
          <p:cNvSpPr/>
          <p:nvPr/>
        </p:nvSpPr>
        <p:spPr>
          <a:xfrm>
            <a:off x="3474720" y="2194560"/>
            <a:ext cx="2697480" cy="3931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749040" y="2423160"/>
            <a:ext cx="1828800" cy="1005840"/>
          </a:xfrm>
          <a:prstGeom prst="rect">
            <a:avLst/>
          </a:prstGeom>
          <a:noFill/>
        </p:spPr>
        <p:txBody>
          <a:bodyPr wrap="square" lIns="0" tIns="0" rIns="0" bIns="0" anchor="t">
            <a:spAutoFit/>
          </a:bodyPr>
          <a:lstStyle/>
          <a:p>
            <a:pPr algn="l"/>
            <a:r>
              <a:rPr sz="5600" b="1" i="0">
                <a:solidFill>
                  <a:srgbClr val="E8B04B"/>
                </a:solidFill>
                <a:latin typeface="Cambria"/>
              </a:rPr>
              <a:t>02</a:t>
            </a:r>
          </a:p>
        </p:txBody>
      </p:sp>
      <p:sp>
        <p:nvSpPr>
          <p:cNvPr id="11" name="TextBox 10"/>
          <p:cNvSpPr txBox="1"/>
          <p:nvPr/>
        </p:nvSpPr>
        <p:spPr>
          <a:xfrm>
            <a:off x="3749040" y="3611880"/>
            <a:ext cx="2148840" cy="1371600"/>
          </a:xfrm>
          <a:prstGeom prst="rect">
            <a:avLst/>
          </a:prstGeom>
          <a:noFill/>
        </p:spPr>
        <p:txBody>
          <a:bodyPr wrap="square" lIns="0" tIns="0" rIns="0" bIns="0" anchor="t">
            <a:spAutoFit/>
          </a:bodyPr>
          <a:lstStyle/>
          <a:p>
            <a:pPr algn="l"/>
            <a:r>
              <a:rPr sz="1900" b="1" i="0">
                <a:solidFill>
                  <a:srgbClr val="1F4529"/>
                </a:solidFill>
                <a:latin typeface="Cambria"/>
              </a:rPr>
              <a:t>Why small scale matters</a:t>
            </a:r>
          </a:p>
        </p:txBody>
      </p:sp>
      <p:sp>
        <p:nvSpPr>
          <p:cNvPr id="12" name="TextBox 11"/>
          <p:cNvSpPr txBox="1"/>
          <p:nvPr/>
        </p:nvSpPr>
        <p:spPr>
          <a:xfrm>
            <a:off x="3749040" y="4983480"/>
            <a:ext cx="2148840" cy="1097280"/>
          </a:xfrm>
          <a:prstGeom prst="rect">
            <a:avLst/>
          </a:prstGeom>
          <a:noFill/>
        </p:spPr>
        <p:txBody>
          <a:bodyPr wrap="square" lIns="0" tIns="0" rIns="0" bIns="0" anchor="t">
            <a:spAutoFit/>
          </a:bodyPr>
          <a:lstStyle/>
          <a:p>
            <a:pPr algn="l"/>
            <a:r>
              <a:rPr sz="1300" b="0" i="0">
                <a:solidFill>
                  <a:srgbClr val="1A2F1A"/>
                </a:solidFill>
                <a:latin typeface="Calibri"/>
              </a:rPr>
              <a:t>Small is durable. Solastalgia is real. Communities protect what they can hold.</a:t>
            </a:r>
          </a:p>
        </p:txBody>
      </p:sp>
      <p:sp>
        <p:nvSpPr>
          <p:cNvPr id="13" name="Rounded Rectangle 12"/>
          <p:cNvSpPr/>
          <p:nvPr/>
        </p:nvSpPr>
        <p:spPr>
          <a:xfrm>
            <a:off x="6263640" y="2194560"/>
            <a:ext cx="2697480" cy="3931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37960" y="2423160"/>
            <a:ext cx="1828800" cy="1005840"/>
          </a:xfrm>
          <a:prstGeom prst="rect">
            <a:avLst/>
          </a:prstGeom>
          <a:noFill/>
        </p:spPr>
        <p:txBody>
          <a:bodyPr wrap="square" lIns="0" tIns="0" rIns="0" bIns="0" anchor="t">
            <a:spAutoFit/>
          </a:bodyPr>
          <a:lstStyle/>
          <a:p>
            <a:pPr algn="l"/>
            <a:r>
              <a:rPr sz="5600" b="1" i="0">
                <a:solidFill>
                  <a:srgbClr val="E8B04B"/>
                </a:solidFill>
                <a:latin typeface="Cambria"/>
              </a:rPr>
              <a:t>03</a:t>
            </a:r>
          </a:p>
        </p:txBody>
      </p:sp>
      <p:sp>
        <p:nvSpPr>
          <p:cNvPr id="15" name="TextBox 14"/>
          <p:cNvSpPr txBox="1"/>
          <p:nvPr/>
        </p:nvSpPr>
        <p:spPr>
          <a:xfrm>
            <a:off x="6537960" y="3611880"/>
            <a:ext cx="2148840" cy="1371600"/>
          </a:xfrm>
          <a:prstGeom prst="rect">
            <a:avLst/>
          </a:prstGeom>
          <a:noFill/>
        </p:spPr>
        <p:txBody>
          <a:bodyPr wrap="square" lIns="0" tIns="0" rIns="0" bIns="0" anchor="t">
            <a:spAutoFit/>
          </a:bodyPr>
          <a:lstStyle/>
          <a:p>
            <a:pPr algn="l"/>
            <a:r>
              <a:rPr sz="1900" b="1" i="0">
                <a:solidFill>
                  <a:srgbClr val="1F4529"/>
                </a:solidFill>
                <a:latin typeface="Cambria"/>
              </a:rPr>
              <a:t>Learning from cases</a:t>
            </a:r>
          </a:p>
        </p:txBody>
      </p:sp>
      <p:sp>
        <p:nvSpPr>
          <p:cNvPr id="16" name="TextBox 15"/>
          <p:cNvSpPr txBox="1"/>
          <p:nvPr/>
        </p:nvSpPr>
        <p:spPr>
          <a:xfrm>
            <a:off x="6537960" y="4983480"/>
            <a:ext cx="2148840" cy="1097280"/>
          </a:xfrm>
          <a:prstGeom prst="rect">
            <a:avLst/>
          </a:prstGeom>
          <a:noFill/>
        </p:spPr>
        <p:txBody>
          <a:bodyPr wrap="square" lIns="0" tIns="0" rIns="0" bIns="0" anchor="t">
            <a:spAutoFit/>
          </a:bodyPr>
          <a:lstStyle/>
          <a:p>
            <a:pPr algn="l"/>
            <a:r>
              <a:rPr sz="1300" b="0" i="0">
                <a:solidFill>
                  <a:srgbClr val="1A2F1A"/>
                </a:solidFill>
                <a:latin typeface="Calibri"/>
              </a:rPr>
              <a:t>Community finance, community training, Doi Tung and DEN. What worked, and what was fairly criticised.</a:t>
            </a:r>
          </a:p>
        </p:txBody>
      </p:sp>
      <p:sp>
        <p:nvSpPr>
          <p:cNvPr id="17" name="Rounded Rectangle 16"/>
          <p:cNvSpPr/>
          <p:nvPr/>
        </p:nvSpPr>
        <p:spPr>
          <a:xfrm>
            <a:off x="9052560" y="2194560"/>
            <a:ext cx="2697480" cy="3931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326880" y="2423160"/>
            <a:ext cx="1828800" cy="1005840"/>
          </a:xfrm>
          <a:prstGeom prst="rect">
            <a:avLst/>
          </a:prstGeom>
          <a:noFill/>
        </p:spPr>
        <p:txBody>
          <a:bodyPr wrap="square" lIns="0" tIns="0" rIns="0" bIns="0" anchor="t">
            <a:spAutoFit/>
          </a:bodyPr>
          <a:lstStyle/>
          <a:p>
            <a:pPr algn="l"/>
            <a:r>
              <a:rPr sz="5600" b="1" i="0">
                <a:solidFill>
                  <a:srgbClr val="E8B04B"/>
                </a:solidFill>
                <a:latin typeface="Cambria"/>
              </a:rPr>
              <a:t>04</a:t>
            </a:r>
          </a:p>
        </p:txBody>
      </p:sp>
      <p:sp>
        <p:nvSpPr>
          <p:cNvPr id="19" name="TextBox 18"/>
          <p:cNvSpPr txBox="1"/>
          <p:nvPr/>
        </p:nvSpPr>
        <p:spPr>
          <a:xfrm>
            <a:off x="9326880" y="3611880"/>
            <a:ext cx="2148840" cy="1371600"/>
          </a:xfrm>
          <a:prstGeom prst="rect">
            <a:avLst/>
          </a:prstGeom>
          <a:noFill/>
        </p:spPr>
        <p:txBody>
          <a:bodyPr wrap="square" lIns="0" tIns="0" rIns="0" bIns="0" anchor="t">
            <a:spAutoFit/>
          </a:bodyPr>
          <a:lstStyle/>
          <a:p>
            <a:pPr algn="l"/>
            <a:r>
              <a:rPr sz="1900" b="1" i="0">
                <a:solidFill>
                  <a:srgbClr val="1F4529"/>
                </a:solidFill>
                <a:latin typeface="Cambria"/>
              </a:rPr>
              <a:t>Designing your own</a:t>
            </a:r>
          </a:p>
        </p:txBody>
      </p:sp>
      <p:sp>
        <p:nvSpPr>
          <p:cNvPr id="20" name="TextBox 19"/>
          <p:cNvSpPr txBox="1"/>
          <p:nvPr/>
        </p:nvSpPr>
        <p:spPr>
          <a:xfrm>
            <a:off x="9326880" y="4983480"/>
            <a:ext cx="2148840" cy="1097280"/>
          </a:xfrm>
          <a:prstGeom prst="rect">
            <a:avLst/>
          </a:prstGeom>
          <a:noFill/>
        </p:spPr>
        <p:txBody>
          <a:bodyPr wrap="square" lIns="0" tIns="0" rIns="0" bIns="0" anchor="t">
            <a:spAutoFit/>
          </a:bodyPr>
          <a:lstStyle/>
          <a:p>
            <a:pPr algn="l"/>
            <a:r>
              <a:rPr sz="1300" b="0" i="0">
                <a:solidFill>
                  <a:srgbClr val="1A2F1A"/>
                </a:solidFill>
                <a:latin typeface="Calibri"/>
              </a:rPr>
              <a:t>FPAR as a working method, five questions, and pair discussion before the studio.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200" b="1" i="0">
                <a:solidFill>
                  <a:srgbClr val="1F4529"/>
                </a:solidFill>
                <a:latin typeface="Cambria"/>
              </a:rPr>
              <a:t>Where you have been in the last ten days</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500" b="0" i="1">
                <a:solidFill>
                  <a:srgbClr val="6C6F5F"/>
                </a:solidFill>
                <a:latin typeface="Calibri"/>
              </a:rPr>
              <a:t>Today is the day the frameworks meet the fieldwork.</a:t>
            </a:r>
          </a:p>
        </p:txBody>
      </p:sp>
      <p:sp>
        <p:nvSpPr>
          <p:cNvPr id="5" name="Oval 4"/>
          <p:cNvSpPr/>
          <p:nvPr/>
        </p:nvSpPr>
        <p:spPr>
          <a:xfrm>
            <a:off x="777240" y="1938528"/>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09828" y="2231136"/>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417320" y="1874520"/>
            <a:ext cx="2286000" cy="457200"/>
          </a:xfrm>
          <a:prstGeom prst="rect">
            <a:avLst/>
          </a:prstGeom>
          <a:noFill/>
        </p:spPr>
        <p:txBody>
          <a:bodyPr wrap="square" lIns="0" tIns="0" rIns="0" bIns="0" anchor="t">
            <a:spAutoFit/>
          </a:bodyPr>
          <a:lstStyle/>
          <a:p>
            <a:pPr algn="l"/>
            <a:r>
              <a:rPr sz="1400" b="1" i="0">
                <a:solidFill>
                  <a:srgbClr val="1F4529"/>
                </a:solidFill>
                <a:latin typeface="Cambria"/>
              </a:rPr>
              <a:t>6 July</a:t>
            </a:r>
          </a:p>
        </p:txBody>
      </p:sp>
      <p:sp>
        <p:nvSpPr>
          <p:cNvPr id="8" name="TextBox 7"/>
          <p:cNvSpPr txBox="1"/>
          <p:nvPr/>
        </p:nvSpPr>
        <p:spPr>
          <a:xfrm>
            <a:off x="3749039" y="1874520"/>
            <a:ext cx="8229600" cy="457200"/>
          </a:xfrm>
          <a:prstGeom prst="rect">
            <a:avLst/>
          </a:prstGeom>
          <a:noFill/>
        </p:spPr>
        <p:txBody>
          <a:bodyPr wrap="square" lIns="0" tIns="0" rIns="0" bIns="0" anchor="t">
            <a:spAutoFit/>
          </a:bodyPr>
          <a:lstStyle/>
          <a:p>
            <a:pPr algn="l"/>
            <a:r>
              <a:rPr sz="1300" b="0" i="0">
                <a:solidFill>
                  <a:srgbClr val="1A2F1A"/>
                </a:solidFill>
                <a:latin typeface="Calibri"/>
              </a:rPr>
              <a:t>Global frameworks, SDGs, Anthropocene.</a:t>
            </a:r>
          </a:p>
        </p:txBody>
      </p:sp>
      <p:sp>
        <p:nvSpPr>
          <p:cNvPr id="9" name="Oval 8"/>
          <p:cNvSpPr/>
          <p:nvPr/>
        </p:nvSpPr>
        <p:spPr>
          <a:xfrm>
            <a:off x="777240" y="2468880"/>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09828" y="2761488"/>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417320" y="2404872"/>
            <a:ext cx="2286000" cy="457200"/>
          </a:xfrm>
          <a:prstGeom prst="rect">
            <a:avLst/>
          </a:prstGeom>
          <a:noFill/>
        </p:spPr>
        <p:txBody>
          <a:bodyPr wrap="square" lIns="0" tIns="0" rIns="0" bIns="0" anchor="t">
            <a:spAutoFit/>
          </a:bodyPr>
          <a:lstStyle/>
          <a:p>
            <a:pPr algn="l"/>
            <a:r>
              <a:rPr sz="1400" b="1" i="0">
                <a:solidFill>
                  <a:srgbClr val="1F4529"/>
                </a:solidFill>
                <a:latin typeface="Cambria"/>
              </a:rPr>
              <a:t>7-8 July</a:t>
            </a:r>
          </a:p>
        </p:txBody>
      </p:sp>
      <p:sp>
        <p:nvSpPr>
          <p:cNvPr id="12" name="TextBox 11"/>
          <p:cNvSpPr txBox="1"/>
          <p:nvPr/>
        </p:nvSpPr>
        <p:spPr>
          <a:xfrm>
            <a:off x="3749039" y="2404872"/>
            <a:ext cx="8229600" cy="457200"/>
          </a:xfrm>
          <a:prstGeom prst="rect">
            <a:avLst/>
          </a:prstGeom>
          <a:noFill/>
        </p:spPr>
        <p:txBody>
          <a:bodyPr wrap="square" lIns="0" tIns="0" rIns="0" bIns="0" anchor="t">
            <a:spAutoFit/>
          </a:bodyPr>
          <a:lstStyle/>
          <a:p>
            <a:pPr algn="l"/>
            <a:r>
              <a:rPr sz="1300" b="0" i="0">
                <a:solidFill>
                  <a:srgbClr val="1A2F1A"/>
                </a:solidFill>
                <a:latin typeface="Calibri"/>
              </a:rPr>
              <a:t>Glocal thinking. Local sustainable foundations.</a:t>
            </a:r>
          </a:p>
        </p:txBody>
      </p:sp>
      <p:sp>
        <p:nvSpPr>
          <p:cNvPr id="13" name="Oval 12"/>
          <p:cNvSpPr/>
          <p:nvPr/>
        </p:nvSpPr>
        <p:spPr>
          <a:xfrm>
            <a:off x="777240" y="2999232"/>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909828" y="3291840"/>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17320" y="2935224"/>
            <a:ext cx="2286000" cy="457200"/>
          </a:xfrm>
          <a:prstGeom prst="rect">
            <a:avLst/>
          </a:prstGeom>
          <a:noFill/>
        </p:spPr>
        <p:txBody>
          <a:bodyPr wrap="square" lIns="0" tIns="0" rIns="0" bIns="0" anchor="t">
            <a:spAutoFit/>
          </a:bodyPr>
          <a:lstStyle/>
          <a:p>
            <a:pPr algn="l"/>
            <a:r>
              <a:rPr sz="1400" b="1" i="0">
                <a:solidFill>
                  <a:srgbClr val="1F4529"/>
                </a:solidFill>
                <a:latin typeface="Cambria"/>
              </a:rPr>
              <a:t>9 July</a:t>
            </a:r>
          </a:p>
        </p:txBody>
      </p:sp>
      <p:sp>
        <p:nvSpPr>
          <p:cNvPr id="16" name="TextBox 15"/>
          <p:cNvSpPr txBox="1"/>
          <p:nvPr/>
        </p:nvSpPr>
        <p:spPr>
          <a:xfrm>
            <a:off x="3749039" y="2935224"/>
            <a:ext cx="8229600" cy="457200"/>
          </a:xfrm>
          <a:prstGeom prst="rect">
            <a:avLst/>
          </a:prstGeom>
          <a:noFill/>
        </p:spPr>
        <p:txBody>
          <a:bodyPr wrap="square" lIns="0" tIns="0" rIns="0" bIns="0" anchor="t">
            <a:spAutoFit/>
          </a:bodyPr>
          <a:lstStyle/>
          <a:p>
            <a:pPr algn="l"/>
            <a:r>
              <a:rPr sz="1300" b="0" i="0">
                <a:solidFill>
                  <a:srgbClr val="1A2F1A"/>
                </a:solidFill>
                <a:latin typeface="Calibri"/>
              </a:rPr>
              <a:t>Urban sustainability. Cases from Thailand.</a:t>
            </a:r>
          </a:p>
        </p:txBody>
      </p:sp>
      <p:sp>
        <p:nvSpPr>
          <p:cNvPr id="17" name="Oval 16"/>
          <p:cNvSpPr/>
          <p:nvPr/>
        </p:nvSpPr>
        <p:spPr>
          <a:xfrm>
            <a:off x="777240" y="3529584"/>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09828" y="3822192"/>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417320" y="3465576"/>
            <a:ext cx="2286000" cy="457200"/>
          </a:xfrm>
          <a:prstGeom prst="rect">
            <a:avLst/>
          </a:prstGeom>
          <a:noFill/>
        </p:spPr>
        <p:txBody>
          <a:bodyPr wrap="square" lIns="0" tIns="0" rIns="0" bIns="0" anchor="t">
            <a:spAutoFit/>
          </a:bodyPr>
          <a:lstStyle/>
          <a:p>
            <a:pPr algn="l"/>
            <a:r>
              <a:rPr sz="1400" b="1" i="0">
                <a:solidFill>
                  <a:srgbClr val="1F4529"/>
                </a:solidFill>
                <a:latin typeface="Cambria"/>
              </a:rPr>
              <a:t>10 July</a:t>
            </a:r>
          </a:p>
        </p:txBody>
      </p:sp>
      <p:sp>
        <p:nvSpPr>
          <p:cNvPr id="20" name="TextBox 19"/>
          <p:cNvSpPr txBox="1"/>
          <p:nvPr/>
        </p:nvSpPr>
        <p:spPr>
          <a:xfrm>
            <a:off x="3749039" y="3465576"/>
            <a:ext cx="8229600" cy="457200"/>
          </a:xfrm>
          <a:prstGeom prst="rect">
            <a:avLst/>
          </a:prstGeom>
          <a:noFill/>
        </p:spPr>
        <p:txBody>
          <a:bodyPr wrap="square" lIns="0" tIns="0" rIns="0" bIns="0" anchor="t">
            <a:spAutoFit/>
          </a:bodyPr>
          <a:lstStyle/>
          <a:p>
            <a:pPr algn="l"/>
            <a:r>
              <a:rPr sz="1300" b="0" i="0">
                <a:solidFill>
                  <a:srgbClr val="1A2F1A"/>
                </a:solidFill>
                <a:latin typeface="Calibri"/>
              </a:rPr>
              <a:t>Ethics of engagement. Fieldwork skills.</a:t>
            </a:r>
          </a:p>
        </p:txBody>
      </p:sp>
      <p:sp>
        <p:nvSpPr>
          <p:cNvPr id="21" name="Oval 20"/>
          <p:cNvSpPr/>
          <p:nvPr/>
        </p:nvSpPr>
        <p:spPr>
          <a:xfrm>
            <a:off x="777240" y="4059936"/>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909828" y="4352544"/>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417320" y="3995928"/>
            <a:ext cx="2286000" cy="215444"/>
          </a:xfrm>
          <a:prstGeom prst="rect">
            <a:avLst/>
          </a:prstGeom>
          <a:noFill/>
        </p:spPr>
        <p:txBody>
          <a:bodyPr wrap="square" lIns="0" tIns="0" rIns="0" bIns="0" anchor="t">
            <a:spAutoFit/>
          </a:bodyPr>
          <a:lstStyle/>
          <a:p>
            <a:pPr algn="l"/>
            <a:r>
              <a:rPr sz="1400" b="1" i="0" dirty="0">
                <a:solidFill>
                  <a:srgbClr val="1F4529"/>
                </a:solidFill>
                <a:latin typeface="Cambria"/>
              </a:rPr>
              <a:t>11 </a:t>
            </a:r>
            <a:r>
              <a:rPr lang="en-US" sz="1400" b="1" dirty="0">
                <a:solidFill>
                  <a:srgbClr val="1F4529"/>
                </a:solidFill>
                <a:latin typeface="Cambria"/>
              </a:rPr>
              <a:t>- 12 </a:t>
            </a:r>
            <a:r>
              <a:rPr sz="1400" b="1" i="0" dirty="0">
                <a:solidFill>
                  <a:srgbClr val="1F4529"/>
                </a:solidFill>
                <a:latin typeface="Cambria"/>
              </a:rPr>
              <a:t>July</a:t>
            </a:r>
          </a:p>
        </p:txBody>
      </p:sp>
      <p:sp>
        <p:nvSpPr>
          <p:cNvPr id="24" name="TextBox 23"/>
          <p:cNvSpPr txBox="1"/>
          <p:nvPr/>
        </p:nvSpPr>
        <p:spPr>
          <a:xfrm>
            <a:off x="3749039" y="3995928"/>
            <a:ext cx="8229600" cy="200055"/>
          </a:xfrm>
          <a:prstGeom prst="rect">
            <a:avLst/>
          </a:prstGeom>
          <a:noFill/>
        </p:spPr>
        <p:txBody>
          <a:bodyPr wrap="square" lIns="0" tIns="0" rIns="0" bIns="0" anchor="t">
            <a:spAutoFit/>
          </a:bodyPr>
          <a:lstStyle/>
          <a:p>
            <a:pPr algn="l"/>
            <a:r>
              <a:rPr lang="en-GB" sz="1300" b="0" i="0" dirty="0">
                <a:solidFill>
                  <a:srgbClr val="1A2F1A"/>
                </a:solidFill>
                <a:latin typeface="Calibri"/>
              </a:rPr>
              <a:t>Free Day and Najmah on gender, health and coal extraction in Lahat, Sumatra</a:t>
            </a:r>
            <a:r>
              <a:rPr sz="1300" b="0" i="0" dirty="0">
                <a:solidFill>
                  <a:srgbClr val="1A2F1A"/>
                </a:solidFill>
                <a:latin typeface="Calibri"/>
              </a:rPr>
              <a:t>.</a:t>
            </a:r>
          </a:p>
        </p:txBody>
      </p:sp>
      <p:sp>
        <p:nvSpPr>
          <p:cNvPr id="25" name="Oval 24"/>
          <p:cNvSpPr/>
          <p:nvPr/>
        </p:nvSpPr>
        <p:spPr>
          <a:xfrm>
            <a:off x="777240" y="4590288"/>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909828" y="4882896"/>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417320" y="4526280"/>
            <a:ext cx="2286000" cy="215444"/>
          </a:xfrm>
          <a:prstGeom prst="rect">
            <a:avLst/>
          </a:prstGeom>
          <a:noFill/>
        </p:spPr>
        <p:txBody>
          <a:bodyPr wrap="square" lIns="0" tIns="0" rIns="0" bIns="0" anchor="t">
            <a:spAutoFit/>
          </a:bodyPr>
          <a:lstStyle/>
          <a:p>
            <a:pPr algn="l"/>
            <a:r>
              <a:rPr sz="1400" b="1" i="0" dirty="0">
                <a:solidFill>
                  <a:srgbClr val="1F4529"/>
                </a:solidFill>
                <a:latin typeface="Cambria"/>
              </a:rPr>
              <a:t>13 July</a:t>
            </a:r>
          </a:p>
        </p:txBody>
      </p:sp>
      <p:sp>
        <p:nvSpPr>
          <p:cNvPr id="28" name="TextBox 27"/>
          <p:cNvSpPr txBox="1"/>
          <p:nvPr/>
        </p:nvSpPr>
        <p:spPr>
          <a:xfrm>
            <a:off x="3749039" y="4526280"/>
            <a:ext cx="8229600" cy="457200"/>
          </a:xfrm>
          <a:prstGeom prst="rect">
            <a:avLst/>
          </a:prstGeom>
          <a:noFill/>
        </p:spPr>
        <p:txBody>
          <a:bodyPr wrap="square" lIns="0" tIns="0" rIns="0" bIns="0" anchor="t">
            <a:spAutoFit/>
          </a:bodyPr>
          <a:lstStyle/>
          <a:p>
            <a:pPr algn="l"/>
            <a:r>
              <a:rPr sz="1300" b="0" i="0">
                <a:solidFill>
                  <a:srgbClr val="1A2F1A"/>
                </a:solidFill>
                <a:latin typeface="Calibri"/>
              </a:rPr>
              <a:t>The LERD Project, Phetchaburi. Mangroves, wastewater, salt farms.</a:t>
            </a:r>
          </a:p>
        </p:txBody>
      </p:sp>
      <p:sp>
        <p:nvSpPr>
          <p:cNvPr id="29" name="Oval 28"/>
          <p:cNvSpPr/>
          <p:nvPr/>
        </p:nvSpPr>
        <p:spPr>
          <a:xfrm>
            <a:off x="777240" y="5120640"/>
            <a:ext cx="292608" cy="292608"/>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909828" y="5413248"/>
            <a:ext cx="27432" cy="164592"/>
          </a:xfrm>
          <a:prstGeom prst="rect">
            <a:avLst/>
          </a:prstGeom>
          <a:solidFill>
            <a:srgbClr val="A3B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417320" y="5056632"/>
            <a:ext cx="2286000" cy="457200"/>
          </a:xfrm>
          <a:prstGeom prst="rect">
            <a:avLst/>
          </a:prstGeom>
          <a:noFill/>
        </p:spPr>
        <p:txBody>
          <a:bodyPr wrap="square" lIns="0" tIns="0" rIns="0" bIns="0" anchor="t">
            <a:spAutoFit/>
          </a:bodyPr>
          <a:lstStyle/>
          <a:p>
            <a:pPr algn="l"/>
            <a:r>
              <a:rPr sz="1400" b="1" i="0" dirty="0">
                <a:solidFill>
                  <a:srgbClr val="1F4529"/>
                </a:solidFill>
                <a:latin typeface="Cambria"/>
              </a:rPr>
              <a:t>14 July</a:t>
            </a:r>
          </a:p>
        </p:txBody>
      </p:sp>
      <p:sp>
        <p:nvSpPr>
          <p:cNvPr id="32" name="TextBox 31"/>
          <p:cNvSpPr txBox="1"/>
          <p:nvPr/>
        </p:nvSpPr>
        <p:spPr>
          <a:xfrm>
            <a:off x="3749039" y="5056632"/>
            <a:ext cx="8229600" cy="457200"/>
          </a:xfrm>
          <a:prstGeom prst="rect">
            <a:avLst/>
          </a:prstGeom>
          <a:noFill/>
        </p:spPr>
        <p:txBody>
          <a:bodyPr wrap="square" lIns="0" tIns="0" rIns="0" bIns="0" anchor="t">
            <a:spAutoFit/>
          </a:bodyPr>
          <a:lstStyle/>
          <a:p>
            <a:pPr algn="l"/>
            <a:r>
              <a:rPr sz="1300" b="0" i="0">
                <a:solidFill>
                  <a:srgbClr val="1A2F1A"/>
                </a:solidFill>
                <a:latin typeface="Calibri"/>
              </a:rPr>
              <a:t>Making sense of the field. Patterns and problems.</a:t>
            </a:r>
          </a:p>
        </p:txBody>
      </p:sp>
      <p:sp>
        <p:nvSpPr>
          <p:cNvPr id="33" name="Oval 32"/>
          <p:cNvSpPr/>
          <p:nvPr/>
        </p:nvSpPr>
        <p:spPr>
          <a:xfrm>
            <a:off x="777240" y="5650992"/>
            <a:ext cx="292608" cy="292608"/>
          </a:xfrm>
          <a:prstGeom prst="ellipse">
            <a:avLst/>
          </a:prstGeom>
          <a:solidFill>
            <a:srgbClr val="C153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417320" y="5586984"/>
            <a:ext cx="2286000" cy="457200"/>
          </a:xfrm>
          <a:prstGeom prst="rect">
            <a:avLst/>
          </a:prstGeom>
          <a:noFill/>
        </p:spPr>
        <p:txBody>
          <a:bodyPr wrap="square" lIns="0" tIns="0" rIns="0" bIns="0" anchor="t">
            <a:spAutoFit/>
          </a:bodyPr>
          <a:lstStyle/>
          <a:p>
            <a:pPr algn="l"/>
            <a:r>
              <a:rPr sz="1400" b="1" i="0">
                <a:solidFill>
                  <a:srgbClr val="C1531F"/>
                </a:solidFill>
                <a:latin typeface="Cambria"/>
              </a:rPr>
              <a:t>15 July</a:t>
            </a:r>
          </a:p>
        </p:txBody>
      </p:sp>
      <p:sp>
        <p:nvSpPr>
          <p:cNvPr id="35" name="TextBox 34"/>
          <p:cNvSpPr txBox="1"/>
          <p:nvPr/>
        </p:nvSpPr>
        <p:spPr>
          <a:xfrm>
            <a:off x="3749039" y="5586984"/>
            <a:ext cx="8229600" cy="457200"/>
          </a:xfrm>
          <a:prstGeom prst="rect">
            <a:avLst/>
          </a:prstGeom>
          <a:noFill/>
        </p:spPr>
        <p:txBody>
          <a:bodyPr wrap="square" lIns="0" tIns="0" rIns="0" bIns="0" anchor="t">
            <a:spAutoFit/>
          </a:bodyPr>
          <a:lstStyle/>
          <a:p>
            <a:pPr algn="l"/>
            <a:r>
              <a:rPr sz="1300" b="0" i="0">
                <a:solidFill>
                  <a:srgbClr val="1A2F1A"/>
                </a:solidFill>
                <a:latin typeface="Calibri"/>
              </a:rPr>
              <a:t>Today. From analysis to design.</a:t>
            </a:r>
          </a:p>
        </p:txBody>
      </p:sp>
      <p:sp>
        <p:nvSpPr>
          <p:cNvPr id="36" name="Rectangle 35"/>
          <p:cNvSpPr/>
          <p:nvPr/>
        </p:nvSpPr>
        <p:spPr>
          <a:xfrm>
            <a:off x="0" y="6355080"/>
            <a:ext cx="12191695" cy="50292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85800" y="6446520"/>
            <a:ext cx="10972800" cy="365760"/>
          </a:xfrm>
          <a:prstGeom prst="rect">
            <a:avLst/>
          </a:prstGeom>
          <a:noFill/>
        </p:spPr>
        <p:txBody>
          <a:bodyPr wrap="square" lIns="0" tIns="0" rIns="0" bIns="0" anchor="t">
            <a:spAutoFit/>
          </a:bodyPr>
          <a:lstStyle/>
          <a:p>
            <a:pPr algn="l"/>
            <a:r>
              <a:rPr sz="1300" b="0" i="1">
                <a:solidFill>
                  <a:srgbClr val="E8B04B"/>
                </a:solidFill>
                <a:latin typeface="Cambria"/>
              </a:rPr>
              <a:t>Tomorrow you present your projects. Today we build the ideas that will make them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972800" cy="640080"/>
          </a:xfrm>
          <a:prstGeom prst="rect">
            <a:avLst/>
          </a:prstGeom>
          <a:noFill/>
        </p:spPr>
        <p:txBody>
          <a:bodyPr wrap="square" lIns="0" tIns="0" rIns="0" bIns="0" anchor="t">
            <a:spAutoFit/>
          </a:bodyPr>
          <a:lstStyle/>
          <a:p>
            <a:pPr algn="l"/>
            <a:r>
              <a:rPr sz="3200" b="1" i="0">
                <a:solidFill>
                  <a:srgbClr val="1F4529"/>
                </a:solidFill>
                <a:latin typeface="Cambria"/>
              </a:rPr>
              <a:t>Before we begin</a:t>
            </a:r>
          </a:p>
        </p:txBody>
      </p:sp>
      <p:sp>
        <p:nvSpPr>
          <p:cNvPr id="4" name="TextBox 3"/>
          <p:cNvSpPr txBox="1"/>
          <p:nvPr/>
        </p:nvSpPr>
        <p:spPr>
          <a:xfrm>
            <a:off x="1097280" y="1920240"/>
            <a:ext cx="10058400" cy="1097280"/>
          </a:xfrm>
          <a:prstGeom prst="rect">
            <a:avLst/>
          </a:prstGeom>
          <a:noFill/>
        </p:spPr>
        <p:txBody>
          <a:bodyPr wrap="square" lIns="0" tIns="0" rIns="0" bIns="0" anchor="t">
            <a:spAutoFit/>
          </a:bodyPr>
          <a:lstStyle/>
          <a:p>
            <a:pPr algn="l"/>
            <a:r>
              <a:rPr sz="3000" b="0" i="1">
                <a:solidFill>
                  <a:srgbClr val="1A2F1A"/>
                </a:solidFill>
                <a:latin typeface="Cambria"/>
              </a:rPr>
              <a:t>"What is the smallest change you noticed this week</a:t>
            </a:r>
          </a:p>
        </p:txBody>
      </p:sp>
      <p:sp>
        <p:nvSpPr>
          <p:cNvPr id="5" name="TextBox 4"/>
          <p:cNvSpPr txBox="1"/>
          <p:nvPr/>
        </p:nvSpPr>
        <p:spPr>
          <a:xfrm>
            <a:off x="1097280" y="2834640"/>
            <a:ext cx="10058400" cy="1097280"/>
          </a:xfrm>
          <a:prstGeom prst="rect">
            <a:avLst/>
          </a:prstGeom>
          <a:noFill/>
        </p:spPr>
        <p:txBody>
          <a:bodyPr wrap="square" lIns="0" tIns="0" rIns="0" bIns="0" anchor="t">
            <a:spAutoFit/>
          </a:bodyPr>
          <a:lstStyle/>
          <a:p>
            <a:pPr algn="l"/>
            <a:r>
              <a:rPr sz="3000" b="0" i="1">
                <a:solidFill>
                  <a:srgbClr val="1F4529"/>
                </a:solidFill>
                <a:latin typeface="Cambria"/>
              </a:rPr>
              <a:t>that had the biggest effect?"</a:t>
            </a:r>
          </a:p>
        </p:txBody>
      </p:sp>
      <p:sp>
        <p:nvSpPr>
          <p:cNvPr id="6" name="Rounded Rectangle 5"/>
          <p:cNvSpPr/>
          <p:nvPr/>
        </p:nvSpPr>
        <p:spPr>
          <a:xfrm>
            <a:off x="685800" y="4434840"/>
            <a:ext cx="5486400" cy="155448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60120" y="475488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4754880"/>
            <a:ext cx="502920" cy="502920"/>
          </a:xfrm>
          <a:prstGeom prst="rect">
            <a:avLst/>
          </a:prstGeom>
          <a:noFill/>
        </p:spPr>
        <p:txBody>
          <a:bodyPr wrap="none" lIns="0" tIns="0" rIns="0" bIns="0" anchor="ctr">
            <a:spAutoFit/>
          </a:bodyPr>
          <a:lstStyle/>
          <a:p>
            <a:pPr algn="ctr"/>
            <a:r>
              <a:rPr sz="1400" b="1">
                <a:solidFill>
                  <a:srgbClr val="E8B04B"/>
                </a:solidFill>
                <a:latin typeface="Calibri"/>
              </a:rPr>
              <a:t>1</a:t>
            </a:r>
          </a:p>
        </p:txBody>
      </p:sp>
      <p:sp>
        <p:nvSpPr>
          <p:cNvPr id="9" name="TextBox 8"/>
          <p:cNvSpPr txBox="1"/>
          <p:nvPr/>
        </p:nvSpPr>
        <p:spPr>
          <a:xfrm>
            <a:off x="1645920" y="4800600"/>
            <a:ext cx="4251960" cy="457200"/>
          </a:xfrm>
          <a:prstGeom prst="rect">
            <a:avLst/>
          </a:prstGeom>
          <a:noFill/>
        </p:spPr>
        <p:txBody>
          <a:bodyPr wrap="square" lIns="0" tIns="0" rIns="0" bIns="0" anchor="t">
            <a:spAutoFit/>
          </a:bodyPr>
          <a:lstStyle/>
          <a:p>
            <a:pPr algn="l"/>
            <a:r>
              <a:rPr sz="1800" b="1" i="0">
                <a:solidFill>
                  <a:srgbClr val="1F4529"/>
                </a:solidFill>
                <a:latin typeface="Cambria"/>
              </a:rPr>
              <a:t>Turn to your neighbour</a:t>
            </a:r>
          </a:p>
        </p:txBody>
      </p:sp>
      <p:sp>
        <p:nvSpPr>
          <p:cNvPr id="10" name="TextBox 9"/>
          <p:cNvSpPr txBox="1"/>
          <p:nvPr/>
        </p:nvSpPr>
        <p:spPr>
          <a:xfrm>
            <a:off x="960120" y="5349240"/>
            <a:ext cx="4937760" cy="640080"/>
          </a:xfrm>
          <a:prstGeom prst="rect">
            <a:avLst/>
          </a:prstGeom>
          <a:noFill/>
        </p:spPr>
        <p:txBody>
          <a:bodyPr wrap="square" lIns="0" tIns="0" rIns="0" bIns="0" anchor="t">
            <a:spAutoFit/>
          </a:bodyPr>
          <a:lstStyle/>
          <a:p>
            <a:pPr algn="l"/>
            <a:r>
              <a:rPr sz="1300" b="0" i="0">
                <a:solidFill>
                  <a:srgbClr val="1A2F1A"/>
                </a:solidFill>
                <a:latin typeface="Calibri"/>
              </a:rPr>
              <a:t>Share one small thing you saw this week that stayed with you. Two minutes each.</a:t>
            </a:r>
          </a:p>
        </p:txBody>
      </p:sp>
      <p:sp>
        <p:nvSpPr>
          <p:cNvPr id="11" name="Rounded Rectangle 10"/>
          <p:cNvSpPr/>
          <p:nvPr/>
        </p:nvSpPr>
        <p:spPr>
          <a:xfrm>
            <a:off x="6309360" y="4434840"/>
            <a:ext cx="5486400" cy="155448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6583680" y="475488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83680" y="4754880"/>
            <a:ext cx="502920" cy="502920"/>
          </a:xfrm>
          <a:prstGeom prst="rect">
            <a:avLst/>
          </a:prstGeom>
          <a:noFill/>
        </p:spPr>
        <p:txBody>
          <a:bodyPr wrap="none" lIns="0" tIns="0" rIns="0" bIns="0" anchor="ctr">
            <a:spAutoFit/>
          </a:bodyPr>
          <a:lstStyle/>
          <a:p>
            <a:pPr algn="ctr"/>
            <a:r>
              <a:rPr sz="1400" b="1">
                <a:solidFill>
                  <a:srgbClr val="E8B04B"/>
                </a:solidFill>
                <a:latin typeface="Calibri"/>
              </a:rPr>
              <a:t>2</a:t>
            </a:r>
          </a:p>
        </p:txBody>
      </p:sp>
      <p:sp>
        <p:nvSpPr>
          <p:cNvPr id="14" name="TextBox 13"/>
          <p:cNvSpPr txBox="1"/>
          <p:nvPr/>
        </p:nvSpPr>
        <p:spPr>
          <a:xfrm>
            <a:off x="7269480" y="4800600"/>
            <a:ext cx="4251960" cy="457200"/>
          </a:xfrm>
          <a:prstGeom prst="rect">
            <a:avLst/>
          </a:prstGeom>
          <a:noFill/>
        </p:spPr>
        <p:txBody>
          <a:bodyPr wrap="square" lIns="0" tIns="0" rIns="0" bIns="0" anchor="t">
            <a:spAutoFit/>
          </a:bodyPr>
          <a:lstStyle/>
          <a:p>
            <a:pPr algn="l"/>
            <a:r>
              <a:rPr sz="1800" b="1" i="0">
                <a:solidFill>
                  <a:srgbClr val="1F4529"/>
                </a:solidFill>
                <a:latin typeface="Cambria"/>
              </a:rPr>
              <a:t>Then write it down</a:t>
            </a:r>
          </a:p>
        </p:txBody>
      </p:sp>
      <p:sp>
        <p:nvSpPr>
          <p:cNvPr id="15" name="TextBox 14"/>
          <p:cNvSpPr txBox="1"/>
          <p:nvPr/>
        </p:nvSpPr>
        <p:spPr>
          <a:xfrm>
            <a:off x="6583680" y="5349240"/>
            <a:ext cx="4937760" cy="640080"/>
          </a:xfrm>
          <a:prstGeom prst="rect">
            <a:avLst/>
          </a:prstGeom>
          <a:noFill/>
        </p:spPr>
        <p:txBody>
          <a:bodyPr wrap="square" lIns="0" tIns="0" rIns="0" bIns="0" anchor="t">
            <a:spAutoFit/>
          </a:bodyPr>
          <a:lstStyle/>
          <a:p>
            <a:pPr algn="l"/>
            <a:r>
              <a:rPr sz="1300" b="0" i="0">
                <a:solidFill>
                  <a:srgbClr val="1A2F1A"/>
                </a:solidFill>
                <a:latin typeface="Calibri"/>
              </a:rPr>
              <a:t>One sentence. Keep it. We will come back to it in the afternoon studio.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320040" cy="6858000"/>
          </a:xfrm>
          <a:prstGeom prst="rect">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2194560"/>
            <a:ext cx="1828800" cy="1097280"/>
          </a:xfrm>
          <a:prstGeom prst="rect">
            <a:avLst/>
          </a:prstGeom>
          <a:noFill/>
        </p:spPr>
        <p:txBody>
          <a:bodyPr wrap="square" lIns="0" tIns="0" rIns="0" bIns="0" anchor="t">
            <a:spAutoFit/>
          </a:bodyPr>
          <a:lstStyle/>
          <a:p>
            <a:pPr algn="l"/>
            <a:r>
              <a:rPr sz="1800" b="1" i="0">
                <a:solidFill>
                  <a:srgbClr val="E8B04B"/>
                </a:solidFill>
                <a:latin typeface="Calibri"/>
              </a:rPr>
              <a:t>PART 01</a:t>
            </a:r>
          </a:p>
        </p:txBody>
      </p:sp>
      <p:sp>
        <p:nvSpPr>
          <p:cNvPr id="5" name="TextBox 4"/>
          <p:cNvSpPr txBox="1"/>
          <p:nvPr/>
        </p:nvSpPr>
        <p:spPr>
          <a:xfrm>
            <a:off x="914400" y="2834640"/>
            <a:ext cx="10515600" cy="1645920"/>
          </a:xfrm>
          <a:prstGeom prst="rect">
            <a:avLst/>
          </a:prstGeom>
          <a:noFill/>
        </p:spPr>
        <p:txBody>
          <a:bodyPr wrap="square" lIns="0" tIns="0" rIns="0" bIns="0" anchor="t">
            <a:spAutoFit/>
          </a:bodyPr>
          <a:lstStyle/>
          <a:p>
            <a:pPr algn="l"/>
            <a:r>
              <a:rPr sz="4800" b="1" i="0">
                <a:solidFill>
                  <a:srgbClr val="FFFFFF"/>
                </a:solidFill>
                <a:latin typeface="Cambria"/>
              </a:rPr>
              <a:t>What is social innovation?</a:t>
            </a:r>
          </a:p>
        </p:txBody>
      </p:sp>
      <p:sp>
        <p:nvSpPr>
          <p:cNvPr id="6" name="TextBox 5"/>
          <p:cNvSpPr txBox="1"/>
          <p:nvPr/>
        </p:nvSpPr>
        <p:spPr>
          <a:xfrm>
            <a:off x="914400" y="4572000"/>
            <a:ext cx="10515600" cy="914400"/>
          </a:xfrm>
          <a:prstGeom prst="rect">
            <a:avLst/>
          </a:prstGeom>
          <a:noFill/>
        </p:spPr>
        <p:txBody>
          <a:bodyPr wrap="square" lIns="0" tIns="0" rIns="0" bIns="0" anchor="t">
            <a:spAutoFit/>
          </a:bodyPr>
          <a:lstStyle/>
          <a:p>
            <a:pPr algn="l"/>
            <a:r>
              <a:rPr sz="2000" b="0" i="1">
                <a:solidFill>
                  <a:srgbClr val="A3B18A"/>
                </a:solidFill>
                <a:latin typeface="Cambria"/>
              </a:rPr>
              <a:t>Not a new gadget. A new relationship, a new practice, a new way of organising.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000" b="1" i="0">
                <a:solidFill>
                  <a:srgbClr val="1F4529"/>
                </a:solidFill>
                <a:latin typeface="Cambria"/>
              </a:rPr>
              <a:t>In pairs: what do you think social innovation is?</a:t>
            </a:r>
          </a:p>
        </p:txBody>
      </p:sp>
      <p:sp>
        <p:nvSpPr>
          <p:cNvPr id="4" name="TextBox 3"/>
          <p:cNvSpPr txBox="1"/>
          <p:nvPr/>
        </p:nvSpPr>
        <p:spPr>
          <a:xfrm>
            <a:off x="685800" y="1097280"/>
            <a:ext cx="10972800" cy="230832"/>
          </a:xfrm>
          <a:prstGeom prst="rect">
            <a:avLst/>
          </a:prstGeom>
          <a:noFill/>
        </p:spPr>
        <p:txBody>
          <a:bodyPr wrap="square" lIns="0" tIns="0" rIns="0" bIns="0" anchor="t">
            <a:spAutoFit/>
          </a:bodyPr>
          <a:lstStyle/>
          <a:p>
            <a:pPr algn="l"/>
            <a:r>
              <a:rPr lang="en-US" sz="1500" i="1" dirty="0">
                <a:solidFill>
                  <a:srgbClr val="6C6F5F"/>
                </a:solidFill>
                <a:latin typeface="Calibri"/>
              </a:rPr>
              <a:t>5</a:t>
            </a:r>
            <a:r>
              <a:rPr sz="1500" b="0" i="1" dirty="0">
                <a:solidFill>
                  <a:srgbClr val="6C6F5F"/>
                </a:solidFill>
                <a:latin typeface="Calibri"/>
              </a:rPr>
              <a:t> minutes together. Before I offer a definition, hear yourselves think.</a:t>
            </a:r>
          </a:p>
        </p:txBody>
      </p:sp>
      <p:sp>
        <p:nvSpPr>
          <p:cNvPr id="5" name="Rounded Rectangle 4"/>
          <p:cNvSpPr/>
          <p:nvPr/>
        </p:nvSpPr>
        <p:spPr>
          <a:xfrm>
            <a:off x="685800" y="1783080"/>
            <a:ext cx="10789920" cy="219456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965960"/>
            <a:ext cx="10058400" cy="365760"/>
          </a:xfrm>
          <a:prstGeom prst="rect">
            <a:avLst/>
          </a:prstGeom>
          <a:noFill/>
        </p:spPr>
        <p:txBody>
          <a:bodyPr wrap="square" lIns="0" tIns="0" rIns="0" bIns="0" anchor="t">
            <a:spAutoFit/>
          </a:bodyPr>
          <a:lstStyle/>
          <a:p>
            <a:pPr algn="l"/>
            <a:r>
              <a:rPr sz="1200" b="1" i="0">
                <a:solidFill>
                  <a:srgbClr val="E8B04B"/>
                </a:solidFill>
                <a:latin typeface="Calibri"/>
              </a:rPr>
              <a:t>PAIR TASK</a:t>
            </a:r>
          </a:p>
        </p:txBody>
      </p:sp>
      <p:sp>
        <p:nvSpPr>
          <p:cNvPr id="7" name="TextBox 6"/>
          <p:cNvSpPr txBox="1"/>
          <p:nvPr/>
        </p:nvSpPr>
        <p:spPr>
          <a:xfrm>
            <a:off x="960120" y="2377440"/>
            <a:ext cx="10058400" cy="1463040"/>
          </a:xfrm>
          <a:prstGeom prst="rect">
            <a:avLst/>
          </a:prstGeom>
          <a:noFill/>
        </p:spPr>
        <p:txBody>
          <a:bodyPr wrap="square" lIns="0" tIns="0" rIns="0" bIns="0" anchor="t">
            <a:spAutoFit/>
          </a:bodyPr>
          <a:lstStyle/>
          <a:p>
            <a:pPr algn="l"/>
            <a:r>
              <a:rPr sz="2200" b="0" i="1">
                <a:solidFill>
                  <a:srgbClr val="FFFFFF"/>
                </a:solidFill>
                <a:latin typeface="Cambria"/>
              </a:rPr>
              <a:t>"What would you call an innovation that changes not a product, but the way people live together?"</a:t>
            </a:r>
          </a:p>
        </p:txBody>
      </p:sp>
      <p:sp>
        <p:nvSpPr>
          <p:cNvPr id="8" name="TextBox 7"/>
          <p:cNvSpPr txBox="1"/>
          <p:nvPr/>
        </p:nvSpPr>
        <p:spPr>
          <a:xfrm>
            <a:off x="685800" y="4160520"/>
            <a:ext cx="10972800" cy="365760"/>
          </a:xfrm>
          <a:prstGeom prst="rect">
            <a:avLst/>
          </a:prstGeom>
          <a:noFill/>
        </p:spPr>
        <p:txBody>
          <a:bodyPr wrap="square" lIns="0" tIns="0" rIns="0" bIns="0" anchor="t">
            <a:spAutoFit/>
          </a:bodyPr>
          <a:lstStyle/>
          <a:p>
            <a:pPr algn="l"/>
            <a:r>
              <a:rPr sz="1100" b="1" i="0">
                <a:solidFill>
                  <a:srgbClr val="1F4529"/>
                </a:solidFill>
                <a:latin typeface="Calibri"/>
              </a:rPr>
              <a:t>USE THESE PROMPTS</a:t>
            </a:r>
          </a:p>
        </p:txBody>
      </p:sp>
      <p:sp>
        <p:nvSpPr>
          <p:cNvPr id="9" name="Rounded Rectangle 8"/>
          <p:cNvSpPr/>
          <p:nvPr/>
        </p:nvSpPr>
        <p:spPr>
          <a:xfrm>
            <a:off x="685800" y="4617720"/>
            <a:ext cx="2743200" cy="1645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868680" y="480060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4800600"/>
            <a:ext cx="457200" cy="457200"/>
          </a:xfrm>
          <a:prstGeom prst="rect">
            <a:avLst/>
          </a:prstGeom>
          <a:noFill/>
        </p:spPr>
        <p:txBody>
          <a:bodyPr wrap="none" lIns="0" tIns="0" rIns="0" bIns="0" anchor="ctr">
            <a:spAutoFit/>
          </a:bodyPr>
          <a:lstStyle/>
          <a:p>
            <a:pPr algn="ctr"/>
            <a:r>
              <a:rPr sz="1300" b="1">
                <a:solidFill>
                  <a:srgbClr val="E8B04B"/>
                </a:solidFill>
                <a:latin typeface="Calibri"/>
              </a:rPr>
              <a:t>1</a:t>
            </a:r>
          </a:p>
        </p:txBody>
      </p:sp>
      <p:sp>
        <p:nvSpPr>
          <p:cNvPr id="12" name="TextBox 11"/>
          <p:cNvSpPr txBox="1"/>
          <p:nvPr/>
        </p:nvSpPr>
        <p:spPr>
          <a:xfrm>
            <a:off x="1463040" y="4800600"/>
            <a:ext cx="1783080" cy="457200"/>
          </a:xfrm>
          <a:prstGeom prst="rect">
            <a:avLst/>
          </a:prstGeom>
          <a:noFill/>
        </p:spPr>
        <p:txBody>
          <a:bodyPr wrap="square" lIns="0" tIns="0" rIns="0" bIns="0" anchor="t">
            <a:spAutoFit/>
          </a:bodyPr>
          <a:lstStyle/>
          <a:p>
            <a:pPr algn="l"/>
            <a:r>
              <a:rPr sz="1500" b="1" i="0">
                <a:solidFill>
                  <a:srgbClr val="1F4529"/>
                </a:solidFill>
                <a:latin typeface="Cambria"/>
              </a:rPr>
              <a:t>An example</a:t>
            </a:r>
          </a:p>
        </p:txBody>
      </p:sp>
      <p:sp>
        <p:nvSpPr>
          <p:cNvPr id="13" name="TextBox 12"/>
          <p:cNvSpPr txBox="1"/>
          <p:nvPr/>
        </p:nvSpPr>
        <p:spPr>
          <a:xfrm>
            <a:off x="868680" y="5394960"/>
            <a:ext cx="2377440" cy="822960"/>
          </a:xfrm>
          <a:prstGeom prst="rect">
            <a:avLst/>
          </a:prstGeom>
          <a:noFill/>
        </p:spPr>
        <p:txBody>
          <a:bodyPr wrap="square" lIns="0" tIns="0" rIns="0" bIns="0" anchor="t">
            <a:spAutoFit/>
          </a:bodyPr>
          <a:lstStyle/>
          <a:p>
            <a:pPr algn="l"/>
            <a:r>
              <a:rPr sz="1100" b="0" i="0">
                <a:solidFill>
                  <a:srgbClr val="1A2F1A"/>
                </a:solidFill>
                <a:latin typeface="Calibri"/>
              </a:rPr>
              <a:t>One example each from your own life or country of something that changed how people work together.</a:t>
            </a:r>
          </a:p>
        </p:txBody>
      </p:sp>
      <p:sp>
        <p:nvSpPr>
          <p:cNvPr id="14" name="Rounded Rectangle 13"/>
          <p:cNvSpPr/>
          <p:nvPr/>
        </p:nvSpPr>
        <p:spPr>
          <a:xfrm>
            <a:off x="3520440" y="4617720"/>
            <a:ext cx="2743200" cy="1645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3703320" y="480060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703320" y="4800600"/>
            <a:ext cx="457200" cy="457200"/>
          </a:xfrm>
          <a:prstGeom prst="rect">
            <a:avLst/>
          </a:prstGeom>
          <a:noFill/>
        </p:spPr>
        <p:txBody>
          <a:bodyPr wrap="none" lIns="0" tIns="0" rIns="0" bIns="0" anchor="ctr">
            <a:spAutoFit/>
          </a:bodyPr>
          <a:lstStyle/>
          <a:p>
            <a:pPr algn="ctr"/>
            <a:r>
              <a:rPr sz="1300" b="1">
                <a:solidFill>
                  <a:srgbClr val="E8B04B"/>
                </a:solidFill>
                <a:latin typeface="Calibri"/>
              </a:rPr>
              <a:t>2</a:t>
            </a:r>
          </a:p>
        </p:txBody>
      </p:sp>
      <p:sp>
        <p:nvSpPr>
          <p:cNvPr id="17" name="TextBox 16"/>
          <p:cNvSpPr txBox="1"/>
          <p:nvPr/>
        </p:nvSpPr>
        <p:spPr>
          <a:xfrm>
            <a:off x="4297680" y="4800600"/>
            <a:ext cx="1783080" cy="457200"/>
          </a:xfrm>
          <a:prstGeom prst="rect">
            <a:avLst/>
          </a:prstGeom>
          <a:noFill/>
        </p:spPr>
        <p:txBody>
          <a:bodyPr wrap="square" lIns="0" tIns="0" rIns="0" bIns="0" anchor="t">
            <a:spAutoFit/>
          </a:bodyPr>
          <a:lstStyle/>
          <a:p>
            <a:pPr algn="l"/>
            <a:r>
              <a:rPr sz="1500" b="1" i="0">
                <a:solidFill>
                  <a:srgbClr val="1F4529"/>
                </a:solidFill>
                <a:latin typeface="Cambria"/>
              </a:rPr>
              <a:t>A non example</a:t>
            </a:r>
          </a:p>
        </p:txBody>
      </p:sp>
      <p:sp>
        <p:nvSpPr>
          <p:cNvPr id="18" name="TextBox 17"/>
          <p:cNvSpPr txBox="1"/>
          <p:nvPr/>
        </p:nvSpPr>
        <p:spPr>
          <a:xfrm>
            <a:off x="3703320" y="5394960"/>
            <a:ext cx="2377440" cy="822960"/>
          </a:xfrm>
          <a:prstGeom prst="rect">
            <a:avLst/>
          </a:prstGeom>
          <a:noFill/>
        </p:spPr>
        <p:txBody>
          <a:bodyPr wrap="square" lIns="0" tIns="0" rIns="0" bIns="0" anchor="t">
            <a:spAutoFit/>
          </a:bodyPr>
          <a:lstStyle/>
          <a:p>
            <a:pPr algn="l"/>
            <a:r>
              <a:rPr sz="1100" b="0" i="0">
                <a:solidFill>
                  <a:srgbClr val="1A2F1A"/>
                </a:solidFill>
                <a:latin typeface="Calibri"/>
              </a:rPr>
              <a:t>One thing that is called "innovation" but really is not. Why is it different?</a:t>
            </a:r>
          </a:p>
        </p:txBody>
      </p:sp>
      <p:sp>
        <p:nvSpPr>
          <p:cNvPr id="19" name="Rounded Rectangle 18"/>
          <p:cNvSpPr/>
          <p:nvPr/>
        </p:nvSpPr>
        <p:spPr>
          <a:xfrm>
            <a:off x="6355080" y="4617720"/>
            <a:ext cx="2743200" cy="1645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537960" y="480060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537960" y="4800600"/>
            <a:ext cx="457200" cy="457200"/>
          </a:xfrm>
          <a:prstGeom prst="rect">
            <a:avLst/>
          </a:prstGeom>
          <a:noFill/>
        </p:spPr>
        <p:txBody>
          <a:bodyPr wrap="none" lIns="0" tIns="0" rIns="0" bIns="0" anchor="ctr">
            <a:spAutoFit/>
          </a:bodyPr>
          <a:lstStyle/>
          <a:p>
            <a:pPr algn="ctr"/>
            <a:r>
              <a:rPr sz="1300" b="1">
                <a:solidFill>
                  <a:srgbClr val="E8B04B"/>
                </a:solidFill>
                <a:latin typeface="Calibri"/>
              </a:rPr>
              <a:t>3</a:t>
            </a:r>
          </a:p>
        </p:txBody>
      </p:sp>
      <p:sp>
        <p:nvSpPr>
          <p:cNvPr id="22" name="TextBox 21"/>
          <p:cNvSpPr txBox="1"/>
          <p:nvPr/>
        </p:nvSpPr>
        <p:spPr>
          <a:xfrm>
            <a:off x="7132320" y="4800600"/>
            <a:ext cx="1783080" cy="457200"/>
          </a:xfrm>
          <a:prstGeom prst="rect">
            <a:avLst/>
          </a:prstGeom>
          <a:noFill/>
        </p:spPr>
        <p:txBody>
          <a:bodyPr wrap="square" lIns="0" tIns="0" rIns="0" bIns="0" anchor="t">
            <a:spAutoFit/>
          </a:bodyPr>
          <a:lstStyle/>
          <a:p>
            <a:pPr algn="l"/>
            <a:r>
              <a:rPr sz="1500" b="1" i="0">
                <a:solidFill>
                  <a:srgbClr val="1F4529"/>
                </a:solidFill>
                <a:latin typeface="Cambria"/>
              </a:rPr>
              <a:t>A definition</a:t>
            </a:r>
          </a:p>
        </p:txBody>
      </p:sp>
      <p:sp>
        <p:nvSpPr>
          <p:cNvPr id="23" name="TextBox 22"/>
          <p:cNvSpPr txBox="1"/>
          <p:nvPr/>
        </p:nvSpPr>
        <p:spPr>
          <a:xfrm>
            <a:off x="6537960" y="5394960"/>
            <a:ext cx="2377440" cy="822960"/>
          </a:xfrm>
          <a:prstGeom prst="rect">
            <a:avLst/>
          </a:prstGeom>
          <a:noFill/>
        </p:spPr>
        <p:txBody>
          <a:bodyPr wrap="square" lIns="0" tIns="0" rIns="0" bIns="0" anchor="t">
            <a:spAutoFit/>
          </a:bodyPr>
          <a:lstStyle/>
          <a:p>
            <a:pPr algn="l"/>
            <a:r>
              <a:rPr sz="1100" b="0" i="0">
                <a:solidFill>
                  <a:srgbClr val="1A2F1A"/>
                </a:solidFill>
                <a:latin typeface="Calibri"/>
              </a:rPr>
              <a:t>Together, write one sentence that captures what you both think social innovation is.</a:t>
            </a:r>
          </a:p>
        </p:txBody>
      </p:sp>
      <p:sp>
        <p:nvSpPr>
          <p:cNvPr id="24" name="Rounded Rectangle 23"/>
          <p:cNvSpPr/>
          <p:nvPr/>
        </p:nvSpPr>
        <p:spPr>
          <a:xfrm>
            <a:off x="9189720" y="4617720"/>
            <a:ext cx="2743200" cy="16459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9372600" y="480060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372600" y="4800600"/>
            <a:ext cx="457200" cy="457200"/>
          </a:xfrm>
          <a:prstGeom prst="rect">
            <a:avLst/>
          </a:prstGeom>
          <a:noFill/>
        </p:spPr>
        <p:txBody>
          <a:bodyPr wrap="none" lIns="0" tIns="0" rIns="0" bIns="0" anchor="ctr">
            <a:spAutoFit/>
          </a:bodyPr>
          <a:lstStyle/>
          <a:p>
            <a:pPr algn="ctr"/>
            <a:r>
              <a:rPr sz="1300" b="1">
                <a:solidFill>
                  <a:srgbClr val="E8B04B"/>
                </a:solidFill>
                <a:latin typeface="Calibri"/>
              </a:rPr>
              <a:t>4</a:t>
            </a:r>
          </a:p>
        </p:txBody>
      </p:sp>
      <p:sp>
        <p:nvSpPr>
          <p:cNvPr id="27" name="TextBox 26"/>
          <p:cNvSpPr txBox="1"/>
          <p:nvPr/>
        </p:nvSpPr>
        <p:spPr>
          <a:xfrm>
            <a:off x="9966960" y="4800600"/>
            <a:ext cx="1783080" cy="457200"/>
          </a:xfrm>
          <a:prstGeom prst="rect">
            <a:avLst/>
          </a:prstGeom>
          <a:noFill/>
        </p:spPr>
        <p:txBody>
          <a:bodyPr wrap="square" lIns="0" tIns="0" rIns="0" bIns="0" anchor="t">
            <a:spAutoFit/>
          </a:bodyPr>
          <a:lstStyle/>
          <a:p>
            <a:pPr algn="l"/>
            <a:r>
              <a:rPr sz="1500" b="1" i="0">
                <a:solidFill>
                  <a:srgbClr val="1F4529"/>
                </a:solidFill>
                <a:latin typeface="Cambria"/>
              </a:rPr>
              <a:t>A doubt</a:t>
            </a:r>
          </a:p>
        </p:txBody>
      </p:sp>
      <p:sp>
        <p:nvSpPr>
          <p:cNvPr id="28" name="TextBox 27"/>
          <p:cNvSpPr txBox="1"/>
          <p:nvPr/>
        </p:nvSpPr>
        <p:spPr>
          <a:xfrm>
            <a:off x="9372600" y="5394960"/>
            <a:ext cx="2377440" cy="822960"/>
          </a:xfrm>
          <a:prstGeom prst="rect">
            <a:avLst/>
          </a:prstGeom>
          <a:noFill/>
        </p:spPr>
        <p:txBody>
          <a:bodyPr wrap="square" lIns="0" tIns="0" rIns="0" bIns="0" anchor="t">
            <a:spAutoFit/>
          </a:bodyPr>
          <a:lstStyle/>
          <a:p>
            <a:pPr algn="l"/>
            <a:r>
              <a:rPr sz="1100" b="0" i="0">
                <a:solidFill>
                  <a:srgbClr val="1A2F1A"/>
                </a:solidFill>
                <a:latin typeface="Calibri"/>
              </a:rPr>
              <a:t>One question you still cannot answer. We will come back to it.</a:t>
            </a:r>
          </a:p>
        </p:txBody>
      </p:sp>
      <p:sp>
        <p:nvSpPr>
          <p:cNvPr id="29" name="TextBox 28"/>
          <p:cNvSpPr txBox="1"/>
          <p:nvPr/>
        </p:nvSpPr>
        <p:spPr>
          <a:xfrm>
            <a:off x="685800" y="6400800"/>
            <a:ext cx="10972800" cy="184666"/>
          </a:xfrm>
          <a:prstGeom prst="rect">
            <a:avLst/>
          </a:prstGeom>
          <a:noFill/>
        </p:spPr>
        <p:txBody>
          <a:bodyPr wrap="square" lIns="0" tIns="0" rIns="0" bIns="0" anchor="t">
            <a:spAutoFit/>
          </a:bodyPr>
          <a:lstStyle/>
          <a:p>
            <a:pPr algn="l"/>
            <a:r>
              <a:rPr sz="1200" b="0" i="1" dirty="0">
                <a:solidFill>
                  <a:srgbClr val="6C6F5F"/>
                </a:solidFill>
                <a:latin typeface="Calibri"/>
              </a:rPr>
              <a:t>we will share a few answers and then look at how the field defines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200" b="1" i="0">
                <a:solidFill>
                  <a:srgbClr val="1F4529"/>
                </a:solidFill>
                <a:latin typeface="Cambria"/>
              </a:rPr>
              <a:t>Technological and social innovation</a:t>
            </a:r>
          </a:p>
        </p:txBody>
      </p:sp>
      <p:sp>
        <p:nvSpPr>
          <p:cNvPr id="5" name="Rounded Rectangle 4"/>
          <p:cNvSpPr/>
          <p:nvPr/>
        </p:nvSpPr>
        <p:spPr>
          <a:xfrm>
            <a:off x="685800" y="1828800"/>
            <a:ext cx="5532120" cy="4572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965960"/>
            <a:ext cx="5120640" cy="457200"/>
          </a:xfrm>
          <a:prstGeom prst="rect">
            <a:avLst/>
          </a:prstGeom>
          <a:noFill/>
        </p:spPr>
        <p:txBody>
          <a:bodyPr wrap="square" lIns="0" tIns="0" rIns="0" bIns="0" anchor="t">
            <a:spAutoFit/>
          </a:bodyPr>
          <a:lstStyle/>
          <a:p>
            <a:pPr algn="l"/>
            <a:r>
              <a:rPr sz="1200" b="1" i="0">
                <a:solidFill>
                  <a:srgbClr val="C1531F"/>
                </a:solidFill>
                <a:latin typeface="Calibri"/>
              </a:rPr>
              <a:t>TECHNOLOGICAL INNOVATION</a:t>
            </a:r>
          </a:p>
        </p:txBody>
      </p:sp>
      <p:sp>
        <p:nvSpPr>
          <p:cNvPr id="7" name="TextBox 6"/>
          <p:cNvSpPr txBox="1"/>
          <p:nvPr/>
        </p:nvSpPr>
        <p:spPr>
          <a:xfrm>
            <a:off x="960120" y="2514600"/>
            <a:ext cx="1371600" cy="365760"/>
          </a:xfrm>
          <a:prstGeom prst="rect">
            <a:avLst/>
          </a:prstGeom>
          <a:noFill/>
        </p:spPr>
        <p:txBody>
          <a:bodyPr wrap="square" lIns="0" tIns="0" rIns="0" bIns="0" anchor="t">
            <a:spAutoFit/>
          </a:bodyPr>
          <a:lstStyle/>
          <a:p>
            <a:pPr algn="l"/>
            <a:r>
              <a:rPr sz="1100" b="1" i="0">
                <a:solidFill>
                  <a:srgbClr val="6C6F5F"/>
                </a:solidFill>
                <a:latin typeface="Calibri"/>
              </a:rPr>
              <a:t>Focus</a:t>
            </a:r>
          </a:p>
        </p:txBody>
      </p:sp>
      <p:sp>
        <p:nvSpPr>
          <p:cNvPr id="8" name="TextBox 7"/>
          <p:cNvSpPr txBox="1"/>
          <p:nvPr/>
        </p:nvSpPr>
        <p:spPr>
          <a:xfrm>
            <a:off x="2514600" y="2514600"/>
            <a:ext cx="3566160" cy="365760"/>
          </a:xfrm>
          <a:prstGeom prst="rect">
            <a:avLst/>
          </a:prstGeom>
          <a:noFill/>
        </p:spPr>
        <p:txBody>
          <a:bodyPr wrap="square" lIns="0" tIns="0" rIns="0" bIns="0" anchor="t">
            <a:spAutoFit/>
          </a:bodyPr>
          <a:lstStyle/>
          <a:p>
            <a:pPr algn="l"/>
            <a:r>
              <a:rPr sz="1300" b="0" i="0">
                <a:solidFill>
                  <a:srgbClr val="1A2F1A"/>
                </a:solidFill>
                <a:latin typeface="Calibri"/>
              </a:rPr>
              <a:t>Products, tools, materials, code.</a:t>
            </a:r>
          </a:p>
        </p:txBody>
      </p:sp>
      <p:sp>
        <p:nvSpPr>
          <p:cNvPr id="9" name="TextBox 8"/>
          <p:cNvSpPr txBox="1"/>
          <p:nvPr/>
        </p:nvSpPr>
        <p:spPr>
          <a:xfrm>
            <a:off x="960120" y="3291840"/>
            <a:ext cx="1371600" cy="365760"/>
          </a:xfrm>
          <a:prstGeom prst="rect">
            <a:avLst/>
          </a:prstGeom>
          <a:noFill/>
        </p:spPr>
        <p:txBody>
          <a:bodyPr wrap="square" lIns="0" tIns="0" rIns="0" bIns="0" anchor="t">
            <a:spAutoFit/>
          </a:bodyPr>
          <a:lstStyle/>
          <a:p>
            <a:pPr algn="l"/>
            <a:r>
              <a:rPr sz="1100" b="1" i="0">
                <a:solidFill>
                  <a:srgbClr val="6C6F5F"/>
                </a:solidFill>
                <a:latin typeface="Calibri"/>
              </a:rPr>
              <a:t>Driver</a:t>
            </a:r>
          </a:p>
        </p:txBody>
      </p:sp>
      <p:sp>
        <p:nvSpPr>
          <p:cNvPr id="10" name="TextBox 9"/>
          <p:cNvSpPr txBox="1"/>
          <p:nvPr/>
        </p:nvSpPr>
        <p:spPr>
          <a:xfrm>
            <a:off x="2514600" y="3291840"/>
            <a:ext cx="3566160" cy="365760"/>
          </a:xfrm>
          <a:prstGeom prst="rect">
            <a:avLst/>
          </a:prstGeom>
          <a:noFill/>
        </p:spPr>
        <p:txBody>
          <a:bodyPr wrap="square" lIns="0" tIns="0" rIns="0" bIns="0" anchor="t">
            <a:spAutoFit/>
          </a:bodyPr>
          <a:lstStyle/>
          <a:p>
            <a:pPr algn="l"/>
            <a:r>
              <a:rPr sz="1300" b="0" i="0">
                <a:solidFill>
                  <a:srgbClr val="1A2F1A"/>
                </a:solidFill>
                <a:latin typeface="Calibri"/>
              </a:rPr>
              <a:t>Usually markets and firms.</a:t>
            </a:r>
          </a:p>
        </p:txBody>
      </p:sp>
      <p:sp>
        <p:nvSpPr>
          <p:cNvPr id="11" name="TextBox 10"/>
          <p:cNvSpPr txBox="1"/>
          <p:nvPr/>
        </p:nvSpPr>
        <p:spPr>
          <a:xfrm>
            <a:off x="960120" y="4069080"/>
            <a:ext cx="1371600" cy="365760"/>
          </a:xfrm>
          <a:prstGeom prst="rect">
            <a:avLst/>
          </a:prstGeom>
          <a:noFill/>
        </p:spPr>
        <p:txBody>
          <a:bodyPr wrap="square" lIns="0" tIns="0" rIns="0" bIns="0" anchor="t">
            <a:spAutoFit/>
          </a:bodyPr>
          <a:lstStyle/>
          <a:p>
            <a:pPr algn="l"/>
            <a:r>
              <a:rPr sz="1100" b="1" i="0">
                <a:solidFill>
                  <a:srgbClr val="6C6F5F"/>
                </a:solidFill>
                <a:latin typeface="Calibri"/>
              </a:rPr>
              <a:t>Direction</a:t>
            </a:r>
          </a:p>
        </p:txBody>
      </p:sp>
      <p:sp>
        <p:nvSpPr>
          <p:cNvPr id="12" name="TextBox 11"/>
          <p:cNvSpPr txBox="1"/>
          <p:nvPr/>
        </p:nvSpPr>
        <p:spPr>
          <a:xfrm>
            <a:off x="2514600" y="4069080"/>
            <a:ext cx="3566160" cy="365760"/>
          </a:xfrm>
          <a:prstGeom prst="rect">
            <a:avLst/>
          </a:prstGeom>
          <a:noFill/>
        </p:spPr>
        <p:txBody>
          <a:bodyPr wrap="square" lIns="0" tIns="0" rIns="0" bIns="0" anchor="t">
            <a:spAutoFit/>
          </a:bodyPr>
          <a:lstStyle/>
          <a:p>
            <a:pPr algn="l"/>
            <a:r>
              <a:rPr sz="1300" b="0" i="0">
                <a:solidFill>
                  <a:srgbClr val="1A2F1A"/>
                </a:solidFill>
                <a:latin typeface="Calibri"/>
              </a:rPr>
              <a:t>Often top down.</a:t>
            </a:r>
          </a:p>
        </p:txBody>
      </p:sp>
      <p:sp>
        <p:nvSpPr>
          <p:cNvPr id="13" name="TextBox 12"/>
          <p:cNvSpPr txBox="1"/>
          <p:nvPr/>
        </p:nvSpPr>
        <p:spPr>
          <a:xfrm>
            <a:off x="960120" y="4846320"/>
            <a:ext cx="1371600" cy="365760"/>
          </a:xfrm>
          <a:prstGeom prst="rect">
            <a:avLst/>
          </a:prstGeom>
          <a:noFill/>
        </p:spPr>
        <p:txBody>
          <a:bodyPr wrap="square" lIns="0" tIns="0" rIns="0" bIns="0" anchor="t">
            <a:spAutoFit/>
          </a:bodyPr>
          <a:lstStyle/>
          <a:p>
            <a:pPr algn="l"/>
            <a:r>
              <a:rPr sz="1100" b="1" i="0">
                <a:solidFill>
                  <a:srgbClr val="6C6F5F"/>
                </a:solidFill>
                <a:latin typeface="Calibri"/>
              </a:rPr>
              <a:t>Measured by</a:t>
            </a:r>
          </a:p>
        </p:txBody>
      </p:sp>
      <p:sp>
        <p:nvSpPr>
          <p:cNvPr id="14" name="TextBox 13"/>
          <p:cNvSpPr txBox="1"/>
          <p:nvPr/>
        </p:nvSpPr>
        <p:spPr>
          <a:xfrm>
            <a:off x="2514600" y="4846320"/>
            <a:ext cx="3566160" cy="365760"/>
          </a:xfrm>
          <a:prstGeom prst="rect">
            <a:avLst/>
          </a:prstGeom>
          <a:noFill/>
        </p:spPr>
        <p:txBody>
          <a:bodyPr wrap="square" lIns="0" tIns="0" rIns="0" bIns="0" anchor="t">
            <a:spAutoFit/>
          </a:bodyPr>
          <a:lstStyle/>
          <a:p>
            <a:pPr algn="l"/>
            <a:r>
              <a:rPr sz="1300" b="0" i="0">
                <a:solidFill>
                  <a:srgbClr val="1A2F1A"/>
                </a:solidFill>
                <a:latin typeface="Calibri"/>
              </a:rPr>
              <a:t>Productivity, patents, sales, valuations.</a:t>
            </a:r>
          </a:p>
        </p:txBody>
      </p:sp>
      <p:sp>
        <p:nvSpPr>
          <p:cNvPr id="15" name="TextBox 14"/>
          <p:cNvSpPr txBox="1"/>
          <p:nvPr/>
        </p:nvSpPr>
        <p:spPr>
          <a:xfrm>
            <a:off x="960120" y="5623560"/>
            <a:ext cx="1371600" cy="365760"/>
          </a:xfrm>
          <a:prstGeom prst="rect">
            <a:avLst/>
          </a:prstGeom>
          <a:noFill/>
        </p:spPr>
        <p:txBody>
          <a:bodyPr wrap="square" lIns="0" tIns="0" rIns="0" bIns="0" anchor="t">
            <a:spAutoFit/>
          </a:bodyPr>
          <a:lstStyle/>
          <a:p>
            <a:pPr algn="l"/>
            <a:r>
              <a:rPr sz="1100" b="1" i="0">
                <a:solidFill>
                  <a:srgbClr val="6C6F5F"/>
                </a:solidFill>
                <a:latin typeface="Calibri"/>
              </a:rPr>
              <a:t>Examples</a:t>
            </a:r>
          </a:p>
        </p:txBody>
      </p:sp>
      <p:sp>
        <p:nvSpPr>
          <p:cNvPr id="16" name="TextBox 15"/>
          <p:cNvSpPr txBox="1"/>
          <p:nvPr/>
        </p:nvSpPr>
        <p:spPr>
          <a:xfrm>
            <a:off x="2514600" y="5623560"/>
            <a:ext cx="3566160" cy="200055"/>
          </a:xfrm>
          <a:prstGeom prst="rect">
            <a:avLst/>
          </a:prstGeom>
          <a:noFill/>
        </p:spPr>
        <p:txBody>
          <a:bodyPr wrap="square" lIns="0" tIns="0" rIns="0" bIns="0" anchor="t">
            <a:spAutoFit/>
          </a:bodyPr>
          <a:lstStyle/>
          <a:p>
            <a:pPr algn="l"/>
            <a:r>
              <a:rPr sz="1300" b="0" i="0" dirty="0">
                <a:solidFill>
                  <a:srgbClr val="1A2F1A"/>
                </a:solidFill>
                <a:latin typeface="Calibri"/>
              </a:rPr>
              <a:t>Smartphones, </a:t>
            </a:r>
            <a:r>
              <a:rPr lang="en-US" sz="1300" dirty="0">
                <a:solidFill>
                  <a:srgbClr val="1A2F1A"/>
                </a:solidFill>
                <a:latin typeface="Calibri"/>
              </a:rPr>
              <a:t>V</a:t>
            </a:r>
            <a:r>
              <a:rPr sz="1300" b="0" i="0" dirty="0">
                <a:solidFill>
                  <a:srgbClr val="1A2F1A"/>
                </a:solidFill>
                <a:latin typeface="Calibri"/>
              </a:rPr>
              <a:t>accines, </a:t>
            </a:r>
            <a:r>
              <a:rPr lang="en-US" sz="1300" dirty="0">
                <a:solidFill>
                  <a:srgbClr val="1A2F1A"/>
                </a:solidFill>
                <a:latin typeface="Calibri"/>
              </a:rPr>
              <a:t>and …</a:t>
            </a:r>
            <a:endParaRPr sz="1300" b="0" i="0" dirty="0">
              <a:solidFill>
                <a:srgbClr val="1A2F1A"/>
              </a:solidFill>
              <a:latin typeface="Calibri"/>
            </a:endParaRPr>
          </a:p>
        </p:txBody>
      </p:sp>
      <p:sp>
        <p:nvSpPr>
          <p:cNvPr id="17" name="Rounded Rectangle 16"/>
          <p:cNvSpPr/>
          <p:nvPr/>
        </p:nvSpPr>
        <p:spPr>
          <a:xfrm>
            <a:off x="6355080" y="1828800"/>
            <a:ext cx="5532120" cy="457200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629400" y="1965960"/>
            <a:ext cx="5120640" cy="457200"/>
          </a:xfrm>
          <a:prstGeom prst="rect">
            <a:avLst/>
          </a:prstGeom>
          <a:noFill/>
        </p:spPr>
        <p:txBody>
          <a:bodyPr wrap="square" lIns="0" tIns="0" rIns="0" bIns="0" anchor="t">
            <a:spAutoFit/>
          </a:bodyPr>
          <a:lstStyle/>
          <a:p>
            <a:pPr algn="l"/>
            <a:r>
              <a:rPr sz="1200" b="1" i="0">
                <a:solidFill>
                  <a:srgbClr val="E8B04B"/>
                </a:solidFill>
                <a:latin typeface="Calibri"/>
              </a:rPr>
              <a:t>SOCIAL INNOVATION</a:t>
            </a:r>
          </a:p>
        </p:txBody>
      </p:sp>
      <p:sp>
        <p:nvSpPr>
          <p:cNvPr id="19" name="TextBox 18"/>
          <p:cNvSpPr txBox="1"/>
          <p:nvPr/>
        </p:nvSpPr>
        <p:spPr>
          <a:xfrm>
            <a:off x="6629400" y="2514600"/>
            <a:ext cx="1371600" cy="365760"/>
          </a:xfrm>
          <a:prstGeom prst="rect">
            <a:avLst/>
          </a:prstGeom>
          <a:noFill/>
        </p:spPr>
        <p:txBody>
          <a:bodyPr wrap="square" lIns="0" tIns="0" rIns="0" bIns="0" anchor="t">
            <a:spAutoFit/>
          </a:bodyPr>
          <a:lstStyle/>
          <a:p>
            <a:pPr algn="l"/>
            <a:r>
              <a:rPr sz="1100" b="1" i="0">
                <a:solidFill>
                  <a:srgbClr val="E8B04B"/>
                </a:solidFill>
                <a:latin typeface="Calibri"/>
              </a:rPr>
              <a:t>Focus</a:t>
            </a:r>
          </a:p>
        </p:txBody>
      </p:sp>
      <p:sp>
        <p:nvSpPr>
          <p:cNvPr id="20" name="TextBox 19"/>
          <p:cNvSpPr txBox="1"/>
          <p:nvPr/>
        </p:nvSpPr>
        <p:spPr>
          <a:xfrm>
            <a:off x="8183879" y="2514600"/>
            <a:ext cx="3566160" cy="365760"/>
          </a:xfrm>
          <a:prstGeom prst="rect">
            <a:avLst/>
          </a:prstGeom>
          <a:noFill/>
        </p:spPr>
        <p:txBody>
          <a:bodyPr wrap="square" lIns="0" tIns="0" rIns="0" bIns="0" anchor="t">
            <a:spAutoFit/>
          </a:bodyPr>
          <a:lstStyle/>
          <a:p>
            <a:pPr algn="l"/>
            <a:r>
              <a:rPr sz="1300" b="0" i="0">
                <a:solidFill>
                  <a:srgbClr val="FFFFFF"/>
                </a:solidFill>
                <a:latin typeface="Calibri"/>
              </a:rPr>
              <a:t>Relationships, practices, institutions.</a:t>
            </a:r>
          </a:p>
        </p:txBody>
      </p:sp>
      <p:sp>
        <p:nvSpPr>
          <p:cNvPr id="21" name="TextBox 20"/>
          <p:cNvSpPr txBox="1"/>
          <p:nvPr/>
        </p:nvSpPr>
        <p:spPr>
          <a:xfrm>
            <a:off x="6629400" y="3291840"/>
            <a:ext cx="1371600" cy="365760"/>
          </a:xfrm>
          <a:prstGeom prst="rect">
            <a:avLst/>
          </a:prstGeom>
          <a:noFill/>
        </p:spPr>
        <p:txBody>
          <a:bodyPr wrap="square" lIns="0" tIns="0" rIns="0" bIns="0" anchor="t">
            <a:spAutoFit/>
          </a:bodyPr>
          <a:lstStyle/>
          <a:p>
            <a:pPr algn="l"/>
            <a:r>
              <a:rPr sz="1100" b="1" i="0">
                <a:solidFill>
                  <a:srgbClr val="E8B04B"/>
                </a:solidFill>
                <a:latin typeface="Calibri"/>
              </a:rPr>
              <a:t>Driver</a:t>
            </a:r>
          </a:p>
        </p:txBody>
      </p:sp>
      <p:sp>
        <p:nvSpPr>
          <p:cNvPr id="22" name="TextBox 21"/>
          <p:cNvSpPr txBox="1"/>
          <p:nvPr/>
        </p:nvSpPr>
        <p:spPr>
          <a:xfrm>
            <a:off x="8183879" y="3291840"/>
            <a:ext cx="3566160" cy="365760"/>
          </a:xfrm>
          <a:prstGeom prst="rect">
            <a:avLst/>
          </a:prstGeom>
          <a:noFill/>
        </p:spPr>
        <p:txBody>
          <a:bodyPr wrap="square" lIns="0" tIns="0" rIns="0" bIns="0" anchor="t">
            <a:spAutoFit/>
          </a:bodyPr>
          <a:lstStyle/>
          <a:p>
            <a:pPr algn="l"/>
            <a:r>
              <a:rPr sz="1300" b="0" i="0">
                <a:solidFill>
                  <a:srgbClr val="FFFFFF"/>
                </a:solidFill>
                <a:latin typeface="Calibri"/>
              </a:rPr>
              <a:t>Often communities and civil society.</a:t>
            </a:r>
          </a:p>
        </p:txBody>
      </p:sp>
      <p:sp>
        <p:nvSpPr>
          <p:cNvPr id="23" name="TextBox 22"/>
          <p:cNvSpPr txBox="1"/>
          <p:nvPr/>
        </p:nvSpPr>
        <p:spPr>
          <a:xfrm>
            <a:off x="6629400" y="4069080"/>
            <a:ext cx="1371600" cy="365760"/>
          </a:xfrm>
          <a:prstGeom prst="rect">
            <a:avLst/>
          </a:prstGeom>
          <a:noFill/>
        </p:spPr>
        <p:txBody>
          <a:bodyPr wrap="square" lIns="0" tIns="0" rIns="0" bIns="0" anchor="t">
            <a:spAutoFit/>
          </a:bodyPr>
          <a:lstStyle/>
          <a:p>
            <a:pPr algn="l"/>
            <a:r>
              <a:rPr sz="1100" b="1" i="0">
                <a:solidFill>
                  <a:srgbClr val="E8B04B"/>
                </a:solidFill>
                <a:latin typeface="Calibri"/>
              </a:rPr>
              <a:t>Direction</a:t>
            </a:r>
          </a:p>
        </p:txBody>
      </p:sp>
      <p:sp>
        <p:nvSpPr>
          <p:cNvPr id="24" name="TextBox 23"/>
          <p:cNvSpPr txBox="1"/>
          <p:nvPr/>
        </p:nvSpPr>
        <p:spPr>
          <a:xfrm>
            <a:off x="8183879" y="4069080"/>
            <a:ext cx="3566160" cy="365760"/>
          </a:xfrm>
          <a:prstGeom prst="rect">
            <a:avLst/>
          </a:prstGeom>
          <a:noFill/>
        </p:spPr>
        <p:txBody>
          <a:bodyPr wrap="square" lIns="0" tIns="0" rIns="0" bIns="0" anchor="t">
            <a:spAutoFit/>
          </a:bodyPr>
          <a:lstStyle/>
          <a:p>
            <a:pPr algn="l"/>
            <a:r>
              <a:rPr sz="1300" b="0" i="0">
                <a:solidFill>
                  <a:srgbClr val="FFFFFF"/>
                </a:solidFill>
                <a:latin typeface="Calibri"/>
              </a:rPr>
              <a:t>Often bottom up.</a:t>
            </a:r>
          </a:p>
        </p:txBody>
      </p:sp>
      <p:sp>
        <p:nvSpPr>
          <p:cNvPr id="25" name="TextBox 24"/>
          <p:cNvSpPr txBox="1"/>
          <p:nvPr/>
        </p:nvSpPr>
        <p:spPr>
          <a:xfrm>
            <a:off x="6629400" y="4846320"/>
            <a:ext cx="1371600" cy="365760"/>
          </a:xfrm>
          <a:prstGeom prst="rect">
            <a:avLst/>
          </a:prstGeom>
          <a:noFill/>
        </p:spPr>
        <p:txBody>
          <a:bodyPr wrap="square" lIns="0" tIns="0" rIns="0" bIns="0" anchor="t">
            <a:spAutoFit/>
          </a:bodyPr>
          <a:lstStyle/>
          <a:p>
            <a:pPr algn="l"/>
            <a:r>
              <a:rPr sz="1100" b="1" i="0">
                <a:solidFill>
                  <a:srgbClr val="E8B04B"/>
                </a:solidFill>
                <a:latin typeface="Calibri"/>
              </a:rPr>
              <a:t>Measured by</a:t>
            </a:r>
          </a:p>
        </p:txBody>
      </p:sp>
      <p:sp>
        <p:nvSpPr>
          <p:cNvPr id="26" name="TextBox 25"/>
          <p:cNvSpPr txBox="1"/>
          <p:nvPr/>
        </p:nvSpPr>
        <p:spPr>
          <a:xfrm>
            <a:off x="8183879" y="4846320"/>
            <a:ext cx="3566160" cy="365760"/>
          </a:xfrm>
          <a:prstGeom prst="rect">
            <a:avLst/>
          </a:prstGeom>
          <a:noFill/>
        </p:spPr>
        <p:txBody>
          <a:bodyPr wrap="square" lIns="0" tIns="0" rIns="0" bIns="0" anchor="t">
            <a:spAutoFit/>
          </a:bodyPr>
          <a:lstStyle/>
          <a:p>
            <a:pPr algn="l"/>
            <a:r>
              <a:rPr sz="1300" b="0" i="0">
                <a:solidFill>
                  <a:srgbClr val="FFFFFF"/>
                </a:solidFill>
                <a:latin typeface="Calibri"/>
              </a:rPr>
              <a:t>Wellbeing, agency, resilience, trust.</a:t>
            </a:r>
          </a:p>
        </p:txBody>
      </p:sp>
      <p:sp>
        <p:nvSpPr>
          <p:cNvPr id="27" name="TextBox 26"/>
          <p:cNvSpPr txBox="1"/>
          <p:nvPr/>
        </p:nvSpPr>
        <p:spPr>
          <a:xfrm>
            <a:off x="6629400" y="5623560"/>
            <a:ext cx="1371600" cy="365760"/>
          </a:xfrm>
          <a:prstGeom prst="rect">
            <a:avLst/>
          </a:prstGeom>
          <a:noFill/>
        </p:spPr>
        <p:txBody>
          <a:bodyPr wrap="square" lIns="0" tIns="0" rIns="0" bIns="0" anchor="t">
            <a:spAutoFit/>
          </a:bodyPr>
          <a:lstStyle/>
          <a:p>
            <a:pPr algn="l"/>
            <a:r>
              <a:rPr sz="1100" b="1" i="0">
                <a:solidFill>
                  <a:srgbClr val="E8B04B"/>
                </a:solidFill>
                <a:latin typeface="Calibri"/>
              </a:rPr>
              <a:t>Examples</a:t>
            </a:r>
          </a:p>
        </p:txBody>
      </p:sp>
      <p:sp>
        <p:nvSpPr>
          <p:cNvPr id="28" name="TextBox 27"/>
          <p:cNvSpPr txBox="1"/>
          <p:nvPr/>
        </p:nvSpPr>
        <p:spPr>
          <a:xfrm>
            <a:off x="8183879" y="5623560"/>
            <a:ext cx="3566160" cy="200055"/>
          </a:xfrm>
          <a:prstGeom prst="rect">
            <a:avLst/>
          </a:prstGeom>
          <a:noFill/>
        </p:spPr>
        <p:txBody>
          <a:bodyPr wrap="square" lIns="0" tIns="0" rIns="0" bIns="0" anchor="t">
            <a:spAutoFit/>
          </a:bodyPr>
          <a:lstStyle/>
          <a:p>
            <a:pPr algn="l"/>
            <a:r>
              <a:rPr lang="en-US" sz="1300" dirty="0">
                <a:solidFill>
                  <a:srgbClr val="FFFFFF"/>
                </a:solidFill>
                <a:latin typeface="Calibri"/>
              </a:rPr>
              <a:t>NGOs, </a:t>
            </a:r>
            <a:r>
              <a:rPr sz="1300" b="0" i="0" dirty="0">
                <a:solidFill>
                  <a:srgbClr val="FFFFFF"/>
                </a:solidFill>
                <a:latin typeface="Calibri"/>
              </a:rPr>
              <a:t> cooperatives, DEN's student </a:t>
            </a:r>
            <a:r>
              <a:rPr sz="1300" b="0" i="0" dirty="0" err="1">
                <a:solidFill>
                  <a:srgbClr val="FFFFFF"/>
                </a:solidFill>
                <a:latin typeface="Calibri"/>
              </a:rPr>
              <a:t>conferenc</a:t>
            </a:r>
            <a:r>
              <a:rPr sz="1300" b="0" i="0" dirty="0">
                <a:solidFill>
                  <a:srgbClr val="FFFFFF"/>
                </a:solidFill>
                <a:latin typeface="Calibri"/>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000" b="1" i="0">
                <a:solidFill>
                  <a:srgbClr val="1F4529"/>
                </a:solidFill>
                <a:latin typeface="Cambria"/>
              </a:rPr>
              <a:t>How social innovations spread: three phases</a:t>
            </a:r>
          </a:p>
        </p:txBody>
      </p:sp>
      <p:sp>
        <p:nvSpPr>
          <p:cNvPr id="4" name="TextBox 3"/>
          <p:cNvSpPr txBox="1"/>
          <p:nvPr/>
        </p:nvSpPr>
        <p:spPr>
          <a:xfrm>
            <a:off x="685800" y="1051560"/>
            <a:ext cx="10972800" cy="457200"/>
          </a:xfrm>
          <a:prstGeom prst="rect">
            <a:avLst/>
          </a:prstGeom>
          <a:noFill/>
        </p:spPr>
        <p:txBody>
          <a:bodyPr wrap="square" lIns="0" tIns="0" rIns="0" bIns="0" anchor="t">
            <a:spAutoFit/>
          </a:bodyPr>
          <a:lstStyle/>
          <a:p>
            <a:pPr algn="l"/>
            <a:r>
              <a:rPr sz="1300" b="0" i="1">
                <a:solidFill>
                  <a:srgbClr val="6C6F5F"/>
                </a:solidFill>
                <a:latin typeface="Calibri"/>
              </a:rPr>
              <a:t>Most ideas fail at one of these boundaries. Knowing which one helps.</a:t>
            </a:r>
          </a:p>
        </p:txBody>
      </p:sp>
      <p:sp>
        <p:nvSpPr>
          <p:cNvPr id="5" name="Rounded Rectangle 4"/>
          <p:cNvSpPr/>
          <p:nvPr/>
        </p:nvSpPr>
        <p:spPr>
          <a:xfrm>
            <a:off x="685800" y="1828800"/>
            <a:ext cx="3703320" cy="420624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840" y="214884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148840"/>
            <a:ext cx="685800" cy="685800"/>
          </a:xfrm>
          <a:prstGeom prst="rect">
            <a:avLst/>
          </a:prstGeom>
          <a:noFill/>
        </p:spPr>
        <p:txBody>
          <a:bodyPr wrap="none" lIns="0" tIns="0" rIns="0" bIns="0" anchor="ctr">
            <a:spAutoFit/>
          </a:bodyPr>
          <a:lstStyle/>
          <a:p>
            <a:pPr algn="ctr"/>
            <a:r>
              <a:rPr sz="2000" b="1">
                <a:solidFill>
                  <a:srgbClr val="E8B04B"/>
                </a:solidFill>
                <a:latin typeface="Calibri"/>
              </a:rPr>
              <a:t>1</a:t>
            </a:r>
          </a:p>
        </p:txBody>
      </p:sp>
      <p:sp>
        <p:nvSpPr>
          <p:cNvPr id="8" name="TextBox 7"/>
          <p:cNvSpPr txBox="1"/>
          <p:nvPr/>
        </p:nvSpPr>
        <p:spPr>
          <a:xfrm>
            <a:off x="1874520" y="2194560"/>
            <a:ext cx="2286000" cy="548640"/>
          </a:xfrm>
          <a:prstGeom prst="rect">
            <a:avLst/>
          </a:prstGeom>
          <a:noFill/>
        </p:spPr>
        <p:txBody>
          <a:bodyPr wrap="square" lIns="0" tIns="0" rIns="0" bIns="0" anchor="t">
            <a:spAutoFit/>
          </a:bodyPr>
          <a:lstStyle/>
          <a:p>
            <a:pPr algn="l"/>
            <a:r>
              <a:rPr sz="2200" b="1" i="0">
                <a:solidFill>
                  <a:srgbClr val="1F4529"/>
                </a:solidFill>
                <a:latin typeface="Cambria"/>
              </a:rPr>
              <a:t>Invention</a:t>
            </a:r>
          </a:p>
        </p:txBody>
      </p:sp>
      <p:sp>
        <p:nvSpPr>
          <p:cNvPr id="9" name="TextBox 8"/>
          <p:cNvSpPr txBox="1"/>
          <p:nvPr/>
        </p:nvSpPr>
        <p:spPr>
          <a:xfrm>
            <a:off x="1005840" y="3108960"/>
            <a:ext cx="3063240" cy="1280160"/>
          </a:xfrm>
          <a:prstGeom prst="rect">
            <a:avLst/>
          </a:prstGeom>
          <a:noFill/>
        </p:spPr>
        <p:txBody>
          <a:bodyPr wrap="square" lIns="0" tIns="0" rIns="0" bIns="0" anchor="t">
            <a:spAutoFit/>
          </a:bodyPr>
          <a:lstStyle/>
          <a:p>
            <a:pPr algn="l"/>
            <a:r>
              <a:rPr sz="1300" b="0" i="0">
                <a:solidFill>
                  <a:srgbClr val="1A2F1A"/>
                </a:solidFill>
                <a:latin typeface="Calibri"/>
              </a:rPr>
              <a:t>A small group experiments with a new practice or relationship.</a:t>
            </a:r>
          </a:p>
        </p:txBody>
      </p:sp>
      <p:sp>
        <p:nvSpPr>
          <p:cNvPr id="10" name="TextBox 9"/>
          <p:cNvSpPr txBox="1"/>
          <p:nvPr/>
        </p:nvSpPr>
        <p:spPr>
          <a:xfrm>
            <a:off x="1005840" y="4480560"/>
            <a:ext cx="3063240" cy="457200"/>
          </a:xfrm>
          <a:prstGeom prst="rect">
            <a:avLst/>
          </a:prstGeom>
          <a:noFill/>
        </p:spPr>
        <p:txBody>
          <a:bodyPr wrap="square" lIns="0" tIns="0" rIns="0" bIns="0" anchor="t">
            <a:spAutoFit/>
          </a:bodyPr>
          <a:lstStyle/>
          <a:p>
            <a:pPr algn="l"/>
            <a:r>
              <a:rPr sz="1000" b="1" i="0">
                <a:solidFill>
                  <a:srgbClr val="C1531F"/>
                </a:solidFill>
                <a:latin typeface="Calibri"/>
              </a:rPr>
              <a:t>THE RISK</a:t>
            </a:r>
          </a:p>
        </p:txBody>
      </p:sp>
      <p:sp>
        <p:nvSpPr>
          <p:cNvPr id="11" name="TextBox 10"/>
          <p:cNvSpPr txBox="1"/>
          <p:nvPr/>
        </p:nvSpPr>
        <p:spPr>
          <a:xfrm>
            <a:off x="1005840" y="4846320"/>
            <a:ext cx="3063240" cy="1097280"/>
          </a:xfrm>
          <a:prstGeom prst="rect">
            <a:avLst/>
          </a:prstGeom>
          <a:noFill/>
        </p:spPr>
        <p:txBody>
          <a:bodyPr wrap="square" lIns="0" tIns="0" rIns="0" bIns="0" anchor="t">
            <a:spAutoFit/>
          </a:bodyPr>
          <a:lstStyle/>
          <a:p>
            <a:pPr algn="l"/>
            <a:r>
              <a:rPr sz="1300" b="0" i="1">
                <a:solidFill>
                  <a:srgbClr val="1A2F1A"/>
                </a:solidFill>
                <a:latin typeface="Calibri"/>
              </a:rPr>
              <a:t>The risk: nobody notices. The idea dies in the room where it was born.</a:t>
            </a:r>
          </a:p>
        </p:txBody>
      </p:sp>
      <p:sp>
        <p:nvSpPr>
          <p:cNvPr id="12" name="Rounded Rectangle 11"/>
          <p:cNvSpPr/>
          <p:nvPr/>
        </p:nvSpPr>
        <p:spPr>
          <a:xfrm>
            <a:off x="4480560" y="1828800"/>
            <a:ext cx="3703320" cy="420624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800600" y="214884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800600" y="2148840"/>
            <a:ext cx="685800" cy="685800"/>
          </a:xfrm>
          <a:prstGeom prst="rect">
            <a:avLst/>
          </a:prstGeom>
          <a:noFill/>
        </p:spPr>
        <p:txBody>
          <a:bodyPr wrap="none" lIns="0" tIns="0" rIns="0" bIns="0" anchor="ctr">
            <a:spAutoFit/>
          </a:bodyPr>
          <a:lstStyle/>
          <a:p>
            <a:pPr algn="ctr"/>
            <a:r>
              <a:rPr sz="2000" b="1">
                <a:solidFill>
                  <a:srgbClr val="E8B04B"/>
                </a:solidFill>
                <a:latin typeface="Calibri"/>
              </a:rPr>
              <a:t>2</a:t>
            </a:r>
          </a:p>
        </p:txBody>
      </p:sp>
      <p:sp>
        <p:nvSpPr>
          <p:cNvPr id="15" name="TextBox 14"/>
          <p:cNvSpPr txBox="1"/>
          <p:nvPr/>
        </p:nvSpPr>
        <p:spPr>
          <a:xfrm>
            <a:off x="5669280" y="2194560"/>
            <a:ext cx="2286000" cy="548640"/>
          </a:xfrm>
          <a:prstGeom prst="rect">
            <a:avLst/>
          </a:prstGeom>
          <a:noFill/>
        </p:spPr>
        <p:txBody>
          <a:bodyPr wrap="square" lIns="0" tIns="0" rIns="0" bIns="0" anchor="t">
            <a:spAutoFit/>
          </a:bodyPr>
          <a:lstStyle/>
          <a:p>
            <a:pPr algn="l"/>
            <a:r>
              <a:rPr sz="2200" b="1" i="0">
                <a:solidFill>
                  <a:srgbClr val="1F4529"/>
                </a:solidFill>
                <a:latin typeface="Cambria"/>
              </a:rPr>
              <a:t>Adoption</a:t>
            </a:r>
          </a:p>
        </p:txBody>
      </p:sp>
      <p:sp>
        <p:nvSpPr>
          <p:cNvPr id="16" name="TextBox 15"/>
          <p:cNvSpPr txBox="1"/>
          <p:nvPr/>
        </p:nvSpPr>
        <p:spPr>
          <a:xfrm>
            <a:off x="4800600" y="3108960"/>
            <a:ext cx="3063240" cy="1280160"/>
          </a:xfrm>
          <a:prstGeom prst="rect">
            <a:avLst/>
          </a:prstGeom>
          <a:noFill/>
        </p:spPr>
        <p:txBody>
          <a:bodyPr wrap="square" lIns="0" tIns="0" rIns="0" bIns="0" anchor="t">
            <a:spAutoFit/>
          </a:bodyPr>
          <a:lstStyle/>
          <a:p>
            <a:pPr algn="l"/>
            <a:r>
              <a:rPr sz="1300" b="0" i="0">
                <a:solidFill>
                  <a:srgbClr val="1A2F1A"/>
                </a:solidFill>
                <a:latin typeface="Calibri"/>
              </a:rPr>
              <a:t>Others pick up the idea and adapt it to their own place.</a:t>
            </a:r>
          </a:p>
        </p:txBody>
      </p:sp>
      <p:sp>
        <p:nvSpPr>
          <p:cNvPr id="17" name="TextBox 16"/>
          <p:cNvSpPr txBox="1"/>
          <p:nvPr/>
        </p:nvSpPr>
        <p:spPr>
          <a:xfrm>
            <a:off x="4800600" y="4480560"/>
            <a:ext cx="3063240" cy="457200"/>
          </a:xfrm>
          <a:prstGeom prst="rect">
            <a:avLst/>
          </a:prstGeom>
          <a:noFill/>
        </p:spPr>
        <p:txBody>
          <a:bodyPr wrap="square" lIns="0" tIns="0" rIns="0" bIns="0" anchor="t">
            <a:spAutoFit/>
          </a:bodyPr>
          <a:lstStyle/>
          <a:p>
            <a:pPr algn="l"/>
            <a:r>
              <a:rPr sz="1000" b="1" i="0">
                <a:solidFill>
                  <a:srgbClr val="C1531F"/>
                </a:solidFill>
                <a:latin typeface="Calibri"/>
              </a:rPr>
              <a:t>THE RISK</a:t>
            </a:r>
          </a:p>
        </p:txBody>
      </p:sp>
      <p:sp>
        <p:nvSpPr>
          <p:cNvPr id="18" name="TextBox 17"/>
          <p:cNvSpPr txBox="1"/>
          <p:nvPr/>
        </p:nvSpPr>
        <p:spPr>
          <a:xfrm>
            <a:off x="4800600" y="4846320"/>
            <a:ext cx="3063240" cy="1097280"/>
          </a:xfrm>
          <a:prstGeom prst="rect">
            <a:avLst/>
          </a:prstGeom>
          <a:noFill/>
        </p:spPr>
        <p:txBody>
          <a:bodyPr wrap="square" lIns="0" tIns="0" rIns="0" bIns="0" anchor="t">
            <a:spAutoFit/>
          </a:bodyPr>
          <a:lstStyle/>
          <a:p>
            <a:pPr algn="l"/>
            <a:r>
              <a:rPr sz="1300" b="0" i="1">
                <a:solidFill>
                  <a:srgbClr val="1A2F1A"/>
                </a:solidFill>
                <a:latin typeface="Calibri"/>
              </a:rPr>
              <a:t>The risk: the copy loses the point. Form travels, meaning does not.</a:t>
            </a:r>
          </a:p>
        </p:txBody>
      </p:sp>
      <p:sp>
        <p:nvSpPr>
          <p:cNvPr id="19" name="Rounded Rectangle 18"/>
          <p:cNvSpPr/>
          <p:nvPr/>
        </p:nvSpPr>
        <p:spPr>
          <a:xfrm>
            <a:off x="8275320" y="1828800"/>
            <a:ext cx="3703320" cy="420624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8595360" y="214884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595360" y="2148840"/>
            <a:ext cx="685800" cy="685800"/>
          </a:xfrm>
          <a:prstGeom prst="rect">
            <a:avLst/>
          </a:prstGeom>
          <a:noFill/>
        </p:spPr>
        <p:txBody>
          <a:bodyPr wrap="none" lIns="0" tIns="0" rIns="0" bIns="0" anchor="ctr">
            <a:spAutoFit/>
          </a:bodyPr>
          <a:lstStyle/>
          <a:p>
            <a:pPr algn="ctr"/>
            <a:r>
              <a:rPr sz="2000" b="1">
                <a:solidFill>
                  <a:srgbClr val="E8B04B"/>
                </a:solidFill>
                <a:latin typeface="Calibri"/>
              </a:rPr>
              <a:t>3</a:t>
            </a:r>
          </a:p>
        </p:txBody>
      </p:sp>
      <p:sp>
        <p:nvSpPr>
          <p:cNvPr id="22" name="TextBox 21"/>
          <p:cNvSpPr txBox="1"/>
          <p:nvPr/>
        </p:nvSpPr>
        <p:spPr>
          <a:xfrm>
            <a:off x="9464040" y="2194560"/>
            <a:ext cx="2286000" cy="548640"/>
          </a:xfrm>
          <a:prstGeom prst="rect">
            <a:avLst/>
          </a:prstGeom>
          <a:noFill/>
        </p:spPr>
        <p:txBody>
          <a:bodyPr wrap="square" lIns="0" tIns="0" rIns="0" bIns="0" anchor="t">
            <a:spAutoFit/>
          </a:bodyPr>
          <a:lstStyle/>
          <a:p>
            <a:pPr algn="l"/>
            <a:r>
              <a:rPr sz="2200" b="1" i="0">
                <a:solidFill>
                  <a:srgbClr val="1F4529"/>
                </a:solidFill>
                <a:latin typeface="Cambria"/>
              </a:rPr>
              <a:t>Spread</a:t>
            </a:r>
          </a:p>
        </p:txBody>
      </p:sp>
      <p:sp>
        <p:nvSpPr>
          <p:cNvPr id="23" name="TextBox 22"/>
          <p:cNvSpPr txBox="1"/>
          <p:nvPr/>
        </p:nvSpPr>
        <p:spPr>
          <a:xfrm>
            <a:off x="8595360" y="3108960"/>
            <a:ext cx="3063240" cy="1280160"/>
          </a:xfrm>
          <a:prstGeom prst="rect">
            <a:avLst/>
          </a:prstGeom>
          <a:noFill/>
        </p:spPr>
        <p:txBody>
          <a:bodyPr wrap="square" lIns="0" tIns="0" rIns="0" bIns="0" anchor="t">
            <a:spAutoFit/>
          </a:bodyPr>
          <a:lstStyle/>
          <a:p>
            <a:pPr algn="l"/>
            <a:r>
              <a:rPr sz="1300" b="0" i="0">
                <a:solidFill>
                  <a:srgbClr val="1A2F1A"/>
                </a:solidFill>
                <a:latin typeface="Calibri"/>
              </a:rPr>
              <a:t>The idea becomes normal. It reshapes institutions, laws, expectations.</a:t>
            </a:r>
          </a:p>
        </p:txBody>
      </p:sp>
      <p:sp>
        <p:nvSpPr>
          <p:cNvPr id="24" name="TextBox 23"/>
          <p:cNvSpPr txBox="1"/>
          <p:nvPr/>
        </p:nvSpPr>
        <p:spPr>
          <a:xfrm>
            <a:off x="8595360" y="4480560"/>
            <a:ext cx="3063240" cy="457200"/>
          </a:xfrm>
          <a:prstGeom prst="rect">
            <a:avLst/>
          </a:prstGeom>
          <a:noFill/>
        </p:spPr>
        <p:txBody>
          <a:bodyPr wrap="square" lIns="0" tIns="0" rIns="0" bIns="0" anchor="t">
            <a:spAutoFit/>
          </a:bodyPr>
          <a:lstStyle/>
          <a:p>
            <a:pPr algn="l"/>
            <a:r>
              <a:rPr sz="1000" b="1" i="0">
                <a:solidFill>
                  <a:srgbClr val="C1531F"/>
                </a:solidFill>
                <a:latin typeface="Calibri"/>
              </a:rPr>
              <a:t>THE RISK</a:t>
            </a:r>
          </a:p>
        </p:txBody>
      </p:sp>
      <p:sp>
        <p:nvSpPr>
          <p:cNvPr id="25" name="TextBox 24"/>
          <p:cNvSpPr txBox="1"/>
          <p:nvPr/>
        </p:nvSpPr>
        <p:spPr>
          <a:xfrm>
            <a:off x="8595360" y="4846320"/>
            <a:ext cx="3063240" cy="1097280"/>
          </a:xfrm>
          <a:prstGeom prst="rect">
            <a:avLst/>
          </a:prstGeom>
          <a:noFill/>
        </p:spPr>
        <p:txBody>
          <a:bodyPr wrap="square" lIns="0" tIns="0" rIns="0" bIns="0" anchor="t">
            <a:spAutoFit/>
          </a:bodyPr>
          <a:lstStyle/>
          <a:p>
            <a:pPr algn="l"/>
            <a:r>
              <a:rPr sz="1300" b="0" i="1">
                <a:solidFill>
                  <a:srgbClr val="1A2F1A"/>
                </a:solidFill>
                <a:latin typeface="Calibri"/>
              </a:rPr>
              <a:t>The risk: it gets captured. What was radical becomes routine and toothless.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320040" cy="6858000"/>
          </a:xfrm>
          <a:prstGeom prst="rect">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2194560"/>
            <a:ext cx="1828800" cy="1097280"/>
          </a:xfrm>
          <a:prstGeom prst="rect">
            <a:avLst/>
          </a:prstGeom>
          <a:noFill/>
        </p:spPr>
        <p:txBody>
          <a:bodyPr wrap="square" lIns="0" tIns="0" rIns="0" bIns="0" anchor="t">
            <a:spAutoFit/>
          </a:bodyPr>
          <a:lstStyle/>
          <a:p>
            <a:pPr algn="l"/>
            <a:r>
              <a:rPr sz="1800" b="1" i="0">
                <a:solidFill>
                  <a:srgbClr val="E8B04B"/>
                </a:solidFill>
                <a:latin typeface="Calibri"/>
              </a:rPr>
              <a:t>PART 02</a:t>
            </a:r>
          </a:p>
        </p:txBody>
      </p:sp>
      <p:sp>
        <p:nvSpPr>
          <p:cNvPr id="5" name="TextBox 4"/>
          <p:cNvSpPr txBox="1"/>
          <p:nvPr/>
        </p:nvSpPr>
        <p:spPr>
          <a:xfrm>
            <a:off x="914400" y="2834640"/>
            <a:ext cx="10515600" cy="1645920"/>
          </a:xfrm>
          <a:prstGeom prst="rect">
            <a:avLst/>
          </a:prstGeom>
          <a:noFill/>
        </p:spPr>
        <p:txBody>
          <a:bodyPr wrap="square" lIns="0" tIns="0" rIns="0" bIns="0" anchor="t">
            <a:spAutoFit/>
          </a:bodyPr>
          <a:lstStyle/>
          <a:p>
            <a:pPr algn="l"/>
            <a:r>
              <a:rPr sz="4800" b="1" i="0">
                <a:solidFill>
                  <a:srgbClr val="FFFFFF"/>
                </a:solidFill>
                <a:latin typeface="Cambria"/>
              </a:rPr>
              <a:t>Why small scale matters</a:t>
            </a:r>
          </a:p>
        </p:txBody>
      </p:sp>
      <p:sp>
        <p:nvSpPr>
          <p:cNvPr id="6" name="TextBox 5"/>
          <p:cNvSpPr txBox="1"/>
          <p:nvPr/>
        </p:nvSpPr>
        <p:spPr>
          <a:xfrm>
            <a:off x="914400" y="4572000"/>
            <a:ext cx="10515600" cy="914400"/>
          </a:xfrm>
          <a:prstGeom prst="rect">
            <a:avLst/>
          </a:prstGeom>
          <a:noFill/>
        </p:spPr>
        <p:txBody>
          <a:bodyPr wrap="square" lIns="0" tIns="0" rIns="0" bIns="0" anchor="t">
            <a:spAutoFit/>
          </a:bodyPr>
          <a:lstStyle/>
          <a:p>
            <a:pPr algn="l"/>
            <a:r>
              <a:rPr sz="2000" b="0" i="1">
                <a:solidFill>
                  <a:srgbClr val="A3B18A"/>
                </a:solidFill>
                <a:latin typeface="Cambria"/>
              </a:rPr>
              <a:t>Depth of transformation often counts for more than size of reach.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400" b="1" i="0">
                <a:solidFill>
                  <a:srgbClr val="1F4529"/>
                </a:solidFill>
                <a:latin typeface="Cambria"/>
              </a:rPr>
              <a:t>Small can be powerful</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400" b="0" i="1">
                <a:solidFill>
                  <a:srgbClr val="6C6F5F"/>
                </a:solidFill>
                <a:latin typeface="Calibri"/>
              </a:rPr>
              <a:t>The principle that human scale is often what makes change last.</a:t>
            </a:r>
          </a:p>
        </p:txBody>
      </p:sp>
      <p:sp>
        <p:nvSpPr>
          <p:cNvPr id="5" name="Rounded Rectangle 4"/>
          <p:cNvSpPr/>
          <p:nvPr/>
        </p:nvSpPr>
        <p:spPr>
          <a:xfrm>
            <a:off x="685800" y="1737360"/>
            <a:ext cx="5394960" cy="448056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920240"/>
            <a:ext cx="4937760" cy="457200"/>
          </a:xfrm>
          <a:prstGeom prst="rect">
            <a:avLst/>
          </a:prstGeom>
          <a:noFill/>
        </p:spPr>
        <p:txBody>
          <a:bodyPr wrap="square" lIns="0" tIns="0" rIns="0" bIns="0" anchor="t">
            <a:spAutoFit/>
          </a:bodyPr>
          <a:lstStyle/>
          <a:p>
            <a:pPr algn="l"/>
            <a:r>
              <a:rPr sz="1100" b="1" i="0">
                <a:solidFill>
                  <a:srgbClr val="E8B04B"/>
                </a:solidFill>
                <a:latin typeface="Calibri"/>
              </a:rPr>
              <a:t>THE CENTRAL IDEA</a:t>
            </a:r>
          </a:p>
        </p:txBody>
      </p:sp>
      <p:sp>
        <p:nvSpPr>
          <p:cNvPr id="7" name="TextBox 6"/>
          <p:cNvSpPr txBox="1"/>
          <p:nvPr/>
        </p:nvSpPr>
        <p:spPr>
          <a:xfrm>
            <a:off x="960120" y="2377440"/>
            <a:ext cx="4937760" cy="2286000"/>
          </a:xfrm>
          <a:prstGeom prst="rect">
            <a:avLst/>
          </a:prstGeom>
          <a:noFill/>
        </p:spPr>
        <p:txBody>
          <a:bodyPr wrap="square" lIns="0" tIns="0" rIns="0" bIns="0" anchor="t">
            <a:spAutoFit/>
          </a:bodyPr>
          <a:lstStyle/>
          <a:p>
            <a:pPr algn="l"/>
            <a:r>
              <a:rPr sz="1800" b="0" i="1">
                <a:solidFill>
                  <a:srgbClr val="FFFFFF"/>
                </a:solidFill>
                <a:latin typeface="Cambria"/>
              </a:rPr>
              <a:t>"Making things bigger, more complex and more violent is easy. Moving in the opposite direction takes courage."</a:t>
            </a:r>
          </a:p>
        </p:txBody>
      </p:sp>
      <p:sp>
        <p:nvSpPr>
          <p:cNvPr id="8" name="TextBox 7"/>
          <p:cNvSpPr txBox="1"/>
          <p:nvPr/>
        </p:nvSpPr>
        <p:spPr>
          <a:xfrm>
            <a:off x="960120" y="4846320"/>
            <a:ext cx="4937760" cy="1280160"/>
          </a:xfrm>
          <a:prstGeom prst="rect">
            <a:avLst/>
          </a:prstGeom>
          <a:noFill/>
        </p:spPr>
        <p:txBody>
          <a:bodyPr wrap="square" lIns="0" tIns="0" rIns="0" bIns="0" anchor="t">
            <a:spAutoFit/>
          </a:bodyPr>
          <a:lstStyle/>
          <a:p>
            <a:pPr algn="l"/>
            <a:r>
              <a:rPr sz="1300" b="0" i="0">
                <a:solidFill>
                  <a:srgbClr val="A3B18A"/>
                </a:solidFill>
                <a:latin typeface="Calibri"/>
              </a:rPr>
              <a:t>Human scale, human values and human dignity should shape economics. Not the other way around.</a:t>
            </a:r>
          </a:p>
        </p:txBody>
      </p:sp>
      <p:sp>
        <p:nvSpPr>
          <p:cNvPr id="9" name="Rounded Rectangle 8"/>
          <p:cNvSpPr/>
          <p:nvPr/>
        </p:nvSpPr>
        <p:spPr>
          <a:xfrm>
            <a:off x="6263640" y="1737360"/>
            <a:ext cx="5486400" cy="1051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37960" y="1874520"/>
            <a:ext cx="4937760" cy="365760"/>
          </a:xfrm>
          <a:prstGeom prst="rect">
            <a:avLst/>
          </a:prstGeom>
          <a:noFill/>
        </p:spPr>
        <p:txBody>
          <a:bodyPr wrap="square" lIns="0" tIns="0" rIns="0" bIns="0" anchor="t">
            <a:spAutoFit/>
          </a:bodyPr>
          <a:lstStyle/>
          <a:p>
            <a:pPr algn="l"/>
            <a:r>
              <a:rPr sz="1500" b="1" i="0">
                <a:solidFill>
                  <a:srgbClr val="1F4529"/>
                </a:solidFill>
                <a:latin typeface="Cambria"/>
              </a:rPr>
              <a:t>Human scale technology</a:t>
            </a:r>
          </a:p>
        </p:txBody>
      </p:sp>
      <p:sp>
        <p:nvSpPr>
          <p:cNvPr id="11" name="TextBox 10"/>
          <p:cNvSpPr txBox="1"/>
          <p:nvPr/>
        </p:nvSpPr>
        <p:spPr>
          <a:xfrm>
            <a:off x="6537960" y="2240280"/>
            <a:ext cx="4937760" cy="502920"/>
          </a:xfrm>
          <a:prstGeom prst="rect">
            <a:avLst/>
          </a:prstGeom>
          <a:noFill/>
        </p:spPr>
        <p:txBody>
          <a:bodyPr wrap="square" lIns="0" tIns="0" rIns="0" bIns="0" anchor="t">
            <a:spAutoFit/>
          </a:bodyPr>
          <a:lstStyle/>
          <a:p>
            <a:pPr algn="l"/>
            <a:r>
              <a:rPr sz="1200" b="0" i="0">
                <a:solidFill>
                  <a:srgbClr val="1A2F1A"/>
                </a:solidFill>
                <a:latin typeface="Calibri"/>
              </a:rPr>
              <a:t>Tools people can own, repair and understand.</a:t>
            </a:r>
          </a:p>
        </p:txBody>
      </p:sp>
      <p:sp>
        <p:nvSpPr>
          <p:cNvPr id="12" name="Rounded Rectangle 11"/>
          <p:cNvSpPr/>
          <p:nvPr/>
        </p:nvSpPr>
        <p:spPr>
          <a:xfrm>
            <a:off x="6263640" y="2880360"/>
            <a:ext cx="5486400" cy="1051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37960" y="3017520"/>
            <a:ext cx="4937760" cy="365760"/>
          </a:xfrm>
          <a:prstGeom prst="rect">
            <a:avLst/>
          </a:prstGeom>
          <a:noFill/>
        </p:spPr>
        <p:txBody>
          <a:bodyPr wrap="square" lIns="0" tIns="0" rIns="0" bIns="0" anchor="t">
            <a:spAutoFit/>
          </a:bodyPr>
          <a:lstStyle/>
          <a:p>
            <a:pPr algn="l"/>
            <a:r>
              <a:rPr sz="1500" b="1" i="0">
                <a:solidFill>
                  <a:srgbClr val="1F4529"/>
                </a:solidFill>
                <a:latin typeface="Cambria"/>
              </a:rPr>
              <a:t>Enough, not more</a:t>
            </a:r>
          </a:p>
        </p:txBody>
      </p:sp>
      <p:sp>
        <p:nvSpPr>
          <p:cNvPr id="14" name="TextBox 13"/>
          <p:cNvSpPr txBox="1"/>
          <p:nvPr/>
        </p:nvSpPr>
        <p:spPr>
          <a:xfrm>
            <a:off x="6537960" y="3383280"/>
            <a:ext cx="4937760" cy="502920"/>
          </a:xfrm>
          <a:prstGeom prst="rect">
            <a:avLst/>
          </a:prstGeom>
          <a:noFill/>
        </p:spPr>
        <p:txBody>
          <a:bodyPr wrap="square" lIns="0" tIns="0" rIns="0" bIns="0" anchor="t">
            <a:spAutoFit/>
          </a:bodyPr>
          <a:lstStyle/>
          <a:p>
            <a:pPr algn="l"/>
            <a:r>
              <a:rPr sz="1200" b="0" i="0">
                <a:solidFill>
                  <a:srgbClr val="1A2F1A"/>
                </a:solidFill>
                <a:latin typeface="Calibri"/>
              </a:rPr>
              <a:t>Prosperity as sufficiency rather than accumulation.</a:t>
            </a:r>
          </a:p>
        </p:txBody>
      </p:sp>
      <p:sp>
        <p:nvSpPr>
          <p:cNvPr id="15" name="Rounded Rectangle 14"/>
          <p:cNvSpPr/>
          <p:nvPr/>
        </p:nvSpPr>
        <p:spPr>
          <a:xfrm>
            <a:off x="6263640" y="4023360"/>
            <a:ext cx="5486400" cy="1051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537960" y="4160520"/>
            <a:ext cx="4937760" cy="365760"/>
          </a:xfrm>
          <a:prstGeom prst="rect">
            <a:avLst/>
          </a:prstGeom>
          <a:noFill/>
        </p:spPr>
        <p:txBody>
          <a:bodyPr wrap="square" lIns="0" tIns="0" rIns="0" bIns="0" anchor="t">
            <a:spAutoFit/>
          </a:bodyPr>
          <a:lstStyle/>
          <a:p>
            <a:pPr algn="l"/>
            <a:r>
              <a:rPr sz="1500" b="1" i="0">
                <a:solidFill>
                  <a:srgbClr val="1F4529"/>
                </a:solidFill>
                <a:latin typeface="Cambria"/>
              </a:rPr>
              <a:t>Intermediate technology</a:t>
            </a:r>
          </a:p>
        </p:txBody>
      </p:sp>
      <p:sp>
        <p:nvSpPr>
          <p:cNvPr id="17" name="TextBox 16"/>
          <p:cNvSpPr txBox="1"/>
          <p:nvPr/>
        </p:nvSpPr>
        <p:spPr>
          <a:xfrm>
            <a:off x="6537960" y="4526280"/>
            <a:ext cx="4937760" cy="502920"/>
          </a:xfrm>
          <a:prstGeom prst="rect">
            <a:avLst/>
          </a:prstGeom>
          <a:noFill/>
        </p:spPr>
        <p:txBody>
          <a:bodyPr wrap="square" lIns="0" tIns="0" rIns="0" bIns="0" anchor="t">
            <a:spAutoFit/>
          </a:bodyPr>
          <a:lstStyle/>
          <a:p>
            <a:pPr algn="l"/>
            <a:r>
              <a:rPr sz="1200" b="0" i="0">
                <a:solidFill>
                  <a:srgbClr val="1A2F1A"/>
                </a:solidFill>
                <a:latin typeface="Calibri"/>
              </a:rPr>
              <a:t>Neither primitive nor high tech, but appropriate to place.</a:t>
            </a:r>
          </a:p>
        </p:txBody>
      </p:sp>
      <p:sp>
        <p:nvSpPr>
          <p:cNvPr id="18" name="Rounded Rectangle 17"/>
          <p:cNvSpPr/>
          <p:nvPr/>
        </p:nvSpPr>
        <p:spPr>
          <a:xfrm>
            <a:off x="6263640" y="5166360"/>
            <a:ext cx="5486400" cy="1051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37960" y="5303520"/>
            <a:ext cx="4937760" cy="365760"/>
          </a:xfrm>
          <a:prstGeom prst="rect">
            <a:avLst/>
          </a:prstGeom>
          <a:noFill/>
        </p:spPr>
        <p:txBody>
          <a:bodyPr wrap="square" lIns="0" tIns="0" rIns="0" bIns="0" anchor="t">
            <a:spAutoFit/>
          </a:bodyPr>
          <a:lstStyle/>
          <a:p>
            <a:pPr algn="l"/>
            <a:r>
              <a:rPr sz="1500" b="1" i="0">
                <a:solidFill>
                  <a:srgbClr val="1F4529"/>
                </a:solidFill>
                <a:latin typeface="Cambria"/>
              </a:rPr>
              <a:t>Buddhist economics</a:t>
            </a:r>
          </a:p>
        </p:txBody>
      </p:sp>
      <p:sp>
        <p:nvSpPr>
          <p:cNvPr id="20" name="TextBox 19"/>
          <p:cNvSpPr txBox="1"/>
          <p:nvPr/>
        </p:nvSpPr>
        <p:spPr>
          <a:xfrm>
            <a:off x="6537960" y="5669280"/>
            <a:ext cx="4937760" cy="502920"/>
          </a:xfrm>
          <a:prstGeom prst="rect">
            <a:avLst/>
          </a:prstGeom>
          <a:noFill/>
        </p:spPr>
        <p:txBody>
          <a:bodyPr wrap="square" lIns="0" tIns="0" rIns="0" bIns="0" anchor="t">
            <a:spAutoFit/>
          </a:bodyPr>
          <a:lstStyle/>
          <a:p>
            <a:pPr algn="l"/>
            <a:r>
              <a:rPr sz="1200" b="0" i="0">
                <a:solidFill>
                  <a:srgbClr val="1A2F1A"/>
                </a:solidFill>
                <a:latin typeface="Calibri"/>
              </a:rPr>
              <a:t>An economics that begins from wellbeing, not from output.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200" b="1" i="0">
                <a:solidFill>
                  <a:srgbClr val="1F4529"/>
                </a:solidFill>
                <a:latin typeface="Cambria"/>
              </a:rPr>
              <a:t>Three kinds of scale</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300" b="0" i="1">
                <a:solidFill>
                  <a:srgbClr val="6C6F5F"/>
                </a:solidFill>
                <a:latin typeface="Calibri"/>
              </a:rPr>
              <a:t>"Growth" is not one thing. Communities and grant makers often confuse the three.</a:t>
            </a:r>
          </a:p>
        </p:txBody>
      </p:sp>
      <p:sp>
        <p:nvSpPr>
          <p:cNvPr id="5" name="Rounded Rectangle 4"/>
          <p:cNvSpPr/>
          <p:nvPr/>
        </p:nvSpPr>
        <p:spPr>
          <a:xfrm>
            <a:off x="685800" y="1920240"/>
            <a:ext cx="3703320" cy="4251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840" y="224028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240280"/>
            <a:ext cx="685800" cy="685800"/>
          </a:xfrm>
          <a:prstGeom prst="rect">
            <a:avLst/>
          </a:prstGeom>
          <a:noFill/>
        </p:spPr>
        <p:txBody>
          <a:bodyPr wrap="none" lIns="0" tIns="0" rIns="0" bIns="0" anchor="ctr">
            <a:spAutoFit/>
          </a:bodyPr>
          <a:lstStyle/>
          <a:p>
            <a:pPr algn="ctr"/>
            <a:r>
              <a:rPr sz="2000" b="1">
                <a:solidFill>
                  <a:srgbClr val="FFFFFF"/>
                </a:solidFill>
                <a:latin typeface="Calibri"/>
              </a:rPr>
              <a:t>1</a:t>
            </a:r>
          </a:p>
        </p:txBody>
      </p:sp>
      <p:sp>
        <p:nvSpPr>
          <p:cNvPr id="8" name="TextBox 7"/>
          <p:cNvSpPr txBox="1"/>
          <p:nvPr/>
        </p:nvSpPr>
        <p:spPr>
          <a:xfrm>
            <a:off x="1874520" y="2286000"/>
            <a:ext cx="2286000" cy="640080"/>
          </a:xfrm>
          <a:prstGeom prst="rect">
            <a:avLst/>
          </a:prstGeom>
          <a:noFill/>
        </p:spPr>
        <p:txBody>
          <a:bodyPr wrap="square" lIns="0" tIns="0" rIns="0" bIns="0" anchor="t">
            <a:spAutoFit/>
          </a:bodyPr>
          <a:lstStyle/>
          <a:p>
            <a:pPr algn="l"/>
            <a:r>
              <a:rPr sz="2200" b="1" i="0">
                <a:solidFill>
                  <a:srgbClr val="1F4529"/>
                </a:solidFill>
                <a:latin typeface="Cambria"/>
              </a:rPr>
              <a:t>Scale up</a:t>
            </a:r>
          </a:p>
        </p:txBody>
      </p:sp>
      <p:sp>
        <p:nvSpPr>
          <p:cNvPr id="9" name="TextBox 8"/>
          <p:cNvSpPr txBox="1"/>
          <p:nvPr/>
        </p:nvSpPr>
        <p:spPr>
          <a:xfrm>
            <a:off x="1005840" y="3291840"/>
            <a:ext cx="3063240" cy="1097280"/>
          </a:xfrm>
          <a:prstGeom prst="rect">
            <a:avLst/>
          </a:prstGeom>
          <a:noFill/>
        </p:spPr>
        <p:txBody>
          <a:bodyPr wrap="square" lIns="0" tIns="0" rIns="0" bIns="0" anchor="t">
            <a:spAutoFit/>
          </a:bodyPr>
          <a:lstStyle/>
          <a:p>
            <a:pPr algn="l"/>
            <a:r>
              <a:rPr sz="1400" b="0" i="0">
                <a:solidFill>
                  <a:srgbClr val="1A2F1A"/>
                </a:solidFill>
                <a:latin typeface="Calibri"/>
              </a:rPr>
              <a:t>Reach more people with the same model.</a:t>
            </a:r>
          </a:p>
        </p:txBody>
      </p:sp>
      <p:sp>
        <p:nvSpPr>
          <p:cNvPr id="10" name="TextBox 9"/>
          <p:cNvSpPr txBox="1"/>
          <p:nvPr/>
        </p:nvSpPr>
        <p:spPr>
          <a:xfrm>
            <a:off x="972386" y="4070195"/>
            <a:ext cx="3063240" cy="365760"/>
          </a:xfrm>
          <a:prstGeom prst="rect">
            <a:avLst/>
          </a:prstGeom>
          <a:noFill/>
        </p:spPr>
        <p:txBody>
          <a:bodyPr wrap="square" lIns="0" tIns="0" rIns="0" bIns="0" anchor="t">
            <a:spAutoFit/>
          </a:bodyPr>
          <a:lstStyle/>
          <a:p>
            <a:pPr algn="l"/>
            <a:r>
              <a:rPr sz="1000" b="1" i="0" dirty="0">
                <a:solidFill>
                  <a:srgbClr val="E8B04B"/>
                </a:solidFill>
                <a:latin typeface="Calibri"/>
              </a:rPr>
              <a:t>EXAMPLE</a:t>
            </a:r>
          </a:p>
        </p:txBody>
      </p:sp>
      <p:sp>
        <p:nvSpPr>
          <p:cNvPr id="11" name="TextBox 10"/>
          <p:cNvSpPr txBox="1"/>
          <p:nvPr/>
        </p:nvSpPr>
        <p:spPr>
          <a:xfrm>
            <a:off x="735981" y="4547468"/>
            <a:ext cx="3534936" cy="1184940"/>
          </a:xfrm>
          <a:prstGeom prst="rect">
            <a:avLst/>
          </a:prstGeom>
          <a:noFill/>
        </p:spPr>
        <p:txBody>
          <a:bodyPr wrap="square" lIns="0" tIns="0" rIns="0" bIns="0" anchor="t">
            <a:spAutoFit/>
          </a:bodyPr>
          <a:lstStyle/>
          <a:p>
            <a:pPr algn="l"/>
            <a:r>
              <a:rPr sz="1100" b="0" i="1" dirty="0">
                <a:solidFill>
                  <a:srgbClr val="1A2F1A"/>
                </a:solidFill>
                <a:latin typeface="Calibri"/>
              </a:rPr>
              <a:t>Grameen Bank now has millions of borrowers doing the same product</a:t>
            </a:r>
            <a:r>
              <a:rPr sz="1100" b="0" dirty="0">
                <a:solidFill>
                  <a:srgbClr val="1A2F1A"/>
                </a:solidFill>
                <a:latin typeface="Calibri"/>
              </a:rPr>
              <a:t>.</a:t>
            </a:r>
            <a:endParaRPr lang="en-US" sz="1100" b="0" dirty="0">
              <a:solidFill>
                <a:srgbClr val="1A2F1A"/>
              </a:solidFill>
              <a:latin typeface="Calibri"/>
            </a:endParaRPr>
          </a:p>
          <a:p>
            <a:pPr algn="l"/>
            <a:endParaRPr lang="en-GB" sz="1100" i="1" dirty="0">
              <a:solidFill>
                <a:srgbClr val="1A2F1A"/>
              </a:solidFill>
              <a:latin typeface="Calibri"/>
            </a:endParaRPr>
          </a:p>
          <a:p>
            <a:r>
              <a:rPr lang="en-GB" sz="1100" dirty="0"/>
              <a:t>Grameen Bank is a microfinance organisation founded by Nobel Laureate Muhammad Yunus. Provides loans without requiring collateral to help poor people in rural areas start businesses and become financially independent.</a:t>
            </a:r>
            <a:endParaRPr sz="1100" b="0" i="1" dirty="0">
              <a:solidFill>
                <a:srgbClr val="1A2F1A"/>
              </a:solidFill>
              <a:latin typeface="Calibri"/>
            </a:endParaRPr>
          </a:p>
        </p:txBody>
      </p:sp>
      <p:sp>
        <p:nvSpPr>
          <p:cNvPr id="12" name="Rounded Rectangle 11"/>
          <p:cNvSpPr/>
          <p:nvPr/>
        </p:nvSpPr>
        <p:spPr>
          <a:xfrm>
            <a:off x="4480560" y="1920240"/>
            <a:ext cx="3703320" cy="4251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800600" y="2240280"/>
            <a:ext cx="685800" cy="685800"/>
          </a:xfrm>
          <a:prstGeom prst="ellipse">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800600" y="2240280"/>
            <a:ext cx="685800" cy="685800"/>
          </a:xfrm>
          <a:prstGeom prst="rect">
            <a:avLst/>
          </a:prstGeom>
          <a:noFill/>
        </p:spPr>
        <p:txBody>
          <a:bodyPr wrap="none" lIns="0" tIns="0" rIns="0" bIns="0" anchor="ctr">
            <a:spAutoFit/>
          </a:bodyPr>
          <a:lstStyle/>
          <a:p>
            <a:pPr algn="ctr"/>
            <a:r>
              <a:rPr sz="2000" b="1">
                <a:solidFill>
                  <a:srgbClr val="FFFFFF"/>
                </a:solidFill>
                <a:latin typeface="Calibri"/>
              </a:rPr>
              <a:t>2</a:t>
            </a:r>
          </a:p>
        </p:txBody>
      </p:sp>
      <p:sp>
        <p:nvSpPr>
          <p:cNvPr id="15" name="TextBox 14"/>
          <p:cNvSpPr txBox="1"/>
          <p:nvPr/>
        </p:nvSpPr>
        <p:spPr>
          <a:xfrm>
            <a:off x="5669280" y="2286000"/>
            <a:ext cx="2286000" cy="640080"/>
          </a:xfrm>
          <a:prstGeom prst="rect">
            <a:avLst/>
          </a:prstGeom>
          <a:noFill/>
        </p:spPr>
        <p:txBody>
          <a:bodyPr wrap="square" lIns="0" tIns="0" rIns="0" bIns="0" anchor="t">
            <a:spAutoFit/>
          </a:bodyPr>
          <a:lstStyle/>
          <a:p>
            <a:pPr algn="l"/>
            <a:r>
              <a:rPr sz="2200" b="1" i="0">
                <a:solidFill>
                  <a:srgbClr val="1F4529"/>
                </a:solidFill>
                <a:latin typeface="Cambria"/>
              </a:rPr>
              <a:t>Scale out</a:t>
            </a:r>
          </a:p>
        </p:txBody>
      </p:sp>
      <p:sp>
        <p:nvSpPr>
          <p:cNvPr id="16" name="TextBox 15"/>
          <p:cNvSpPr txBox="1"/>
          <p:nvPr/>
        </p:nvSpPr>
        <p:spPr>
          <a:xfrm>
            <a:off x="4800600" y="3291840"/>
            <a:ext cx="3063240" cy="1097280"/>
          </a:xfrm>
          <a:prstGeom prst="rect">
            <a:avLst/>
          </a:prstGeom>
          <a:noFill/>
        </p:spPr>
        <p:txBody>
          <a:bodyPr wrap="square" lIns="0" tIns="0" rIns="0" bIns="0" anchor="t">
            <a:spAutoFit/>
          </a:bodyPr>
          <a:lstStyle/>
          <a:p>
            <a:pPr algn="l"/>
            <a:r>
              <a:rPr sz="1400" b="0" i="0">
                <a:solidFill>
                  <a:srgbClr val="1A2F1A"/>
                </a:solidFill>
                <a:latin typeface="Calibri"/>
              </a:rPr>
              <a:t>Take the idea to different places, adapted each time.</a:t>
            </a:r>
          </a:p>
        </p:txBody>
      </p:sp>
      <p:sp>
        <p:nvSpPr>
          <p:cNvPr id="17" name="TextBox 16"/>
          <p:cNvSpPr txBox="1"/>
          <p:nvPr/>
        </p:nvSpPr>
        <p:spPr>
          <a:xfrm>
            <a:off x="4722541" y="4159404"/>
            <a:ext cx="3063240" cy="365760"/>
          </a:xfrm>
          <a:prstGeom prst="rect">
            <a:avLst/>
          </a:prstGeom>
          <a:noFill/>
        </p:spPr>
        <p:txBody>
          <a:bodyPr wrap="square" lIns="0" tIns="0" rIns="0" bIns="0" anchor="t">
            <a:spAutoFit/>
          </a:bodyPr>
          <a:lstStyle/>
          <a:p>
            <a:pPr algn="l"/>
            <a:r>
              <a:rPr sz="1000" b="1" i="0" dirty="0">
                <a:solidFill>
                  <a:srgbClr val="E8B04B"/>
                </a:solidFill>
                <a:latin typeface="Calibri"/>
              </a:rPr>
              <a:t>EXAMPLE</a:t>
            </a:r>
          </a:p>
        </p:txBody>
      </p:sp>
      <p:sp>
        <p:nvSpPr>
          <p:cNvPr id="18" name="TextBox 17"/>
          <p:cNvSpPr txBox="1"/>
          <p:nvPr/>
        </p:nvSpPr>
        <p:spPr>
          <a:xfrm>
            <a:off x="4633332" y="4413653"/>
            <a:ext cx="3063240" cy="1815882"/>
          </a:xfrm>
          <a:prstGeom prst="rect">
            <a:avLst/>
          </a:prstGeom>
          <a:noFill/>
        </p:spPr>
        <p:txBody>
          <a:bodyPr wrap="square" lIns="0" tIns="0" rIns="0" bIns="0" anchor="t">
            <a:spAutoFit/>
          </a:bodyPr>
          <a:lstStyle/>
          <a:p>
            <a:pPr algn="l"/>
            <a:r>
              <a:rPr sz="1300" b="0" i="1" dirty="0">
                <a:solidFill>
                  <a:srgbClr val="1A2F1A"/>
                </a:solidFill>
                <a:latin typeface="Calibri"/>
              </a:rPr>
              <a:t>The Green Belt Movement spread from Kenya to more than 30 countries.</a:t>
            </a:r>
            <a:endParaRPr lang="en-US" sz="1300" b="0" i="1" dirty="0">
              <a:solidFill>
                <a:srgbClr val="1A2F1A"/>
              </a:solidFill>
              <a:latin typeface="Calibri"/>
            </a:endParaRPr>
          </a:p>
          <a:p>
            <a:pPr algn="l"/>
            <a:endParaRPr lang="en-GB" sz="1100" i="1" dirty="0">
              <a:solidFill>
                <a:srgbClr val="1A2F1A"/>
              </a:solidFill>
              <a:latin typeface="Calibri"/>
            </a:endParaRPr>
          </a:p>
          <a:p>
            <a:r>
              <a:rPr lang="en-GB" sz="1100" dirty="0"/>
              <a:t>A grassroots environmental organisation founded in Kenya in 1977 by Nobel Laureate Wangari </a:t>
            </a:r>
            <a:r>
              <a:rPr lang="en-GB" sz="1100" dirty="0" err="1"/>
              <a:t>Maangari</a:t>
            </a:r>
            <a:r>
              <a:rPr lang="en-GB" sz="1100" dirty="0"/>
              <a:t>. It empowers rural women to plant trees to combat deforestation, restore watersheds, improve food security, and gain independent sources of income</a:t>
            </a:r>
            <a:endParaRPr lang="en-US" sz="1100" b="0" i="1" dirty="0">
              <a:solidFill>
                <a:srgbClr val="1A2F1A"/>
              </a:solidFill>
              <a:latin typeface="Calibri"/>
            </a:endParaRPr>
          </a:p>
          <a:p>
            <a:pPr algn="l"/>
            <a:endParaRPr lang="en-GB" sz="1300" i="1" dirty="0">
              <a:solidFill>
                <a:srgbClr val="1A2F1A"/>
              </a:solidFill>
              <a:latin typeface="Calibri"/>
            </a:endParaRPr>
          </a:p>
          <a:p>
            <a:pPr algn="l"/>
            <a:endParaRPr sz="1300" b="0" i="1" dirty="0">
              <a:solidFill>
                <a:srgbClr val="1A2F1A"/>
              </a:solidFill>
              <a:latin typeface="Calibri"/>
            </a:endParaRPr>
          </a:p>
        </p:txBody>
      </p:sp>
      <p:sp>
        <p:nvSpPr>
          <p:cNvPr id="19" name="Rounded Rectangle 18"/>
          <p:cNvSpPr/>
          <p:nvPr/>
        </p:nvSpPr>
        <p:spPr>
          <a:xfrm>
            <a:off x="8275320" y="1920240"/>
            <a:ext cx="3703320" cy="4251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8595360" y="2240280"/>
            <a:ext cx="685800" cy="685800"/>
          </a:xfrm>
          <a:prstGeom prst="ellipse">
            <a:avLst/>
          </a:prstGeom>
          <a:solidFill>
            <a:srgbClr val="C153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595360" y="2240280"/>
            <a:ext cx="685800" cy="685800"/>
          </a:xfrm>
          <a:prstGeom prst="rect">
            <a:avLst/>
          </a:prstGeom>
          <a:noFill/>
        </p:spPr>
        <p:txBody>
          <a:bodyPr wrap="none" lIns="0" tIns="0" rIns="0" bIns="0" anchor="ctr">
            <a:spAutoFit/>
          </a:bodyPr>
          <a:lstStyle/>
          <a:p>
            <a:pPr algn="ctr"/>
            <a:r>
              <a:rPr sz="2000" b="1">
                <a:solidFill>
                  <a:srgbClr val="FFFFFF"/>
                </a:solidFill>
                <a:latin typeface="Calibri"/>
              </a:rPr>
              <a:t>3</a:t>
            </a:r>
          </a:p>
        </p:txBody>
      </p:sp>
      <p:sp>
        <p:nvSpPr>
          <p:cNvPr id="22" name="TextBox 21"/>
          <p:cNvSpPr txBox="1"/>
          <p:nvPr/>
        </p:nvSpPr>
        <p:spPr>
          <a:xfrm>
            <a:off x="9464040" y="2286000"/>
            <a:ext cx="2286000" cy="640080"/>
          </a:xfrm>
          <a:prstGeom prst="rect">
            <a:avLst/>
          </a:prstGeom>
          <a:noFill/>
        </p:spPr>
        <p:txBody>
          <a:bodyPr wrap="square" lIns="0" tIns="0" rIns="0" bIns="0" anchor="t">
            <a:spAutoFit/>
          </a:bodyPr>
          <a:lstStyle/>
          <a:p>
            <a:pPr algn="l"/>
            <a:r>
              <a:rPr sz="2200" b="1" i="0">
                <a:solidFill>
                  <a:srgbClr val="1F4529"/>
                </a:solidFill>
                <a:latin typeface="Cambria"/>
              </a:rPr>
              <a:t>Scale deep</a:t>
            </a:r>
          </a:p>
        </p:txBody>
      </p:sp>
      <p:sp>
        <p:nvSpPr>
          <p:cNvPr id="23" name="TextBox 22"/>
          <p:cNvSpPr txBox="1"/>
          <p:nvPr/>
        </p:nvSpPr>
        <p:spPr>
          <a:xfrm>
            <a:off x="8595360" y="3291840"/>
            <a:ext cx="3063240" cy="1097280"/>
          </a:xfrm>
          <a:prstGeom prst="rect">
            <a:avLst/>
          </a:prstGeom>
          <a:noFill/>
        </p:spPr>
        <p:txBody>
          <a:bodyPr wrap="square" lIns="0" tIns="0" rIns="0" bIns="0" anchor="t">
            <a:spAutoFit/>
          </a:bodyPr>
          <a:lstStyle/>
          <a:p>
            <a:pPr algn="l"/>
            <a:r>
              <a:rPr sz="1400" b="0" i="0">
                <a:solidFill>
                  <a:srgbClr val="1A2F1A"/>
                </a:solidFill>
                <a:latin typeface="Calibri"/>
              </a:rPr>
              <a:t>Change how people think, feel and relate. Culture shifts.</a:t>
            </a:r>
          </a:p>
        </p:txBody>
      </p:sp>
      <p:sp>
        <p:nvSpPr>
          <p:cNvPr id="24" name="TextBox 23"/>
          <p:cNvSpPr txBox="1"/>
          <p:nvPr/>
        </p:nvSpPr>
        <p:spPr>
          <a:xfrm>
            <a:off x="8550755" y="4237463"/>
            <a:ext cx="3063240" cy="365760"/>
          </a:xfrm>
          <a:prstGeom prst="rect">
            <a:avLst/>
          </a:prstGeom>
          <a:noFill/>
        </p:spPr>
        <p:txBody>
          <a:bodyPr wrap="square" lIns="0" tIns="0" rIns="0" bIns="0" anchor="t">
            <a:spAutoFit/>
          </a:bodyPr>
          <a:lstStyle/>
          <a:p>
            <a:pPr algn="l"/>
            <a:r>
              <a:rPr sz="1000" b="1" i="0" dirty="0">
                <a:solidFill>
                  <a:srgbClr val="E8B04B"/>
                </a:solidFill>
                <a:latin typeface="Calibri"/>
              </a:rPr>
              <a:t>EXAMPLE</a:t>
            </a:r>
          </a:p>
        </p:txBody>
      </p:sp>
      <p:sp>
        <p:nvSpPr>
          <p:cNvPr id="25" name="TextBox 24"/>
          <p:cNvSpPr txBox="1"/>
          <p:nvPr/>
        </p:nvSpPr>
        <p:spPr>
          <a:xfrm>
            <a:off x="8394638" y="4580921"/>
            <a:ext cx="3063240" cy="1097280"/>
          </a:xfrm>
          <a:prstGeom prst="rect">
            <a:avLst/>
          </a:prstGeom>
          <a:noFill/>
        </p:spPr>
        <p:txBody>
          <a:bodyPr wrap="square" lIns="0" tIns="0" rIns="0" bIns="0" anchor="t">
            <a:spAutoFit/>
          </a:bodyPr>
          <a:lstStyle/>
          <a:p>
            <a:pPr algn="l"/>
            <a:r>
              <a:rPr sz="1300" b="0" i="1" dirty="0">
                <a:solidFill>
                  <a:srgbClr val="1A2F1A"/>
                </a:solidFill>
                <a:latin typeface="Calibri"/>
              </a:rPr>
              <a:t>Recycling became normal because childhood habits changed, not because a law scaled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2800" b="1" i="0">
                <a:solidFill>
                  <a:srgbClr val="1F4529"/>
                </a:solidFill>
                <a:latin typeface="Cambria"/>
              </a:rPr>
              <a:t>When a place you love changes around you</a:t>
            </a:r>
          </a:p>
        </p:txBody>
      </p:sp>
      <p:sp>
        <p:nvSpPr>
          <p:cNvPr id="4" name="TextBox 3"/>
          <p:cNvSpPr txBox="1"/>
          <p:nvPr/>
        </p:nvSpPr>
        <p:spPr>
          <a:xfrm>
            <a:off x="685800" y="1051560"/>
            <a:ext cx="10972800" cy="646331"/>
          </a:xfrm>
          <a:prstGeom prst="rect">
            <a:avLst/>
          </a:prstGeom>
          <a:noFill/>
        </p:spPr>
        <p:txBody>
          <a:bodyPr wrap="square" lIns="0" tIns="0" rIns="0" bIns="0" anchor="t">
            <a:spAutoFit/>
          </a:bodyPr>
          <a:lstStyle/>
          <a:p>
            <a:pPr algn="l"/>
            <a:r>
              <a:rPr sz="1400" b="0" i="1" dirty="0">
                <a:solidFill>
                  <a:srgbClr val="6C6F5F"/>
                </a:solidFill>
                <a:latin typeface="Calibri"/>
              </a:rPr>
              <a:t>There is a word for the distress people feel when the environment around their home is damaged: solastalgia.</a:t>
            </a:r>
            <a:endParaRPr lang="en-US" sz="1400" b="0" i="1" dirty="0">
              <a:solidFill>
                <a:srgbClr val="6C6F5F"/>
              </a:solidFill>
              <a:latin typeface="Calibri"/>
            </a:endParaRPr>
          </a:p>
          <a:p>
            <a:pPr algn="l"/>
            <a:endParaRPr lang="en-GB" sz="1400" i="1" dirty="0">
              <a:solidFill>
                <a:srgbClr val="6C6F5F"/>
              </a:solidFill>
              <a:latin typeface="Calibri"/>
            </a:endParaRPr>
          </a:p>
          <a:p>
            <a:r>
              <a:rPr lang="en-GB" sz="1400" dirty="0"/>
              <a:t>Glenn Albrecht is an Australian environmental philosopher</a:t>
            </a:r>
            <a:endParaRPr sz="1400" b="0" i="1" dirty="0">
              <a:solidFill>
                <a:srgbClr val="6C6F5F"/>
              </a:solidFill>
              <a:latin typeface="Calibri"/>
            </a:endParaRPr>
          </a:p>
        </p:txBody>
      </p:sp>
      <p:sp>
        <p:nvSpPr>
          <p:cNvPr id="5" name="Rounded Rectangle 4"/>
          <p:cNvSpPr/>
          <p:nvPr/>
        </p:nvSpPr>
        <p:spPr>
          <a:xfrm>
            <a:off x="685800" y="1691640"/>
            <a:ext cx="5394960" cy="452628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828800"/>
            <a:ext cx="4937760" cy="457200"/>
          </a:xfrm>
          <a:prstGeom prst="rect">
            <a:avLst/>
          </a:prstGeom>
          <a:noFill/>
        </p:spPr>
        <p:txBody>
          <a:bodyPr wrap="square" lIns="0" tIns="0" rIns="0" bIns="0" anchor="t">
            <a:spAutoFit/>
          </a:bodyPr>
          <a:lstStyle/>
          <a:p>
            <a:pPr algn="l"/>
            <a:r>
              <a:rPr sz="1100" b="1" i="0">
                <a:solidFill>
                  <a:srgbClr val="E8B04B"/>
                </a:solidFill>
                <a:latin typeface="Calibri"/>
              </a:rPr>
              <a:t>IN PLAIN LANGUAGE</a:t>
            </a:r>
          </a:p>
        </p:txBody>
      </p:sp>
      <p:sp>
        <p:nvSpPr>
          <p:cNvPr id="7" name="TextBox 6"/>
          <p:cNvSpPr txBox="1"/>
          <p:nvPr/>
        </p:nvSpPr>
        <p:spPr>
          <a:xfrm>
            <a:off x="960120" y="2286000"/>
            <a:ext cx="4937760" cy="2286000"/>
          </a:xfrm>
          <a:prstGeom prst="rect">
            <a:avLst/>
          </a:prstGeom>
          <a:noFill/>
        </p:spPr>
        <p:txBody>
          <a:bodyPr wrap="square" lIns="0" tIns="0" rIns="0" bIns="0" anchor="t">
            <a:spAutoFit/>
          </a:bodyPr>
          <a:lstStyle/>
          <a:p>
            <a:pPr algn="l"/>
            <a:r>
              <a:rPr sz="1700" b="0" i="1">
                <a:solidFill>
                  <a:srgbClr val="FFFFFF"/>
                </a:solidFill>
                <a:latin typeface="Cambria"/>
              </a:rPr>
              <a:t>"The distress produced by environmental change while people are still living in the place they call home."</a:t>
            </a:r>
          </a:p>
        </p:txBody>
      </p:sp>
      <p:sp>
        <p:nvSpPr>
          <p:cNvPr id="8" name="TextBox 7"/>
          <p:cNvSpPr txBox="1"/>
          <p:nvPr/>
        </p:nvSpPr>
        <p:spPr>
          <a:xfrm>
            <a:off x="960120" y="4754880"/>
            <a:ext cx="4937760" cy="1463040"/>
          </a:xfrm>
          <a:prstGeom prst="rect">
            <a:avLst/>
          </a:prstGeom>
          <a:noFill/>
        </p:spPr>
        <p:txBody>
          <a:bodyPr wrap="square" lIns="0" tIns="0" rIns="0" bIns="0" anchor="t">
            <a:spAutoFit/>
          </a:bodyPr>
          <a:lstStyle/>
          <a:p>
            <a:pPr algn="l"/>
            <a:r>
              <a:rPr sz="1300" b="0" i="0">
                <a:solidFill>
                  <a:srgbClr val="A3B18A"/>
                </a:solidFill>
                <a:latin typeface="Calibri"/>
              </a:rPr>
              <a:t>It is why small scale change matters. Big projects can destroy the meaning of a place faster than any compensation can rebuild it.</a:t>
            </a:r>
          </a:p>
        </p:txBody>
      </p:sp>
      <p:sp>
        <p:nvSpPr>
          <p:cNvPr id="9" name="Rounded Rectangle 8"/>
          <p:cNvSpPr/>
          <p:nvPr/>
        </p:nvSpPr>
        <p:spPr>
          <a:xfrm>
            <a:off x="6263640" y="1691640"/>
            <a:ext cx="5486400" cy="146304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92240" y="1828800"/>
            <a:ext cx="5029200" cy="365760"/>
          </a:xfrm>
          <a:prstGeom prst="rect">
            <a:avLst/>
          </a:prstGeom>
          <a:noFill/>
        </p:spPr>
        <p:txBody>
          <a:bodyPr wrap="square" lIns="0" tIns="0" rIns="0" bIns="0" anchor="t">
            <a:spAutoFit/>
          </a:bodyPr>
          <a:lstStyle/>
          <a:p>
            <a:pPr algn="l"/>
            <a:r>
              <a:rPr sz="1300" b="1" i="0">
                <a:solidFill>
                  <a:srgbClr val="C1531F"/>
                </a:solidFill>
                <a:latin typeface="Cambria"/>
              </a:rPr>
              <a:t>A river remembered</a:t>
            </a:r>
          </a:p>
        </p:txBody>
      </p:sp>
      <p:sp>
        <p:nvSpPr>
          <p:cNvPr id="11" name="TextBox 10"/>
          <p:cNvSpPr txBox="1"/>
          <p:nvPr/>
        </p:nvSpPr>
        <p:spPr>
          <a:xfrm>
            <a:off x="6492240" y="2194560"/>
            <a:ext cx="5029200" cy="960120"/>
          </a:xfrm>
          <a:prstGeom prst="rect">
            <a:avLst/>
          </a:prstGeom>
          <a:noFill/>
        </p:spPr>
        <p:txBody>
          <a:bodyPr wrap="square" lIns="0" tIns="0" rIns="0" bIns="0" anchor="t">
            <a:spAutoFit/>
          </a:bodyPr>
          <a:lstStyle/>
          <a:p>
            <a:pPr algn="l"/>
            <a:r>
              <a:rPr sz="1200" b="0" i="1">
                <a:solidFill>
                  <a:srgbClr val="1A2F1A"/>
                </a:solidFill>
                <a:latin typeface="Calibri"/>
              </a:rPr>
              <a:t>A child who could drink from the clear river grows into an adult whose grandchildren find only murky water and oily wells.</a:t>
            </a:r>
          </a:p>
        </p:txBody>
      </p:sp>
      <p:sp>
        <p:nvSpPr>
          <p:cNvPr id="12" name="Rounded Rectangle 11"/>
          <p:cNvSpPr/>
          <p:nvPr/>
        </p:nvSpPr>
        <p:spPr>
          <a:xfrm>
            <a:off x="6263640" y="3200400"/>
            <a:ext cx="5486400" cy="146304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92240" y="3337560"/>
            <a:ext cx="5029200" cy="365760"/>
          </a:xfrm>
          <a:prstGeom prst="rect">
            <a:avLst/>
          </a:prstGeom>
          <a:noFill/>
        </p:spPr>
        <p:txBody>
          <a:bodyPr wrap="square" lIns="0" tIns="0" rIns="0" bIns="0" anchor="t">
            <a:spAutoFit/>
          </a:bodyPr>
          <a:lstStyle/>
          <a:p>
            <a:pPr algn="l"/>
            <a:r>
              <a:rPr sz="1300" b="1" i="0">
                <a:solidFill>
                  <a:srgbClr val="C1531F"/>
                </a:solidFill>
                <a:latin typeface="Cambria"/>
              </a:rPr>
              <a:t>A trade that does not add up</a:t>
            </a:r>
          </a:p>
        </p:txBody>
      </p:sp>
      <p:sp>
        <p:nvSpPr>
          <p:cNvPr id="14" name="TextBox 13"/>
          <p:cNvSpPr txBox="1"/>
          <p:nvPr/>
        </p:nvSpPr>
        <p:spPr>
          <a:xfrm>
            <a:off x="6492240" y="3703320"/>
            <a:ext cx="5029200" cy="960120"/>
          </a:xfrm>
          <a:prstGeom prst="rect">
            <a:avLst/>
          </a:prstGeom>
          <a:noFill/>
        </p:spPr>
        <p:txBody>
          <a:bodyPr wrap="square" lIns="0" tIns="0" rIns="0" bIns="0" anchor="t">
            <a:spAutoFit/>
          </a:bodyPr>
          <a:lstStyle/>
          <a:p>
            <a:pPr algn="l"/>
            <a:r>
              <a:rPr sz="1200" b="0" i="1">
                <a:solidFill>
                  <a:srgbClr val="1A2F1A"/>
                </a:solidFill>
                <a:latin typeface="Calibri"/>
              </a:rPr>
              <a:t>Wages from a new industry can arrive, then leave straight away for medical bills. It can feel like digging one hole to fill another.</a:t>
            </a:r>
          </a:p>
        </p:txBody>
      </p:sp>
      <p:sp>
        <p:nvSpPr>
          <p:cNvPr id="15" name="Rounded Rectangle 14"/>
          <p:cNvSpPr/>
          <p:nvPr/>
        </p:nvSpPr>
        <p:spPr>
          <a:xfrm>
            <a:off x="6263640" y="4709160"/>
            <a:ext cx="5486400" cy="146304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92240" y="4846320"/>
            <a:ext cx="5029200" cy="365760"/>
          </a:xfrm>
          <a:prstGeom prst="rect">
            <a:avLst/>
          </a:prstGeom>
          <a:noFill/>
        </p:spPr>
        <p:txBody>
          <a:bodyPr wrap="square" lIns="0" tIns="0" rIns="0" bIns="0" anchor="t">
            <a:spAutoFit/>
          </a:bodyPr>
          <a:lstStyle/>
          <a:p>
            <a:pPr algn="l"/>
            <a:r>
              <a:rPr sz="1300" b="1" i="0">
                <a:solidFill>
                  <a:srgbClr val="C1531F"/>
                </a:solidFill>
                <a:latin typeface="Cambria"/>
              </a:rPr>
              <a:t>Why this matters</a:t>
            </a:r>
          </a:p>
        </p:txBody>
      </p:sp>
      <p:sp>
        <p:nvSpPr>
          <p:cNvPr id="17" name="TextBox 16"/>
          <p:cNvSpPr txBox="1"/>
          <p:nvPr/>
        </p:nvSpPr>
        <p:spPr>
          <a:xfrm>
            <a:off x="6492240" y="5212080"/>
            <a:ext cx="5029200" cy="960120"/>
          </a:xfrm>
          <a:prstGeom prst="rect">
            <a:avLst/>
          </a:prstGeom>
          <a:noFill/>
        </p:spPr>
        <p:txBody>
          <a:bodyPr wrap="square" lIns="0" tIns="0" rIns="0" bIns="0" anchor="t">
            <a:spAutoFit/>
          </a:bodyPr>
          <a:lstStyle/>
          <a:p>
            <a:pPr algn="l"/>
            <a:r>
              <a:rPr sz="1200" b="0" i="0">
                <a:solidFill>
                  <a:srgbClr val="1A2F1A"/>
                </a:solidFill>
                <a:latin typeface="Calibri"/>
              </a:rPr>
              <a:t>Small scale change protects the things people are most attached to. Big projects can strip them out faster than compensation ever rebuilds.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200" b="1" i="0">
                <a:solidFill>
                  <a:srgbClr val="1F4529"/>
                </a:solidFill>
                <a:latin typeface="Cambria"/>
              </a:rPr>
              <a:t>Placemaking as method</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300" b="0" i="1">
                <a:solidFill>
                  <a:srgbClr val="6C6F5F"/>
                </a:solidFill>
                <a:latin typeface="Calibri"/>
              </a:rPr>
              <a:t>Start with a specific place, its people and its history. Then design.</a:t>
            </a:r>
          </a:p>
        </p:txBody>
      </p:sp>
      <p:sp>
        <p:nvSpPr>
          <p:cNvPr id="5" name="Rounded Rectangle 4"/>
          <p:cNvSpPr/>
          <p:nvPr/>
        </p:nvSpPr>
        <p:spPr>
          <a:xfrm>
            <a:off x="685800" y="192024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0120" y="219456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194560"/>
            <a:ext cx="502920" cy="502920"/>
          </a:xfrm>
          <a:prstGeom prst="rect">
            <a:avLst/>
          </a:prstGeom>
          <a:noFill/>
        </p:spPr>
        <p:txBody>
          <a:bodyPr wrap="none" lIns="0" tIns="0" rIns="0" bIns="0" anchor="ctr">
            <a:spAutoFit/>
          </a:bodyPr>
          <a:lstStyle/>
          <a:p>
            <a:pPr algn="ctr"/>
            <a:r>
              <a:rPr sz="1400" b="1">
                <a:solidFill>
                  <a:srgbClr val="E8B04B"/>
                </a:solidFill>
                <a:latin typeface="Calibri"/>
              </a:rPr>
              <a:t>1</a:t>
            </a:r>
          </a:p>
        </p:txBody>
      </p:sp>
      <p:sp>
        <p:nvSpPr>
          <p:cNvPr id="8" name="TextBox 7"/>
          <p:cNvSpPr txBox="1"/>
          <p:nvPr/>
        </p:nvSpPr>
        <p:spPr>
          <a:xfrm>
            <a:off x="1600200" y="2240280"/>
            <a:ext cx="2468880" cy="548640"/>
          </a:xfrm>
          <a:prstGeom prst="rect">
            <a:avLst/>
          </a:prstGeom>
          <a:noFill/>
        </p:spPr>
        <p:txBody>
          <a:bodyPr wrap="square" lIns="0" tIns="0" rIns="0" bIns="0" anchor="t">
            <a:spAutoFit/>
          </a:bodyPr>
          <a:lstStyle/>
          <a:p>
            <a:pPr algn="l"/>
            <a:r>
              <a:rPr sz="1500" b="1" i="0">
                <a:solidFill>
                  <a:srgbClr val="1F4529"/>
                </a:solidFill>
                <a:latin typeface="Cambria"/>
              </a:rPr>
              <a:t>Start with what is already there</a:t>
            </a:r>
          </a:p>
        </p:txBody>
      </p:sp>
      <p:sp>
        <p:nvSpPr>
          <p:cNvPr id="9" name="TextBox 8"/>
          <p:cNvSpPr txBox="1"/>
          <p:nvPr/>
        </p:nvSpPr>
        <p:spPr>
          <a:xfrm>
            <a:off x="960120" y="2971800"/>
            <a:ext cx="3108960" cy="1051560"/>
          </a:xfrm>
          <a:prstGeom prst="rect">
            <a:avLst/>
          </a:prstGeom>
          <a:noFill/>
        </p:spPr>
        <p:txBody>
          <a:bodyPr wrap="square" lIns="0" tIns="0" rIns="0" bIns="0" anchor="t">
            <a:spAutoFit/>
          </a:bodyPr>
          <a:lstStyle/>
          <a:p>
            <a:pPr algn="l"/>
            <a:r>
              <a:rPr sz="1200" b="0" i="0">
                <a:solidFill>
                  <a:srgbClr val="1A2F1A"/>
                </a:solidFill>
                <a:latin typeface="Calibri"/>
              </a:rPr>
              <a:t>Assets before deficits. Every community has knowledge, networks and skills that outside eyes miss.</a:t>
            </a:r>
          </a:p>
        </p:txBody>
      </p:sp>
      <p:sp>
        <p:nvSpPr>
          <p:cNvPr id="10" name="Rounded Rectangle 9"/>
          <p:cNvSpPr/>
          <p:nvPr/>
        </p:nvSpPr>
        <p:spPr>
          <a:xfrm>
            <a:off x="4434840" y="192024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4709160" y="219456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709160" y="2194560"/>
            <a:ext cx="502920" cy="502920"/>
          </a:xfrm>
          <a:prstGeom prst="rect">
            <a:avLst/>
          </a:prstGeom>
          <a:noFill/>
        </p:spPr>
        <p:txBody>
          <a:bodyPr wrap="none" lIns="0" tIns="0" rIns="0" bIns="0" anchor="ctr">
            <a:spAutoFit/>
          </a:bodyPr>
          <a:lstStyle/>
          <a:p>
            <a:pPr algn="ctr"/>
            <a:r>
              <a:rPr sz="1400" b="1">
                <a:solidFill>
                  <a:srgbClr val="E8B04B"/>
                </a:solidFill>
                <a:latin typeface="Calibri"/>
              </a:rPr>
              <a:t>2</a:t>
            </a:r>
          </a:p>
        </p:txBody>
      </p:sp>
      <p:sp>
        <p:nvSpPr>
          <p:cNvPr id="13" name="TextBox 12"/>
          <p:cNvSpPr txBox="1"/>
          <p:nvPr/>
        </p:nvSpPr>
        <p:spPr>
          <a:xfrm>
            <a:off x="5349240" y="2240280"/>
            <a:ext cx="2468880" cy="548640"/>
          </a:xfrm>
          <a:prstGeom prst="rect">
            <a:avLst/>
          </a:prstGeom>
          <a:noFill/>
        </p:spPr>
        <p:txBody>
          <a:bodyPr wrap="square" lIns="0" tIns="0" rIns="0" bIns="0" anchor="t">
            <a:spAutoFit/>
          </a:bodyPr>
          <a:lstStyle/>
          <a:p>
            <a:pPr algn="l"/>
            <a:r>
              <a:rPr sz="1500" b="1" i="0">
                <a:solidFill>
                  <a:srgbClr val="1F4529"/>
                </a:solidFill>
                <a:latin typeface="Cambria"/>
              </a:rPr>
              <a:t>Long time horizon</a:t>
            </a:r>
          </a:p>
        </p:txBody>
      </p:sp>
      <p:sp>
        <p:nvSpPr>
          <p:cNvPr id="14" name="TextBox 13"/>
          <p:cNvSpPr txBox="1"/>
          <p:nvPr/>
        </p:nvSpPr>
        <p:spPr>
          <a:xfrm>
            <a:off x="4709160" y="2971800"/>
            <a:ext cx="3108960" cy="1051560"/>
          </a:xfrm>
          <a:prstGeom prst="rect">
            <a:avLst/>
          </a:prstGeom>
          <a:noFill/>
        </p:spPr>
        <p:txBody>
          <a:bodyPr wrap="square" lIns="0" tIns="0" rIns="0" bIns="0" anchor="t">
            <a:spAutoFit/>
          </a:bodyPr>
          <a:lstStyle/>
          <a:p>
            <a:pPr algn="l"/>
            <a:r>
              <a:rPr sz="1200" b="0" i="0">
                <a:solidFill>
                  <a:srgbClr val="1A2F1A"/>
                </a:solidFill>
                <a:latin typeface="Calibri"/>
              </a:rPr>
              <a:t>Trust is built over years, not workshops. Presence matters more than presentation.</a:t>
            </a:r>
          </a:p>
        </p:txBody>
      </p:sp>
      <p:sp>
        <p:nvSpPr>
          <p:cNvPr id="15" name="Rounded Rectangle 14"/>
          <p:cNvSpPr/>
          <p:nvPr/>
        </p:nvSpPr>
        <p:spPr>
          <a:xfrm>
            <a:off x="8183880" y="192024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8458200" y="219456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58200" y="2194560"/>
            <a:ext cx="502920" cy="502920"/>
          </a:xfrm>
          <a:prstGeom prst="rect">
            <a:avLst/>
          </a:prstGeom>
          <a:noFill/>
        </p:spPr>
        <p:txBody>
          <a:bodyPr wrap="none" lIns="0" tIns="0" rIns="0" bIns="0" anchor="ctr">
            <a:spAutoFit/>
          </a:bodyPr>
          <a:lstStyle/>
          <a:p>
            <a:pPr algn="ctr"/>
            <a:r>
              <a:rPr sz="1400" b="1">
                <a:solidFill>
                  <a:srgbClr val="E8B04B"/>
                </a:solidFill>
                <a:latin typeface="Calibri"/>
              </a:rPr>
              <a:t>3</a:t>
            </a:r>
          </a:p>
        </p:txBody>
      </p:sp>
      <p:sp>
        <p:nvSpPr>
          <p:cNvPr id="18" name="TextBox 17"/>
          <p:cNvSpPr txBox="1"/>
          <p:nvPr/>
        </p:nvSpPr>
        <p:spPr>
          <a:xfrm>
            <a:off x="9098280" y="2240280"/>
            <a:ext cx="2468880" cy="548640"/>
          </a:xfrm>
          <a:prstGeom prst="rect">
            <a:avLst/>
          </a:prstGeom>
          <a:noFill/>
        </p:spPr>
        <p:txBody>
          <a:bodyPr wrap="square" lIns="0" tIns="0" rIns="0" bIns="0" anchor="t">
            <a:spAutoFit/>
          </a:bodyPr>
          <a:lstStyle/>
          <a:p>
            <a:pPr algn="l"/>
            <a:r>
              <a:rPr sz="1500" b="1" i="0">
                <a:solidFill>
                  <a:srgbClr val="1F4529"/>
                </a:solidFill>
                <a:latin typeface="Cambria"/>
              </a:rPr>
              <a:t>Story as data</a:t>
            </a:r>
          </a:p>
        </p:txBody>
      </p:sp>
      <p:sp>
        <p:nvSpPr>
          <p:cNvPr id="19" name="TextBox 18"/>
          <p:cNvSpPr txBox="1"/>
          <p:nvPr/>
        </p:nvSpPr>
        <p:spPr>
          <a:xfrm>
            <a:off x="8458200" y="2971800"/>
            <a:ext cx="3108960" cy="1051560"/>
          </a:xfrm>
          <a:prstGeom prst="rect">
            <a:avLst/>
          </a:prstGeom>
          <a:noFill/>
        </p:spPr>
        <p:txBody>
          <a:bodyPr wrap="square" lIns="0" tIns="0" rIns="0" bIns="0" anchor="t">
            <a:spAutoFit/>
          </a:bodyPr>
          <a:lstStyle/>
          <a:p>
            <a:pPr algn="l"/>
            <a:r>
              <a:rPr sz="1200" b="0" i="0">
                <a:solidFill>
                  <a:srgbClr val="1A2F1A"/>
                </a:solidFill>
                <a:latin typeface="Calibri"/>
              </a:rPr>
              <a:t>The stories people tell about a place tell you what has already been tried, and why it worked or did not.</a:t>
            </a:r>
          </a:p>
        </p:txBody>
      </p:sp>
      <p:sp>
        <p:nvSpPr>
          <p:cNvPr id="20" name="Rounded Rectangle 19"/>
          <p:cNvSpPr/>
          <p:nvPr/>
        </p:nvSpPr>
        <p:spPr>
          <a:xfrm>
            <a:off x="685800" y="425196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60120" y="452628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60120" y="4526280"/>
            <a:ext cx="502920" cy="502920"/>
          </a:xfrm>
          <a:prstGeom prst="rect">
            <a:avLst/>
          </a:prstGeom>
          <a:noFill/>
        </p:spPr>
        <p:txBody>
          <a:bodyPr wrap="none" lIns="0" tIns="0" rIns="0" bIns="0" anchor="ctr">
            <a:spAutoFit/>
          </a:bodyPr>
          <a:lstStyle/>
          <a:p>
            <a:pPr algn="ctr"/>
            <a:r>
              <a:rPr sz="1400" b="1">
                <a:solidFill>
                  <a:srgbClr val="E8B04B"/>
                </a:solidFill>
                <a:latin typeface="Calibri"/>
              </a:rPr>
              <a:t>4</a:t>
            </a:r>
          </a:p>
        </p:txBody>
      </p:sp>
      <p:sp>
        <p:nvSpPr>
          <p:cNvPr id="23" name="TextBox 22"/>
          <p:cNvSpPr txBox="1"/>
          <p:nvPr/>
        </p:nvSpPr>
        <p:spPr>
          <a:xfrm>
            <a:off x="1600200" y="4572000"/>
            <a:ext cx="2468880" cy="548640"/>
          </a:xfrm>
          <a:prstGeom prst="rect">
            <a:avLst/>
          </a:prstGeom>
          <a:noFill/>
        </p:spPr>
        <p:txBody>
          <a:bodyPr wrap="square" lIns="0" tIns="0" rIns="0" bIns="0" anchor="t">
            <a:spAutoFit/>
          </a:bodyPr>
          <a:lstStyle/>
          <a:p>
            <a:pPr algn="l"/>
            <a:r>
              <a:rPr sz="1500" b="1" i="0">
                <a:solidFill>
                  <a:srgbClr val="1F4529"/>
                </a:solidFill>
                <a:latin typeface="Cambria"/>
              </a:rPr>
              <a:t>Small experiments, in public</a:t>
            </a:r>
          </a:p>
        </p:txBody>
      </p:sp>
      <p:sp>
        <p:nvSpPr>
          <p:cNvPr id="24" name="TextBox 23"/>
          <p:cNvSpPr txBox="1"/>
          <p:nvPr/>
        </p:nvSpPr>
        <p:spPr>
          <a:xfrm>
            <a:off x="960120" y="5303520"/>
            <a:ext cx="3108960" cy="1051560"/>
          </a:xfrm>
          <a:prstGeom prst="rect">
            <a:avLst/>
          </a:prstGeom>
          <a:noFill/>
        </p:spPr>
        <p:txBody>
          <a:bodyPr wrap="square" lIns="0" tIns="0" rIns="0" bIns="0" anchor="t">
            <a:spAutoFit/>
          </a:bodyPr>
          <a:lstStyle/>
          <a:p>
            <a:pPr algn="l"/>
            <a:r>
              <a:rPr sz="1200" b="0" i="0">
                <a:solidFill>
                  <a:srgbClr val="1A2F1A"/>
                </a:solidFill>
                <a:latin typeface="Calibri"/>
              </a:rPr>
              <a:t>Test small changes on the ground. Let neighbours see them. Adjust in the open.</a:t>
            </a:r>
          </a:p>
        </p:txBody>
      </p:sp>
      <p:sp>
        <p:nvSpPr>
          <p:cNvPr id="25" name="Rounded Rectangle 24"/>
          <p:cNvSpPr/>
          <p:nvPr/>
        </p:nvSpPr>
        <p:spPr>
          <a:xfrm>
            <a:off x="4434840" y="425196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4709160" y="452628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709160" y="4526280"/>
            <a:ext cx="502920" cy="502920"/>
          </a:xfrm>
          <a:prstGeom prst="rect">
            <a:avLst/>
          </a:prstGeom>
          <a:noFill/>
        </p:spPr>
        <p:txBody>
          <a:bodyPr wrap="none" lIns="0" tIns="0" rIns="0" bIns="0" anchor="ctr">
            <a:spAutoFit/>
          </a:bodyPr>
          <a:lstStyle/>
          <a:p>
            <a:pPr algn="ctr"/>
            <a:r>
              <a:rPr sz="1400" b="1">
                <a:solidFill>
                  <a:srgbClr val="E8B04B"/>
                </a:solidFill>
                <a:latin typeface="Calibri"/>
              </a:rPr>
              <a:t>5</a:t>
            </a:r>
          </a:p>
        </p:txBody>
      </p:sp>
      <p:sp>
        <p:nvSpPr>
          <p:cNvPr id="28" name="TextBox 27"/>
          <p:cNvSpPr txBox="1"/>
          <p:nvPr/>
        </p:nvSpPr>
        <p:spPr>
          <a:xfrm>
            <a:off x="5349240" y="4572000"/>
            <a:ext cx="2468880" cy="548640"/>
          </a:xfrm>
          <a:prstGeom prst="rect">
            <a:avLst/>
          </a:prstGeom>
          <a:noFill/>
        </p:spPr>
        <p:txBody>
          <a:bodyPr wrap="square" lIns="0" tIns="0" rIns="0" bIns="0" anchor="t">
            <a:spAutoFit/>
          </a:bodyPr>
          <a:lstStyle/>
          <a:p>
            <a:pPr algn="l"/>
            <a:r>
              <a:rPr sz="1500" b="1" i="0">
                <a:solidFill>
                  <a:srgbClr val="1F4529"/>
                </a:solidFill>
                <a:latin typeface="Cambria"/>
              </a:rPr>
              <a:t>Follow the residents</a:t>
            </a:r>
          </a:p>
        </p:txBody>
      </p:sp>
      <p:sp>
        <p:nvSpPr>
          <p:cNvPr id="29" name="TextBox 28"/>
          <p:cNvSpPr txBox="1"/>
          <p:nvPr/>
        </p:nvSpPr>
        <p:spPr>
          <a:xfrm>
            <a:off x="4709160" y="5303520"/>
            <a:ext cx="3108960" cy="1051560"/>
          </a:xfrm>
          <a:prstGeom prst="rect">
            <a:avLst/>
          </a:prstGeom>
          <a:noFill/>
        </p:spPr>
        <p:txBody>
          <a:bodyPr wrap="square" lIns="0" tIns="0" rIns="0" bIns="0" anchor="t">
            <a:spAutoFit/>
          </a:bodyPr>
          <a:lstStyle/>
          <a:p>
            <a:pPr algn="l"/>
            <a:r>
              <a:rPr sz="1200" b="0" i="0">
                <a:solidFill>
                  <a:srgbClr val="1A2F1A"/>
                </a:solidFill>
                <a:latin typeface="Calibri"/>
              </a:rPr>
              <a:t>The people who live there are the leaders. Everyone else is a collaborator.</a:t>
            </a:r>
          </a:p>
        </p:txBody>
      </p:sp>
      <p:sp>
        <p:nvSpPr>
          <p:cNvPr id="30" name="Rounded Rectangle 29"/>
          <p:cNvSpPr/>
          <p:nvPr/>
        </p:nvSpPr>
        <p:spPr>
          <a:xfrm>
            <a:off x="8183880" y="425196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458200" y="4526280"/>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58200" y="4526280"/>
            <a:ext cx="502920" cy="502920"/>
          </a:xfrm>
          <a:prstGeom prst="rect">
            <a:avLst/>
          </a:prstGeom>
          <a:noFill/>
        </p:spPr>
        <p:txBody>
          <a:bodyPr wrap="none" lIns="0" tIns="0" rIns="0" bIns="0" anchor="ctr">
            <a:spAutoFit/>
          </a:bodyPr>
          <a:lstStyle/>
          <a:p>
            <a:pPr algn="ctr"/>
            <a:r>
              <a:rPr sz="1400" b="1">
                <a:solidFill>
                  <a:srgbClr val="E8B04B"/>
                </a:solidFill>
                <a:latin typeface="Calibri"/>
              </a:rPr>
              <a:t>6</a:t>
            </a:r>
          </a:p>
        </p:txBody>
      </p:sp>
      <p:sp>
        <p:nvSpPr>
          <p:cNvPr id="33" name="TextBox 32"/>
          <p:cNvSpPr txBox="1"/>
          <p:nvPr/>
        </p:nvSpPr>
        <p:spPr>
          <a:xfrm>
            <a:off x="9098280" y="4572000"/>
            <a:ext cx="2468880" cy="548640"/>
          </a:xfrm>
          <a:prstGeom prst="rect">
            <a:avLst/>
          </a:prstGeom>
          <a:noFill/>
        </p:spPr>
        <p:txBody>
          <a:bodyPr wrap="square" lIns="0" tIns="0" rIns="0" bIns="0" anchor="t">
            <a:spAutoFit/>
          </a:bodyPr>
          <a:lstStyle/>
          <a:p>
            <a:pPr algn="l"/>
            <a:r>
              <a:rPr sz="1500" b="1" i="0">
                <a:solidFill>
                  <a:srgbClr val="1F4529"/>
                </a:solidFill>
                <a:latin typeface="Cambria"/>
              </a:rPr>
              <a:t>Beauty is not a luxury</a:t>
            </a:r>
          </a:p>
        </p:txBody>
      </p:sp>
      <p:sp>
        <p:nvSpPr>
          <p:cNvPr id="34" name="TextBox 33"/>
          <p:cNvSpPr txBox="1"/>
          <p:nvPr/>
        </p:nvSpPr>
        <p:spPr>
          <a:xfrm>
            <a:off x="8458200" y="5303520"/>
            <a:ext cx="3108960" cy="1051560"/>
          </a:xfrm>
          <a:prstGeom prst="rect">
            <a:avLst/>
          </a:prstGeom>
          <a:noFill/>
        </p:spPr>
        <p:txBody>
          <a:bodyPr wrap="square" lIns="0" tIns="0" rIns="0" bIns="0" anchor="t">
            <a:spAutoFit/>
          </a:bodyPr>
          <a:lstStyle/>
          <a:p>
            <a:pPr algn="l"/>
            <a:r>
              <a:rPr sz="1200" b="0" i="0">
                <a:solidFill>
                  <a:srgbClr val="1A2F1A"/>
                </a:solidFill>
                <a:latin typeface="Calibri"/>
              </a:rPr>
              <a:t>Places that feel cared for are more likely to be cared for. Aesthetics is social policy.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000" b="1" i="0">
                <a:solidFill>
                  <a:srgbClr val="1F4529"/>
                </a:solidFill>
                <a:latin typeface="Cambria"/>
              </a:rPr>
              <a:t>When neighbours become bankers</a:t>
            </a:r>
          </a:p>
        </p:txBody>
      </p:sp>
      <p:sp>
        <p:nvSpPr>
          <p:cNvPr id="4" name="TextBox 3"/>
          <p:cNvSpPr txBox="1"/>
          <p:nvPr/>
        </p:nvSpPr>
        <p:spPr>
          <a:xfrm>
            <a:off x="685800" y="960120"/>
            <a:ext cx="10972800" cy="457200"/>
          </a:xfrm>
          <a:prstGeom prst="rect">
            <a:avLst/>
          </a:prstGeom>
          <a:noFill/>
        </p:spPr>
        <p:txBody>
          <a:bodyPr wrap="square" lIns="0" tIns="0" rIns="0" bIns="0" anchor="t">
            <a:spAutoFit/>
          </a:bodyPr>
          <a:lstStyle/>
          <a:p>
            <a:pPr algn="l"/>
            <a:r>
              <a:rPr sz="1400" b="0" i="1">
                <a:solidFill>
                  <a:srgbClr val="6C6F5F"/>
                </a:solidFill>
                <a:latin typeface="Calibri"/>
              </a:rPr>
              <a:t>Community-led finance as social innovation.</a:t>
            </a:r>
          </a:p>
        </p:txBody>
      </p:sp>
      <p:sp>
        <p:nvSpPr>
          <p:cNvPr id="5" name="Rounded Rectangle 4"/>
          <p:cNvSpPr/>
          <p:nvPr/>
        </p:nvSpPr>
        <p:spPr>
          <a:xfrm>
            <a:off x="685800" y="1554480"/>
            <a:ext cx="5486400" cy="47091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691640"/>
            <a:ext cx="5029200" cy="457200"/>
          </a:xfrm>
          <a:prstGeom prst="rect">
            <a:avLst/>
          </a:prstGeom>
          <a:noFill/>
        </p:spPr>
        <p:txBody>
          <a:bodyPr wrap="square" lIns="0" tIns="0" rIns="0" bIns="0" anchor="t">
            <a:spAutoFit/>
          </a:bodyPr>
          <a:lstStyle/>
          <a:p>
            <a:pPr algn="l"/>
            <a:r>
              <a:rPr sz="1100" b="1" i="0">
                <a:solidFill>
                  <a:srgbClr val="C1531F"/>
                </a:solidFill>
                <a:latin typeface="Calibri"/>
              </a:rPr>
              <a:t>THE IDEA</a:t>
            </a:r>
          </a:p>
        </p:txBody>
      </p:sp>
      <p:sp>
        <p:nvSpPr>
          <p:cNvPr id="7" name="TextBox 6"/>
          <p:cNvSpPr txBox="1"/>
          <p:nvPr/>
        </p:nvSpPr>
        <p:spPr>
          <a:xfrm>
            <a:off x="914400" y="2103120"/>
            <a:ext cx="5029200" cy="3200400"/>
          </a:xfrm>
          <a:prstGeom prst="rect">
            <a:avLst/>
          </a:prstGeom>
          <a:noFill/>
        </p:spPr>
        <p:txBody>
          <a:bodyPr wrap="square" lIns="0" tIns="0" rIns="0" bIns="0" anchor="t">
            <a:spAutoFit/>
          </a:bodyPr>
          <a:lstStyle/>
          <a:p>
            <a:pPr algn="l"/>
            <a:r>
              <a:rPr sz="1200" b="0" i="0">
                <a:solidFill>
                  <a:srgbClr val="1A2F1A"/>
                </a:solidFill>
                <a:latin typeface="Calibri"/>
              </a:rPr>
              <a:t>What if the community pools its own small savings and lends to its own members?</a:t>
            </a:r>
          </a:p>
          <a:p>
            <a:pPr algn="l"/>
            <a:endParaRPr sz="1200" b="0" i="0">
              <a:solidFill>
                <a:srgbClr val="1A2F1A"/>
              </a:solidFill>
              <a:latin typeface="Calibri"/>
            </a:endParaRPr>
          </a:p>
          <a:p>
            <a:pPr algn="l"/>
            <a:r>
              <a:rPr sz="1200" b="0" i="0">
                <a:solidFill>
                  <a:srgbClr val="1A2F1A"/>
                </a:solidFill>
                <a:latin typeface="Calibri"/>
              </a:rPr>
              <a:t>Borrowers form small groups of neighbours. Each group guarantees its own loans. If one member fails to repay, none of the others can borrow again.</a:t>
            </a:r>
          </a:p>
          <a:p>
            <a:pPr algn="l"/>
            <a:endParaRPr sz="1200" b="0" i="0">
              <a:solidFill>
                <a:srgbClr val="1A2F1A"/>
              </a:solidFill>
              <a:latin typeface="Calibri"/>
            </a:endParaRPr>
          </a:p>
          <a:p>
            <a:pPr algn="l"/>
            <a:r>
              <a:rPr sz="1200" b="0" i="0">
                <a:solidFill>
                  <a:srgbClr val="1A2F1A"/>
                </a:solidFill>
                <a:latin typeface="Calibri"/>
              </a:rPr>
              <a:t>Trust and social pressure replace paperwork and collateral.</a:t>
            </a:r>
          </a:p>
          <a:p>
            <a:pPr algn="l"/>
            <a:endParaRPr sz="1200" b="0" i="0">
              <a:solidFill>
                <a:srgbClr val="1A2F1A"/>
              </a:solidFill>
              <a:latin typeface="Calibri"/>
            </a:endParaRPr>
          </a:p>
          <a:p>
            <a:pPr algn="l"/>
            <a:r>
              <a:rPr sz="1200" b="0" i="0">
                <a:solidFill>
                  <a:srgbClr val="1A2F1A"/>
                </a:solidFill>
                <a:latin typeface="Calibri"/>
              </a:rPr>
              <a:t>The people who were told they were unbankable turn out to be the safest borrowers a community can lend to.</a:t>
            </a:r>
          </a:p>
        </p:txBody>
      </p:sp>
      <p:sp>
        <p:nvSpPr>
          <p:cNvPr id="8" name="Rounded Rectangle 7"/>
          <p:cNvSpPr/>
          <p:nvPr/>
        </p:nvSpPr>
        <p:spPr>
          <a:xfrm>
            <a:off x="6355080" y="1554480"/>
            <a:ext cx="5394960" cy="219456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0" y="1691640"/>
            <a:ext cx="4937760" cy="457200"/>
          </a:xfrm>
          <a:prstGeom prst="rect">
            <a:avLst/>
          </a:prstGeom>
          <a:noFill/>
        </p:spPr>
        <p:txBody>
          <a:bodyPr wrap="square" lIns="0" tIns="0" rIns="0" bIns="0" anchor="t">
            <a:spAutoFit/>
          </a:bodyPr>
          <a:lstStyle/>
          <a:p>
            <a:pPr algn="l"/>
            <a:r>
              <a:rPr sz="1100" b="1" i="0">
                <a:solidFill>
                  <a:srgbClr val="E8B04B"/>
                </a:solidFill>
                <a:latin typeface="Calibri"/>
              </a:rPr>
              <a:t>WHAT MAKES IT SOCIAL INNOVATION</a:t>
            </a:r>
          </a:p>
        </p:txBody>
      </p:sp>
      <p:sp>
        <p:nvSpPr>
          <p:cNvPr id="10" name="TextBox 9"/>
          <p:cNvSpPr txBox="1"/>
          <p:nvPr/>
        </p:nvSpPr>
        <p:spPr>
          <a:xfrm>
            <a:off x="6583680" y="2103120"/>
            <a:ext cx="4937760" cy="1600200"/>
          </a:xfrm>
          <a:prstGeom prst="rect">
            <a:avLst/>
          </a:prstGeom>
          <a:noFill/>
        </p:spPr>
        <p:txBody>
          <a:bodyPr wrap="square" lIns="0" tIns="0" rIns="0" bIns="0" anchor="t">
            <a:spAutoFit/>
          </a:bodyPr>
          <a:lstStyle/>
          <a:p>
            <a:pPr algn="l"/>
            <a:r>
              <a:rPr sz="1200" b="0" i="0">
                <a:solidFill>
                  <a:srgbClr val="FFFFFF"/>
                </a:solidFill>
                <a:latin typeface="Calibri"/>
              </a:rPr>
              <a:t>A new relationship: neighbours as each other's bankers.</a:t>
            </a:r>
          </a:p>
          <a:p>
            <a:pPr algn="l"/>
            <a:r>
              <a:rPr sz="1200" b="0" i="0">
                <a:solidFill>
                  <a:srgbClr val="FFFFFF"/>
                </a:solidFill>
                <a:latin typeface="Calibri"/>
              </a:rPr>
              <a:t>A new practice: solidarity groups replace paperwork.</a:t>
            </a:r>
          </a:p>
          <a:p>
            <a:pPr algn="l"/>
            <a:r>
              <a:rPr sz="1200" b="0" i="0">
                <a:solidFill>
                  <a:srgbClr val="FFFFFF"/>
                </a:solidFill>
                <a:latin typeface="Calibri"/>
              </a:rPr>
              <a:t>A new institution: finance owned by the community it serves.</a:t>
            </a:r>
          </a:p>
          <a:p>
            <a:pPr algn="l"/>
            <a:r>
              <a:rPr sz="1200" b="0" i="0">
                <a:solidFill>
                  <a:srgbClr val="FFFFFF"/>
                </a:solidFill>
                <a:latin typeface="Calibri"/>
              </a:rPr>
              <a:t>The poorest households treated as bankable, often for the first time.</a:t>
            </a:r>
          </a:p>
        </p:txBody>
      </p:sp>
      <p:sp>
        <p:nvSpPr>
          <p:cNvPr id="11" name="Rounded Rectangle 10"/>
          <p:cNvSpPr/>
          <p:nvPr/>
        </p:nvSpPr>
        <p:spPr>
          <a:xfrm>
            <a:off x="6355080" y="3886200"/>
            <a:ext cx="5394960" cy="2377440"/>
          </a:xfrm>
          <a:prstGeom prst="roundRect">
            <a:avLst>
              <a:gd name="adj" fmla="val 8000"/>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583680" y="4023360"/>
            <a:ext cx="4937760" cy="457200"/>
          </a:xfrm>
          <a:prstGeom prst="rect">
            <a:avLst/>
          </a:prstGeom>
          <a:noFill/>
        </p:spPr>
        <p:txBody>
          <a:bodyPr wrap="square" lIns="0" tIns="0" rIns="0" bIns="0" anchor="t">
            <a:spAutoFit/>
          </a:bodyPr>
          <a:lstStyle/>
          <a:p>
            <a:pPr algn="l"/>
            <a:r>
              <a:rPr sz="1100" b="1" i="0">
                <a:solidFill>
                  <a:srgbClr val="E8B04B"/>
                </a:solidFill>
                <a:latin typeface="Calibri"/>
              </a:rPr>
              <a:t>FAIR CRITICISMS</a:t>
            </a:r>
          </a:p>
        </p:txBody>
      </p:sp>
      <p:sp>
        <p:nvSpPr>
          <p:cNvPr id="13" name="TextBox 12"/>
          <p:cNvSpPr txBox="1"/>
          <p:nvPr/>
        </p:nvSpPr>
        <p:spPr>
          <a:xfrm>
            <a:off x="6583680" y="4434840"/>
            <a:ext cx="4937760" cy="1783080"/>
          </a:xfrm>
          <a:prstGeom prst="rect">
            <a:avLst/>
          </a:prstGeom>
          <a:noFill/>
        </p:spPr>
        <p:txBody>
          <a:bodyPr wrap="square" lIns="0" tIns="0" rIns="0" bIns="0" anchor="t">
            <a:spAutoFit/>
          </a:bodyPr>
          <a:lstStyle/>
          <a:p>
            <a:pPr algn="l"/>
            <a:r>
              <a:rPr sz="1200" b="0" i="0">
                <a:solidFill>
                  <a:srgbClr val="FFFFFF"/>
                </a:solidFill>
                <a:latin typeface="Calibri"/>
              </a:rPr>
              <a:t>Effective interest rates can be surprisingly high.</a:t>
            </a:r>
          </a:p>
          <a:p>
            <a:pPr algn="l"/>
            <a:r>
              <a:rPr sz="1200" b="0" i="0">
                <a:solidFill>
                  <a:srgbClr val="FFFFFF"/>
                </a:solidFill>
                <a:latin typeface="Calibri"/>
              </a:rPr>
              <a:t>Peer solidarity can turn into peer pressure and coercion.</a:t>
            </a:r>
          </a:p>
          <a:p>
            <a:pPr algn="l"/>
            <a:r>
              <a:rPr sz="1200" b="0" i="0">
                <a:solidFill>
                  <a:srgbClr val="FFFFFF"/>
                </a:solidFill>
                <a:latin typeface="Calibri"/>
              </a:rPr>
              <a:t>The evidence that these schemes actually reduce poverty is mixed.</a:t>
            </a:r>
          </a:p>
          <a:p>
            <a:pPr algn="l"/>
            <a:r>
              <a:rPr sz="1200" b="0" i="0">
                <a:solidFill>
                  <a:srgbClr val="FFFFFF"/>
                </a:solidFill>
                <a:latin typeface="Calibri"/>
              </a:rPr>
              <a:t>Success stories are real. So are debt spirals. Teach both.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2800" b="1" i="0">
                <a:solidFill>
                  <a:srgbClr val="1F4529"/>
                </a:solidFill>
                <a:latin typeface="Cambria"/>
              </a:rPr>
              <a:t>When those who need the skill become the teachers</a:t>
            </a:r>
          </a:p>
        </p:txBody>
      </p:sp>
      <p:sp>
        <p:nvSpPr>
          <p:cNvPr id="4" name="TextBox 3"/>
          <p:cNvSpPr txBox="1"/>
          <p:nvPr/>
        </p:nvSpPr>
        <p:spPr>
          <a:xfrm>
            <a:off x="685800" y="960120"/>
            <a:ext cx="10972800" cy="457200"/>
          </a:xfrm>
          <a:prstGeom prst="rect">
            <a:avLst/>
          </a:prstGeom>
          <a:noFill/>
        </p:spPr>
        <p:txBody>
          <a:bodyPr wrap="square" lIns="0" tIns="0" rIns="0" bIns="0" anchor="t">
            <a:spAutoFit/>
          </a:bodyPr>
          <a:lstStyle/>
          <a:p>
            <a:pPr algn="l"/>
            <a:r>
              <a:rPr sz="1400" b="0" i="1">
                <a:solidFill>
                  <a:srgbClr val="6C6F5F"/>
                </a:solidFill>
                <a:latin typeface="Calibri"/>
              </a:rPr>
              <a:t>Community-led training as social innovation.</a:t>
            </a:r>
          </a:p>
        </p:txBody>
      </p:sp>
      <p:sp>
        <p:nvSpPr>
          <p:cNvPr id="5" name="Rounded Rectangle 4"/>
          <p:cNvSpPr/>
          <p:nvPr/>
        </p:nvSpPr>
        <p:spPr>
          <a:xfrm>
            <a:off x="685800" y="1554480"/>
            <a:ext cx="5852160" cy="47091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691640"/>
            <a:ext cx="5486400" cy="457200"/>
          </a:xfrm>
          <a:prstGeom prst="rect">
            <a:avLst/>
          </a:prstGeom>
          <a:noFill/>
        </p:spPr>
        <p:txBody>
          <a:bodyPr wrap="square" lIns="0" tIns="0" rIns="0" bIns="0" anchor="t">
            <a:spAutoFit/>
          </a:bodyPr>
          <a:lstStyle/>
          <a:p>
            <a:pPr algn="l"/>
            <a:r>
              <a:rPr sz="1100" b="1" i="0">
                <a:solidFill>
                  <a:srgbClr val="C1531F"/>
                </a:solidFill>
                <a:latin typeface="Calibri"/>
              </a:rPr>
              <a:t>THE IDEA</a:t>
            </a:r>
          </a:p>
        </p:txBody>
      </p:sp>
      <p:sp>
        <p:nvSpPr>
          <p:cNvPr id="7" name="TextBox 6"/>
          <p:cNvSpPr txBox="1"/>
          <p:nvPr/>
        </p:nvSpPr>
        <p:spPr>
          <a:xfrm>
            <a:off x="960120" y="2057400"/>
            <a:ext cx="5486400" cy="914400"/>
          </a:xfrm>
          <a:prstGeom prst="rect">
            <a:avLst/>
          </a:prstGeom>
          <a:noFill/>
        </p:spPr>
        <p:txBody>
          <a:bodyPr wrap="square" lIns="0" tIns="0" rIns="0" bIns="0" anchor="t">
            <a:spAutoFit/>
          </a:bodyPr>
          <a:lstStyle/>
          <a:p>
            <a:pPr algn="l"/>
            <a:r>
              <a:rPr sz="1500" b="1" i="0">
                <a:solidFill>
                  <a:srgbClr val="1F4529"/>
                </a:solidFill>
                <a:latin typeface="Cambria"/>
              </a:rPr>
              <a:t>Train the people who most need the skill to build and maintain it themselves, in their own community.</a:t>
            </a:r>
          </a:p>
        </p:txBody>
      </p:sp>
      <p:sp>
        <p:nvSpPr>
          <p:cNvPr id="8" name="TextBox 7"/>
          <p:cNvSpPr txBox="1"/>
          <p:nvPr/>
        </p:nvSpPr>
        <p:spPr>
          <a:xfrm>
            <a:off x="960120" y="3200400"/>
            <a:ext cx="5486400" cy="2926080"/>
          </a:xfrm>
          <a:prstGeom prst="rect">
            <a:avLst/>
          </a:prstGeom>
          <a:noFill/>
        </p:spPr>
        <p:txBody>
          <a:bodyPr wrap="square" lIns="0" tIns="0" rIns="0" bIns="0" anchor="t">
            <a:spAutoFit/>
          </a:bodyPr>
          <a:lstStyle/>
          <a:p>
            <a:pPr algn="l"/>
            <a:r>
              <a:rPr sz="1200" b="0" i="0">
                <a:solidFill>
                  <a:srgbClr val="1A2F1A"/>
                </a:solidFill>
                <a:latin typeface="Calibri"/>
              </a:rPr>
              <a:t>Where formal literacy is low, teach by demonstration, sign, colour code and repetition.</a:t>
            </a:r>
          </a:p>
          <a:p>
            <a:pPr algn="l"/>
            <a:endParaRPr sz="1200" b="0" i="0">
              <a:solidFill>
                <a:srgbClr val="1A2F1A"/>
              </a:solidFill>
              <a:latin typeface="Calibri"/>
            </a:endParaRPr>
          </a:p>
          <a:p>
            <a:pPr algn="l"/>
            <a:r>
              <a:rPr sz="1200" b="0" i="0">
                <a:solidFill>
                  <a:srgbClr val="1A2F1A"/>
                </a:solidFill>
                <a:latin typeface="Calibri"/>
              </a:rPr>
              <a:t>Women who have been told they cannot be engineers, doctors or teachers turn out to be excellent engineers, doctors and teachers.</a:t>
            </a:r>
          </a:p>
          <a:p>
            <a:pPr algn="l"/>
            <a:endParaRPr sz="1200" b="0" i="0">
              <a:solidFill>
                <a:srgbClr val="1A2F1A"/>
              </a:solidFill>
              <a:latin typeface="Calibri"/>
            </a:endParaRPr>
          </a:p>
          <a:p>
            <a:pPr algn="l"/>
            <a:r>
              <a:rPr sz="1200" b="0" i="0">
                <a:solidFill>
                  <a:srgbClr val="1A2F1A"/>
                </a:solidFill>
                <a:latin typeface="Calibri"/>
              </a:rPr>
              <a:t>Graduates return home, run the systems and train the next cohort.</a:t>
            </a:r>
          </a:p>
          <a:p>
            <a:pPr algn="l"/>
            <a:endParaRPr sz="1200" b="0" i="0">
              <a:solidFill>
                <a:srgbClr val="1A2F1A"/>
              </a:solidFill>
              <a:latin typeface="Calibri"/>
            </a:endParaRPr>
          </a:p>
          <a:p>
            <a:pPr algn="l"/>
            <a:r>
              <a:rPr sz="1200" b="0" i="0">
                <a:solidFill>
                  <a:srgbClr val="1A2F1A"/>
                </a:solidFill>
                <a:latin typeface="Calibri"/>
              </a:rPr>
              <a:t>The knowledge stays in the village. The pay stays in the village. The next generation grows up seeing local experts, not foreign visitors.</a:t>
            </a:r>
          </a:p>
        </p:txBody>
      </p:sp>
      <p:sp>
        <p:nvSpPr>
          <p:cNvPr id="9" name="Rounded Rectangle 8"/>
          <p:cNvSpPr/>
          <p:nvPr/>
        </p:nvSpPr>
        <p:spPr>
          <a:xfrm>
            <a:off x="6675120" y="1554480"/>
            <a:ext cx="5074920" cy="278892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903720" y="1691640"/>
            <a:ext cx="4617720" cy="457200"/>
          </a:xfrm>
          <a:prstGeom prst="rect">
            <a:avLst/>
          </a:prstGeom>
          <a:noFill/>
        </p:spPr>
        <p:txBody>
          <a:bodyPr wrap="square" lIns="0" tIns="0" rIns="0" bIns="0" anchor="t">
            <a:spAutoFit/>
          </a:bodyPr>
          <a:lstStyle/>
          <a:p>
            <a:pPr algn="l"/>
            <a:r>
              <a:rPr sz="1100" b="1" i="0">
                <a:solidFill>
                  <a:srgbClr val="E8B04B"/>
                </a:solidFill>
                <a:latin typeface="Calibri"/>
              </a:rPr>
              <a:t>WHY IT MATTERS</a:t>
            </a:r>
          </a:p>
        </p:txBody>
      </p:sp>
      <p:sp>
        <p:nvSpPr>
          <p:cNvPr id="11" name="TextBox 10"/>
          <p:cNvSpPr txBox="1"/>
          <p:nvPr/>
        </p:nvSpPr>
        <p:spPr>
          <a:xfrm>
            <a:off x="6903720" y="2103120"/>
            <a:ext cx="4617720" cy="2194560"/>
          </a:xfrm>
          <a:prstGeom prst="rect">
            <a:avLst/>
          </a:prstGeom>
          <a:noFill/>
        </p:spPr>
        <p:txBody>
          <a:bodyPr wrap="square" lIns="0" tIns="0" rIns="0" bIns="0" anchor="t">
            <a:spAutoFit/>
          </a:bodyPr>
          <a:lstStyle/>
          <a:p>
            <a:pPr algn="l"/>
            <a:r>
              <a:rPr sz="1200" b="0" i="0">
                <a:solidFill>
                  <a:srgbClr val="FFFFFF"/>
                </a:solidFill>
                <a:latin typeface="Calibri"/>
              </a:rPr>
              <a:t>Redefines who is allowed to be an expert.</a:t>
            </a:r>
          </a:p>
          <a:p>
            <a:pPr algn="l"/>
            <a:r>
              <a:rPr sz="1200" b="0" i="0">
                <a:solidFill>
                  <a:srgbClr val="FFFFFF"/>
                </a:solidFill>
                <a:latin typeface="Calibri"/>
              </a:rPr>
              <a:t>Treats illiteracy as a language issue, not a competence issue.</a:t>
            </a:r>
          </a:p>
          <a:p>
            <a:pPr algn="l"/>
            <a:r>
              <a:rPr sz="1200" b="0" i="0">
                <a:solidFill>
                  <a:srgbClr val="FFFFFF"/>
                </a:solidFill>
                <a:latin typeface="Calibri"/>
              </a:rPr>
              <a:t>Keeps expertise and jobs in the village.</a:t>
            </a:r>
          </a:p>
          <a:p>
            <a:pPr algn="l"/>
            <a:r>
              <a:rPr sz="1200" b="0" i="0">
                <a:solidFill>
                  <a:srgbClr val="FFFFFF"/>
                </a:solidFill>
                <a:latin typeface="Calibri"/>
              </a:rPr>
              <a:t>Uses women's leadership as a form of technology in its own right.</a:t>
            </a:r>
          </a:p>
        </p:txBody>
      </p:sp>
      <p:sp>
        <p:nvSpPr>
          <p:cNvPr id="12" name="Rounded Rectangle 11"/>
          <p:cNvSpPr/>
          <p:nvPr/>
        </p:nvSpPr>
        <p:spPr>
          <a:xfrm>
            <a:off x="6675120" y="4434840"/>
            <a:ext cx="5074920" cy="1828800"/>
          </a:xfrm>
          <a:prstGeom prst="roundRect">
            <a:avLst>
              <a:gd name="adj" fmla="val 8000"/>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903720" y="4572000"/>
            <a:ext cx="4617720" cy="457200"/>
          </a:xfrm>
          <a:prstGeom prst="rect">
            <a:avLst/>
          </a:prstGeom>
          <a:noFill/>
        </p:spPr>
        <p:txBody>
          <a:bodyPr wrap="square" lIns="0" tIns="0" rIns="0" bIns="0" anchor="t">
            <a:spAutoFit/>
          </a:bodyPr>
          <a:lstStyle/>
          <a:p>
            <a:pPr algn="l"/>
            <a:r>
              <a:rPr sz="1100" b="1" i="0">
                <a:solidFill>
                  <a:srgbClr val="E8B04B"/>
                </a:solidFill>
                <a:latin typeface="Calibri"/>
              </a:rPr>
              <a:t>A FAIR CRITICISM</a:t>
            </a:r>
          </a:p>
        </p:txBody>
      </p:sp>
      <p:sp>
        <p:nvSpPr>
          <p:cNvPr id="14" name="TextBox 13"/>
          <p:cNvSpPr txBox="1"/>
          <p:nvPr/>
        </p:nvSpPr>
        <p:spPr>
          <a:xfrm>
            <a:off x="6903720" y="4983480"/>
            <a:ext cx="4617720" cy="1234440"/>
          </a:xfrm>
          <a:prstGeom prst="rect">
            <a:avLst/>
          </a:prstGeom>
          <a:noFill/>
        </p:spPr>
        <p:txBody>
          <a:bodyPr wrap="square" lIns="0" tIns="0" rIns="0" bIns="0" anchor="t">
            <a:spAutoFit/>
          </a:bodyPr>
          <a:lstStyle/>
          <a:p>
            <a:pPr algn="l"/>
            <a:r>
              <a:rPr sz="1200" b="0" i="0">
                <a:solidFill>
                  <a:srgbClr val="FFFFFF"/>
                </a:solidFill>
                <a:latin typeface="Calibri"/>
              </a:rPr>
              <a:t>Programmes like this can drift into romanticising poverty, and can depend too much on one strong founder rather than on stable institutions.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2234"/>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2600" b="1" i="0" dirty="0">
                <a:solidFill>
                  <a:srgbClr val="1F4529"/>
                </a:solidFill>
                <a:latin typeface="Cambria"/>
              </a:rPr>
              <a:t>Doi Tung: from opium fields to sustainable livelihoods</a:t>
            </a:r>
          </a:p>
        </p:txBody>
      </p:sp>
      <p:sp>
        <p:nvSpPr>
          <p:cNvPr id="4" name="TextBox 3"/>
          <p:cNvSpPr txBox="1"/>
          <p:nvPr/>
        </p:nvSpPr>
        <p:spPr>
          <a:xfrm>
            <a:off x="685800" y="960120"/>
            <a:ext cx="10972800" cy="457200"/>
          </a:xfrm>
          <a:prstGeom prst="rect">
            <a:avLst/>
          </a:prstGeom>
          <a:noFill/>
        </p:spPr>
        <p:txBody>
          <a:bodyPr wrap="square" lIns="0" tIns="0" rIns="0" bIns="0" anchor="t">
            <a:spAutoFit/>
          </a:bodyPr>
          <a:lstStyle/>
          <a:p>
            <a:pPr algn="l"/>
            <a:r>
              <a:rPr sz="1300" b="0" i="1" dirty="0">
                <a:solidFill>
                  <a:srgbClr val="6C6F5F"/>
                </a:solidFill>
                <a:latin typeface="Calibri"/>
              </a:rPr>
              <a:t>A Thai case of transforming an extractive economy into a sustainable one.</a:t>
            </a:r>
          </a:p>
        </p:txBody>
      </p:sp>
      <p:sp>
        <p:nvSpPr>
          <p:cNvPr id="5" name="Rounded Rectangle 4"/>
          <p:cNvSpPr/>
          <p:nvPr/>
        </p:nvSpPr>
        <p:spPr>
          <a:xfrm>
            <a:off x="685800" y="1554480"/>
            <a:ext cx="5486400" cy="47091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691640"/>
            <a:ext cx="5029200" cy="457200"/>
          </a:xfrm>
          <a:prstGeom prst="rect">
            <a:avLst/>
          </a:prstGeom>
          <a:noFill/>
        </p:spPr>
        <p:txBody>
          <a:bodyPr wrap="square" lIns="0" tIns="0" rIns="0" bIns="0" anchor="t">
            <a:spAutoFit/>
          </a:bodyPr>
          <a:lstStyle/>
          <a:p>
            <a:pPr algn="l"/>
            <a:r>
              <a:rPr sz="1100" b="1" i="0">
                <a:solidFill>
                  <a:srgbClr val="C1531F"/>
                </a:solidFill>
                <a:latin typeface="Calibri"/>
              </a:rPr>
              <a:t>THE PROBLEM AND THE APPROACH</a:t>
            </a:r>
          </a:p>
        </p:txBody>
      </p:sp>
      <p:sp>
        <p:nvSpPr>
          <p:cNvPr id="7" name="TextBox 6"/>
          <p:cNvSpPr txBox="1"/>
          <p:nvPr/>
        </p:nvSpPr>
        <p:spPr>
          <a:xfrm>
            <a:off x="960120" y="2103120"/>
            <a:ext cx="5029200" cy="646331"/>
          </a:xfrm>
          <a:prstGeom prst="rect">
            <a:avLst/>
          </a:prstGeom>
          <a:noFill/>
        </p:spPr>
        <p:txBody>
          <a:bodyPr wrap="square" lIns="0" tIns="0" rIns="0" bIns="0" anchor="t">
            <a:spAutoFit/>
          </a:bodyPr>
          <a:lstStyle/>
          <a:p>
            <a:pPr marL="285750" indent="-285750" algn="l">
              <a:buFont typeface="Arial" panose="020B0604020202020204" pitchFamily="34" charset="0"/>
              <a:buChar char="•"/>
            </a:pPr>
            <a:r>
              <a:rPr sz="1400" b="1" i="0" dirty="0">
                <a:solidFill>
                  <a:srgbClr val="1F4529"/>
                </a:solidFill>
                <a:latin typeface="Cambria"/>
              </a:rPr>
              <a:t>A remote highland community with degraded forests, opium as the main crop, low education and high poverty.</a:t>
            </a:r>
            <a:endParaRPr lang="en-US" sz="1400" b="1" i="0" dirty="0">
              <a:solidFill>
                <a:srgbClr val="1F4529"/>
              </a:solidFill>
              <a:latin typeface="Cambria"/>
            </a:endParaRPr>
          </a:p>
          <a:p>
            <a:pPr algn="l"/>
            <a:endParaRPr sz="1400" b="1" i="0" dirty="0">
              <a:solidFill>
                <a:srgbClr val="1F4529"/>
              </a:solidFill>
              <a:latin typeface="Cambria"/>
            </a:endParaRPr>
          </a:p>
        </p:txBody>
      </p:sp>
      <p:sp>
        <p:nvSpPr>
          <p:cNvPr id="8" name="TextBox 7"/>
          <p:cNvSpPr txBox="1"/>
          <p:nvPr/>
        </p:nvSpPr>
        <p:spPr>
          <a:xfrm>
            <a:off x="847492" y="3144645"/>
            <a:ext cx="5108374" cy="2400657"/>
          </a:xfrm>
          <a:prstGeom prst="rect">
            <a:avLst/>
          </a:prstGeom>
          <a:noFill/>
        </p:spPr>
        <p:txBody>
          <a:bodyPr wrap="square" lIns="0" tIns="0" rIns="0" bIns="0" anchor="t">
            <a:spAutoFit/>
          </a:bodyPr>
          <a:lstStyle/>
          <a:p>
            <a:pPr marL="285750" indent="-285750">
              <a:buFont typeface="Arial" panose="020B0604020202020204" pitchFamily="34" charset="0"/>
              <a:buChar char="•"/>
            </a:pPr>
            <a:r>
              <a:rPr lang="en-GB" sz="1200" dirty="0"/>
              <a:t>In the 1980s the surrounding highlands were the home of ethnic hill peoples, Akha, Lahu, Shan, Thai Lue, Thai Yai and others, most of whom were officially stateless, meaning they held no Thai citizenship, no land rights, no access to schools or hospitals. Life expectancy was low, infant mortality was high, literacy was rare, forests had been cleared to plant opium poppy, and the young men were being drawn into armed factions across the border.</a:t>
            </a:r>
          </a:p>
          <a:p>
            <a:endParaRPr sz="1200" b="0" i="0" dirty="0">
              <a:solidFill>
                <a:srgbClr val="1A2F1A"/>
              </a:solidFill>
              <a:latin typeface="Calibri"/>
            </a:endParaRPr>
          </a:p>
          <a:p>
            <a:pPr marL="285750" indent="-285750" algn="l">
              <a:buFont typeface="Arial" panose="020B0604020202020204" pitchFamily="34" charset="0"/>
              <a:buChar char="•"/>
            </a:pPr>
            <a:r>
              <a:rPr sz="1200" b="0" i="0" dirty="0">
                <a:solidFill>
                  <a:srgbClr val="1A2F1A"/>
                </a:solidFill>
                <a:latin typeface="Calibri"/>
              </a:rPr>
              <a:t>Introduced alternative crops: coffee, macadamia, tea, handicrafts.</a:t>
            </a:r>
          </a:p>
          <a:p>
            <a:pPr marL="285750" indent="-285750" algn="l">
              <a:buFont typeface="Arial" panose="020B0604020202020204" pitchFamily="34" charset="0"/>
              <a:buChar char="•"/>
            </a:pPr>
            <a:endParaRPr sz="1200" b="0" i="0" dirty="0">
              <a:solidFill>
                <a:srgbClr val="1A2F1A"/>
              </a:solidFill>
              <a:latin typeface="Calibri"/>
            </a:endParaRPr>
          </a:p>
          <a:p>
            <a:pPr marL="285750" indent="-285750" algn="l">
              <a:buFont typeface="Arial" panose="020B0604020202020204" pitchFamily="34" charset="0"/>
              <a:buChar char="•"/>
            </a:pPr>
            <a:r>
              <a:rPr sz="1200" b="0" i="0" dirty="0">
                <a:solidFill>
                  <a:srgbClr val="1A2F1A"/>
                </a:solidFill>
                <a:latin typeface="Calibri"/>
              </a:rPr>
              <a:t>Reforested the mountains and rebuilt watersheds.</a:t>
            </a:r>
          </a:p>
          <a:p>
            <a:pPr marL="285750" indent="-285750" algn="l">
              <a:buFont typeface="Arial" panose="020B0604020202020204" pitchFamily="34" charset="0"/>
              <a:buChar char="•"/>
            </a:pPr>
            <a:endParaRPr sz="1200" b="0" i="0" dirty="0">
              <a:solidFill>
                <a:srgbClr val="1A2F1A"/>
              </a:solidFill>
              <a:latin typeface="Calibri"/>
            </a:endParaRPr>
          </a:p>
          <a:p>
            <a:pPr marL="285750" indent="-285750" algn="l">
              <a:buFont typeface="Arial" panose="020B0604020202020204" pitchFamily="34" charset="0"/>
              <a:buChar char="•"/>
            </a:pPr>
            <a:r>
              <a:rPr sz="1200" b="0" i="0" dirty="0">
                <a:solidFill>
                  <a:srgbClr val="1A2F1A"/>
                </a:solidFill>
                <a:latin typeface="Calibri"/>
              </a:rPr>
              <a:t>Built schools, clinics and a training </a:t>
            </a:r>
            <a:r>
              <a:rPr sz="1200" b="0" i="0" dirty="0" err="1">
                <a:solidFill>
                  <a:srgbClr val="1A2F1A"/>
                </a:solidFill>
                <a:latin typeface="Calibri"/>
              </a:rPr>
              <a:t>centre</a:t>
            </a:r>
            <a:r>
              <a:rPr sz="1200" b="0" i="0" dirty="0">
                <a:solidFill>
                  <a:srgbClr val="1A2F1A"/>
                </a:solidFill>
                <a:latin typeface="Calibri"/>
              </a:rPr>
              <a:t>. Left management increasingly in local hands.</a:t>
            </a:r>
          </a:p>
        </p:txBody>
      </p:sp>
      <p:sp>
        <p:nvSpPr>
          <p:cNvPr id="9" name="Rounded Rectangle 8"/>
          <p:cNvSpPr/>
          <p:nvPr/>
        </p:nvSpPr>
        <p:spPr>
          <a:xfrm>
            <a:off x="6355080" y="1554480"/>
            <a:ext cx="5394960" cy="278892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0" y="1691640"/>
            <a:ext cx="4937760" cy="457200"/>
          </a:xfrm>
          <a:prstGeom prst="rect">
            <a:avLst/>
          </a:prstGeom>
          <a:noFill/>
        </p:spPr>
        <p:txBody>
          <a:bodyPr wrap="square" lIns="0" tIns="0" rIns="0" bIns="0" anchor="t">
            <a:spAutoFit/>
          </a:bodyPr>
          <a:lstStyle/>
          <a:p>
            <a:pPr algn="l"/>
            <a:r>
              <a:rPr sz="1100" b="1" i="0">
                <a:solidFill>
                  <a:srgbClr val="E8B04B"/>
                </a:solidFill>
                <a:latin typeface="Calibri"/>
              </a:rPr>
              <a:t>OUTCOMES AFTER THREE DECADES</a:t>
            </a:r>
          </a:p>
        </p:txBody>
      </p:sp>
      <p:sp>
        <p:nvSpPr>
          <p:cNvPr id="11" name="TextBox 10"/>
          <p:cNvSpPr txBox="1"/>
          <p:nvPr/>
        </p:nvSpPr>
        <p:spPr>
          <a:xfrm>
            <a:off x="6583680" y="2148840"/>
            <a:ext cx="1554480" cy="502920"/>
          </a:xfrm>
          <a:prstGeom prst="rect">
            <a:avLst/>
          </a:prstGeom>
          <a:noFill/>
        </p:spPr>
        <p:txBody>
          <a:bodyPr wrap="square" lIns="0" tIns="0" rIns="0" bIns="0" anchor="t">
            <a:spAutoFit/>
          </a:bodyPr>
          <a:lstStyle/>
          <a:p>
            <a:pPr algn="l"/>
            <a:r>
              <a:rPr sz="2200" b="1" i="0">
                <a:solidFill>
                  <a:srgbClr val="E8B04B"/>
                </a:solidFill>
                <a:latin typeface="Cambria"/>
              </a:rPr>
              <a:t>11,000+</a:t>
            </a:r>
          </a:p>
        </p:txBody>
      </p:sp>
      <p:sp>
        <p:nvSpPr>
          <p:cNvPr id="12" name="TextBox 11"/>
          <p:cNvSpPr txBox="1"/>
          <p:nvPr/>
        </p:nvSpPr>
        <p:spPr>
          <a:xfrm>
            <a:off x="8229600" y="2286000"/>
            <a:ext cx="3200400" cy="457200"/>
          </a:xfrm>
          <a:prstGeom prst="rect">
            <a:avLst/>
          </a:prstGeom>
          <a:noFill/>
        </p:spPr>
        <p:txBody>
          <a:bodyPr wrap="square" lIns="0" tIns="0" rIns="0" bIns="0" anchor="t">
            <a:spAutoFit/>
          </a:bodyPr>
          <a:lstStyle/>
          <a:p>
            <a:pPr algn="l"/>
            <a:r>
              <a:rPr sz="1200" b="0" i="0">
                <a:solidFill>
                  <a:srgbClr val="FFFFFF"/>
                </a:solidFill>
                <a:latin typeface="Calibri"/>
              </a:rPr>
              <a:t>villagers benefit from the project.</a:t>
            </a:r>
          </a:p>
        </p:txBody>
      </p:sp>
      <p:sp>
        <p:nvSpPr>
          <p:cNvPr id="13" name="TextBox 12"/>
          <p:cNvSpPr txBox="1"/>
          <p:nvPr/>
        </p:nvSpPr>
        <p:spPr>
          <a:xfrm>
            <a:off x="6583680" y="2926080"/>
            <a:ext cx="1554480" cy="502920"/>
          </a:xfrm>
          <a:prstGeom prst="rect">
            <a:avLst/>
          </a:prstGeom>
          <a:noFill/>
        </p:spPr>
        <p:txBody>
          <a:bodyPr wrap="square" lIns="0" tIns="0" rIns="0" bIns="0" anchor="t">
            <a:spAutoFit/>
          </a:bodyPr>
          <a:lstStyle/>
          <a:p>
            <a:pPr algn="l"/>
            <a:r>
              <a:rPr sz="2200" b="1" i="0">
                <a:solidFill>
                  <a:srgbClr val="E8B04B"/>
                </a:solidFill>
                <a:latin typeface="Cambria"/>
              </a:rPr>
              <a:t>~90%</a:t>
            </a:r>
          </a:p>
        </p:txBody>
      </p:sp>
      <p:sp>
        <p:nvSpPr>
          <p:cNvPr id="14" name="TextBox 13"/>
          <p:cNvSpPr txBox="1"/>
          <p:nvPr/>
        </p:nvSpPr>
        <p:spPr>
          <a:xfrm>
            <a:off x="8229600" y="3063240"/>
            <a:ext cx="3200400" cy="457200"/>
          </a:xfrm>
          <a:prstGeom prst="rect">
            <a:avLst/>
          </a:prstGeom>
          <a:noFill/>
        </p:spPr>
        <p:txBody>
          <a:bodyPr wrap="square" lIns="0" tIns="0" rIns="0" bIns="0" anchor="t">
            <a:spAutoFit/>
          </a:bodyPr>
          <a:lstStyle/>
          <a:p>
            <a:pPr algn="l"/>
            <a:r>
              <a:rPr sz="1200" b="0" i="0">
                <a:solidFill>
                  <a:srgbClr val="FFFFFF"/>
                </a:solidFill>
                <a:latin typeface="Calibri"/>
              </a:rPr>
              <a:t>reforestation of the previously bare hills.</a:t>
            </a:r>
          </a:p>
        </p:txBody>
      </p:sp>
      <p:sp>
        <p:nvSpPr>
          <p:cNvPr id="15" name="TextBox 14"/>
          <p:cNvSpPr txBox="1"/>
          <p:nvPr/>
        </p:nvSpPr>
        <p:spPr>
          <a:xfrm>
            <a:off x="6583680" y="3703320"/>
            <a:ext cx="1554480" cy="502920"/>
          </a:xfrm>
          <a:prstGeom prst="rect">
            <a:avLst/>
          </a:prstGeom>
          <a:noFill/>
        </p:spPr>
        <p:txBody>
          <a:bodyPr wrap="square" lIns="0" tIns="0" rIns="0" bIns="0" anchor="t">
            <a:spAutoFit/>
          </a:bodyPr>
          <a:lstStyle/>
          <a:p>
            <a:pPr algn="l"/>
            <a:r>
              <a:rPr sz="2200" b="1" i="0">
                <a:solidFill>
                  <a:srgbClr val="E8B04B"/>
                </a:solidFill>
                <a:latin typeface="Cambria"/>
              </a:rPr>
              <a:t>Zero</a:t>
            </a:r>
          </a:p>
        </p:txBody>
      </p:sp>
      <p:sp>
        <p:nvSpPr>
          <p:cNvPr id="16" name="TextBox 15"/>
          <p:cNvSpPr txBox="1"/>
          <p:nvPr/>
        </p:nvSpPr>
        <p:spPr>
          <a:xfrm>
            <a:off x="8229600" y="3840480"/>
            <a:ext cx="3200400" cy="457200"/>
          </a:xfrm>
          <a:prstGeom prst="rect">
            <a:avLst/>
          </a:prstGeom>
          <a:noFill/>
        </p:spPr>
        <p:txBody>
          <a:bodyPr wrap="square" lIns="0" tIns="0" rIns="0" bIns="0" anchor="t">
            <a:spAutoFit/>
          </a:bodyPr>
          <a:lstStyle/>
          <a:p>
            <a:pPr algn="l"/>
            <a:r>
              <a:rPr sz="1200" b="0" i="0">
                <a:solidFill>
                  <a:srgbClr val="FFFFFF"/>
                </a:solidFill>
                <a:latin typeface="Calibri"/>
              </a:rPr>
              <a:t>opium production in the area today.</a:t>
            </a:r>
          </a:p>
        </p:txBody>
      </p:sp>
      <p:sp>
        <p:nvSpPr>
          <p:cNvPr id="17" name="Rounded Rectangle 16"/>
          <p:cNvSpPr/>
          <p:nvPr/>
        </p:nvSpPr>
        <p:spPr>
          <a:xfrm>
            <a:off x="6355080" y="4480560"/>
            <a:ext cx="5394960" cy="1783080"/>
          </a:xfrm>
          <a:prstGeom prst="roundRect">
            <a:avLst>
              <a:gd name="adj" fmla="val 8000"/>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83680" y="4617720"/>
            <a:ext cx="4937760" cy="457200"/>
          </a:xfrm>
          <a:prstGeom prst="rect">
            <a:avLst/>
          </a:prstGeom>
          <a:noFill/>
        </p:spPr>
        <p:txBody>
          <a:bodyPr wrap="square" lIns="0" tIns="0" rIns="0" bIns="0" anchor="t">
            <a:spAutoFit/>
          </a:bodyPr>
          <a:lstStyle/>
          <a:p>
            <a:pPr algn="l"/>
            <a:r>
              <a:rPr sz="1100" b="1" i="0">
                <a:solidFill>
                  <a:srgbClr val="E8B04B"/>
                </a:solidFill>
                <a:latin typeface="Calibri"/>
              </a:rPr>
              <a:t>A FAIR CRITICISM</a:t>
            </a:r>
          </a:p>
        </p:txBody>
      </p:sp>
      <p:sp>
        <p:nvSpPr>
          <p:cNvPr id="19" name="TextBox 18"/>
          <p:cNvSpPr txBox="1"/>
          <p:nvPr/>
        </p:nvSpPr>
        <p:spPr>
          <a:xfrm>
            <a:off x="6583680" y="5029200"/>
            <a:ext cx="4937760" cy="1188720"/>
          </a:xfrm>
          <a:prstGeom prst="rect">
            <a:avLst/>
          </a:prstGeom>
          <a:noFill/>
        </p:spPr>
        <p:txBody>
          <a:bodyPr wrap="square" lIns="0" tIns="0" rIns="0" bIns="0" anchor="t">
            <a:spAutoFit/>
          </a:bodyPr>
          <a:lstStyle/>
          <a:p>
            <a:pPr algn="l"/>
            <a:r>
              <a:rPr sz="1200" b="0" i="0">
                <a:solidFill>
                  <a:srgbClr val="FFFFFF"/>
                </a:solidFill>
                <a:latin typeface="Calibri"/>
              </a:rPr>
              <a:t>Doi Tung is often cited as "sufficiency economy" in action. Critics note this doctrine can depoliticise inequality by framing poverty as a matter of personal restraint rather than structural power.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2600" b="1" i="0">
                <a:solidFill>
                  <a:srgbClr val="1F4529"/>
                </a:solidFill>
                <a:latin typeface="Cambria"/>
              </a:rPr>
              <a:t>DEN: a student led network as social innovation</a:t>
            </a:r>
          </a:p>
        </p:txBody>
      </p:sp>
      <p:sp>
        <p:nvSpPr>
          <p:cNvPr id="4" name="TextBox 3"/>
          <p:cNvSpPr txBox="1"/>
          <p:nvPr/>
        </p:nvSpPr>
        <p:spPr>
          <a:xfrm>
            <a:off x="685800" y="960120"/>
            <a:ext cx="10972800" cy="457200"/>
          </a:xfrm>
          <a:prstGeom prst="rect">
            <a:avLst/>
          </a:prstGeom>
          <a:noFill/>
        </p:spPr>
        <p:txBody>
          <a:bodyPr wrap="square" lIns="0" tIns="0" rIns="0" bIns="0" anchor="t">
            <a:spAutoFit/>
          </a:bodyPr>
          <a:lstStyle/>
          <a:p>
            <a:pPr algn="l"/>
            <a:r>
              <a:rPr sz="1200" b="0" i="1">
                <a:solidFill>
                  <a:srgbClr val="C1531F"/>
                </a:solidFill>
                <a:latin typeface="Calibri"/>
              </a:rPr>
              <a:t>Democratic Education Network, University of Westminster, London. Established 2016.</a:t>
            </a:r>
          </a:p>
        </p:txBody>
      </p:sp>
      <p:sp>
        <p:nvSpPr>
          <p:cNvPr id="5" name="Rounded Rectangle 4"/>
          <p:cNvSpPr/>
          <p:nvPr/>
        </p:nvSpPr>
        <p:spPr>
          <a:xfrm>
            <a:off x="685800" y="1554480"/>
            <a:ext cx="5532120" cy="47091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691640"/>
            <a:ext cx="5029200" cy="457200"/>
          </a:xfrm>
          <a:prstGeom prst="rect">
            <a:avLst/>
          </a:prstGeom>
          <a:noFill/>
        </p:spPr>
        <p:txBody>
          <a:bodyPr wrap="square" lIns="0" tIns="0" rIns="0" bIns="0" anchor="t">
            <a:spAutoFit/>
          </a:bodyPr>
          <a:lstStyle/>
          <a:p>
            <a:pPr algn="l"/>
            <a:r>
              <a:rPr sz="1100" b="1" i="0">
                <a:solidFill>
                  <a:srgbClr val="C1531F"/>
                </a:solidFill>
                <a:latin typeface="Calibri"/>
              </a:rPr>
              <a:t>THE PRACTICE</a:t>
            </a:r>
          </a:p>
        </p:txBody>
      </p:sp>
      <p:sp>
        <p:nvSpPr>
          <p:cNvPr id="7" name="TextBox 6"/>
          <p:cNvSpPr txBox="1"/>
          <p:nvPr/>
        </p:nvSpPr>
        <p:spPr>
          <a:xfrm>
            <a:off x="960120" y="2103120"/>
            <a:ext cx="5029200" cy="553998"/>
          </a:xfrm>
          <a:prstGeom prst="rect">
            <a:avLst/>
          </a:prstGeom>
          <a:noFill/>
        </p:spPr>
        <p:txBody>
          <a:bodyPr wrap="square" lIns="0" tIns="0" rIns="0" bIns="0" anchor="t">
            <a:spAutoFit/>
          </a:bodyPr>
          <a:lstStyle/>
          <a:p>
            <a:r>
              <a:rPr lang="en-GB" sz="1200" dirty="0"/>
              <a:t>A student led community in which students are researchers and teachers, and in which research, teaching and public engagement flow together as one continuous practice</a:t>
            </a:r>
            <a:endParaRPr sz="1200" b="1" i="0" dirty="0">
              <a:solidFill>
                <a:srgbClr val="1F4529"/>
              </a:solidFill>
              <a:latin typeface="Cambria"/>
            </a:endParaRPr>
          </a:p>
        </p:txBody>
      </p:sp>
      <p:sp>
        <p:nvSpPr>
          <p:cNvPr id="8" name="TextBox 7"/>
          <p:cNvSpPr txBox="1"/>
          <p:nvPr/>
        </p:nvSpPr>
        <p:spPr>
          <a:xfrm>
            <a:off x="948969" y="3015290"/>
            <a:ext cx="5029200" cy="2834640"/>
          </a:xfrm>
          <a:prstGeom prst="rect">
            <a:avLst/>
          </a:prstGeom>
          <a:noFill/>
        </p:spPr>
        <p:txBody>
          <a:bodyPr wrap="square" lIns="0" tIns="0" rIns="0" bIns="0" anchor="t">
            <a:spAutoFit/>
          </a:bodyPr>
          <a:lstStyle/>
          <a:p>
            <a:pPr algn="l"/>
            <a:r>
              <a:rPr sz="1200" b="0" i="0" dirty="0">
                <a:solidFill>
                  <a:srgbClr val="1A2F1A"/>
                </a:solidFill>
                <a:latin typeface="Calibri"/>
              </a:rPr>
              <a:t>Weekly student and staff project meetings. Not seminars, working sessions.</a:t>
            </a:r>
          </a:p>
          <a:p>
            <a:pPr algn="l"/>
            <a:endParaRPr sz="1200" b="0" i="0" dirty="0">
              <a:solidFill>
                <a:srgbClr val="1A2F1A"/>
              </a:solidFill>
              <a:latin typeface="Calibri"/>
            </a:endParaRPr>
          </a:p>
          <a:p>
            <a:pPr algn="l"/>
            <a:r>
              <a:rPr sz="1200" b="0" i="0" dirty="0">
                <a:solidFill>
                  <a:srgbClr val="1A2F1A"/>
                </a:solidFill>
                <a:latin typeface="Calibri"/>
              </a:rPr>
              <a:t>An annual international student conference in London, hosting delegations from Bangkok, Beijing, Jakarta, Manila, Hanoi and beyond.</a:t>
            </a:r>
          </a:p>
          <a:p>
            <a:pPr algn="l"/>
            <a:endParaRPr sz="1200" b="0" i="0" dirty="0">
              <a:solidFill>
                <a:srgbClr val="1A2F1A"/>
              </a:solidFill>
              <a:latin typeface="Calibri"/>
            </a:endParaRPr>
          </a:p>
          <a:p>
            <a:pPr algn="l"/>
            <a:r>
              <a:rPr sz="1200" b="0" i="0" dirty="0">
                <a:solidFill>
                  <a:srgbClr val="1A2F1A"/>
                </a:solidFill>
                <a:latin typeface="Calibri"/>
              </a:rPr>
              <a:t>A student authored online magazine (</a:t>
            </a:r>
            <a:r>
              <a:rPr sz="1200" b="0" i="0" dirty="0" err="1">
                <a:solidFill>
                  <a:srgbClr val="1A2F1A"/>
                </a:solidFill>
                <a:latin typeface="Calibri"/>
              </a:rPr>
              <a:t>insidewestminster.co.uk</a:t>
            </a:r>
            <a:r>
              <a:rPr sz="1200" b="0" i="0" dirty="0">
                <a:solidFill>
                  <a:srgbClr val="1A2F1A"/>
                </a:solidFill>
                <a:latin typeface="Calibri"/>
              </a:rPr>
              <a:t>) and an annual book chapter.</a:t>
            </a:r>
          </a:p>
          <a:p>
            <a:pPr algn="l"/>
            <a:endParaRPr sz="1200" b="0" i="0" dirty="0">
              <a:solidFill>
                <a:srgbClr val="1A2F1A"/>
              </a:solidFill>
              <a:latin typeface="Calibri"/>
            </a:endParaRPr>
          </a:p>
          <a:p>
            <a:pPr algn="l"/>
            <a:r>
              <a:rPr sz="1200" b="0" i="0" dirty="0">
                <a:solidFill>
                  <a:srgbClr val="1A2F1A"/>
                </a:solidFill>
                <a:latin typeface="Calibri"/>
              </a:rPr>
              <a:t>Fieldwork projects with London schools, ethnic community </a:t>
            </a:r>
            <a:r>
              <a:rPr sz="1200" b="0" i="0" dirty="0" err="1">
                <a:solidFill>
                  <a:srgbClr val="1A2F1A"/>
                </a:solidFill>
                <a:latin typeface="Calibri"/>
              </a:rPr>
              <a:t>organisations</a:t>
            </a:r>
            <a:r>
              <a:rPr sz="1200" b="0" i="0" dirty="0">
                <a:solidFill>
                  <a:srgbClr val="1A2F1A"/>
                </a:solidFill>
                <a:latin typeface="Calibri"/>
              </a:rPr>
              <a:t>, and Model UN events.</a:t>
            </a:r>
          </a:p>
        </p:txBody>
      </p:sp>
      <p:sp>
        <p:nvSpPr>
          <p:cNvPr id="9" name="Rounded Rectangle 8"/>
          <p:cNvSpPr/>
          <p:nvPr/>
        </p:nvSpPr>
        <p:spPr>
          <a:xfrm>
            <a:off x="6355080" y="1554480"/>
            <a:ext cx="5394960" cy="278892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0" y="1691640"/>
            <a:ext cx="4937760" cy="457200"/>
          </a:xfrm>
          <a:prstGeom prst="rect">
            <a:avLst/>
          </a:prstGeom>
          <a:noFill/>
        </p:spPr>
        <p:txBody>
          <a:bodyPr wrap="square" lIns="0" tIns="0" rIns="0" bIns="0" anchor="t">
            <a:spAutoFit/>
          </a:bodyPr>
          <a:lstStyle/>
          <a:p>
            <a:pPr algn="l"/>
            <a:r>
              <a:rPr sz="1100" b="1" i="0">
                <a:solidFill>
                  <a:srgbClr val="E8B04B"/>
                </a:solidFill>
                <a:latin typeface="Calibri"/>
              </a:rPr>
              <a:t>WHAT MAKES IT SOCIAL INNOVATION</a:t>
            </a:r>
          </a:p>
        </p:txBody>
      </p:sp>
      <p:sp>
        <p:nvSpPr>
          <p:cNvPr id="11" name="TextBox 10"/>
          <p:cNvSpPr txBox="1"/>
          <p:nvPr/>
        </p:nvSpPr>
        <p:spPr>
          <a:xfrm>
            <a:off x="6583680" y="2103120"/>
            <a:ext cx="4937760" cy="2194560"/>
          </a:xfrm>
          <a:prstGeom prst="rect">
            <a:avLst/>
          </a:prstGeom>
          <a:noFill/>
        </p:spPr>
        <p:txBody>
          <a:bodyPr wrap="square" lIns="0" tIns="0" rIns="0" bIns="0" anchor="t">
            <a:spAutoFit/>
          </a:bodyPr>
          <a:lstStyle/>
          <a:p>
            <a:pPr algn="l"/>
            <a:r>
              <a:rPr sz="1200" b="0" i="0">
                <a:solidFill>
                  <a:srgbClr val="FFFFFF"/>
                </a:solidFill>
                <a:latin typeface="Calibri"/>
              </a:rPr>
              <a:t>A new relationship: students as co producers of knowledge, not consumers of it.</a:t>
            </a:r>
          </a:p>
          <a:p>
            <a:pPr algn="l"/>
            <a:r>
              <a:rPr sz="1200" b="0" i="0">
                <a:solidFill>
                  <a:srgbClr val="FFFFFF"/>
                </a:solidFill>
                <a:latin typeface="Calibri"/>
              </a:rPr>
              <a:t>A new practice: research alongside teaching, not after graduation.</a:t>
            </a:r>
          </a:p>
          <a:p>
            <a:pPr algn="l"/>
            <a:r>
              <a:rPr sz="1200" b="0" i="0">
                <a:solidFill>
                  <a:srgbClr val="FFFFFF"/>
                </a:solidFill>
                <a:latin typeface="Calibri"/>
              </a:rPr>
              <a:t>A new institution: a network across universities, not a single classroom.</a:t>
            </a:r>
          </a:p>
          <a:p>
            <a:pPr algn="l"/>
            <a:r>
              <a:rPr sz="1200" b="0" i="0">
                <a:solidFill>
                  <a:srgbClr val="FFFFFF"/>
                </a:solidFill>
                <a:latin typeface="Calibri"/>
              </a:rPr>
              <a:t>You are inside this case right now.</a:t>
            </a:r>
          </a:p>
        </p:txBody>
      </p:sp>
      <p:sp>
        <p:nvSpPr>
          <p:cNvPr id="12" name="Rounded Rectangle 11"/>
          <p:cNvSpPr/>
          <p:nvPr/>
        </p:nvSpPr>
        <p:spPr>
          <a:xfrm>
            <a:off x="6355080" y="4480560"/>
            <a:ext cx="5394960" cy="1783080"/>
          </a:xfrm>
          <a:prstGeom prst="roundRect">
            <a:avLst>
              <a:gd name="adj" fmla="val 8000"/>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83680" y="4617720"/>
            <a:ext cx="4937760" cy="457200"/>
          </a:xfrm>
          <a:prstGeom prst="rect">
            <a:avLst/>
          </a:prstGeom>
          <a:noFill/>
        </p:spPr>
        <p:txBody>
          <a:bodyPr wrap="square" lIns="0" tIns="0" rIns="0" bIns="0" anchor="t">
            <a:spAutoFit/>
          </a:bodyPr>
          <a:lstStyle/>
          <a:p>
            <a:pPr algn="l"/>
            <a:r>
              <a:rPr sz="1100" b="1" i="0">
                <a:solidFill>
                  <a:srgbClr val="E8B04B"/>
                </a:solidFill>
                <a:latin typeface="Calibri"/>
              </a:rPr>
              <a:t>AN HONEST LIMITATION</a:t>
            </a:r>
          </a:p>
        </p:txBody>
      </p:sp>
      <p:sp>
        <p:nvSpPr>
          <p:cNvPr id="14" name="TextBox 13"/>
          <p:cNvSpPr txBox="1"/>
          <p:nvPr/>
        </p:nvSpPr>
        <p:spPr>
          <a:xfrm>
            <a:off x="6583680" y="5029200"/>
            <a:ext cx="4937760" cy="1188720"/>
          </a:xfrm>
          <a:prstGeom prst="rect">
            <a:avLst/>
          </a:prstGeom>
          <a:noFill/>
        </p:spPr>
        <p:txBody>
          <a:bodyPr wrap="square" lIns="0" tIns="0" rIns="0" bIns="0" anchor="t">
            <a:spAutoFit/>
          </a:bodyPr>
          <a:lstStyle/>
          <a:p>
            <a:pPr algn="l"/>
            <a:r>
              <a:rPr sz="1200" b="0" i="0">
                <a:solidFill>
                  <a:srgbClr val="FFFFFF"/>
                </a:solidFill>
                <a:latin typeface="Calibri"/>
              </a:rPr>
              <a:t>DEN depends on volunteer time from students and staff. When people move on, momentum can dip. Any network like this needs deliberate succession.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461665"/>
          </a:xfrm>
          <a:prstGeom prst="rect">
            <a:avLst/>
          </a:prstGeom>
          <a:noFill/>
        </p:spPr>
        <p:txBody>
          <a:bodyPr wrap="square" lIns="0" tIns="0" rIns="0" bIns="0" anchor="t">
            <a:spAutoFit/>
          </a:bodyPr>
          <a:lstStyle/>
          <a:p>
            <a:pPr algn="l"/>
            <a:r>
              <a:rPr sz="3000" b="1" i="0" dirty="0">
                <a:solidFill>
                  <a:srgbClr val="1F4529"/>
                </a:solidFill>
                <a:latin typeface="Cambria"/>
              </a:rPr>
              <a:t>What patterns emerge across these cases</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400" b="0" i="1">
                <a:solidFill>
                  <a:srgbClr val="6C6F5F"/>
                </a:solidFill>
                <a:latin typeface="Calibri"/>
              </a:rPr>
              <a:t>Community finance, community training, Doi Tung, DEN. Very different worlds. Similar logic.</a:t>
            </a:r>
          </a:p>
        </p:txBody>
      </p:sp>
      <p:sp>
        <p:nvSpPr>
          <p:cNvPr id="5" name="Rounded Rectangle 4"/>
          <p:cNvSpPr/>
          <p:nvPr/>
        </p:nvSpPr>
        <p:spPr>
          <a:xfrm>
            <a:off x="685800" y="1874519"/>
            <a:ext cx="3657600" cy="2286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0120" y="2148839"/>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148839"/>
            <a:ext cx="502920" cy="502920"/>
          </a:xfrm>
          <a:prstGeom prst="rect">
            <a:avLst/>
          </a:prstGeom>
          <a:noFill/>
        </p:spPr>
        <p:txBody>
          <a:bodyPr wrap="none" lIns="0" tIns="0" rIns="0" bIns="0" anchor="ctr">
            <a:spAutoFit/>
          </a:bodyPr>
          <a:lstStyle/>
          <a:p>
            <a:pPr algn="ctr"/>
            <a:r>
              <a:rPr sz="1400" b="1">
                <a:solidFill>
                  <a:srgbClr val="E8B04B"/>
                </a:solidFill>
                <a:latin typeface="Calibri"/>
              </a:rPr>
              <a:t>1</a:t>
            </a:r>
          </a:p>
        </p:txBody>
      </p:sp>
      <p:sp>
        <p:nvSpPr>
          <p:cNvPr id="8" name="TextBox 7"/>
          <p:cNvSpPr txBox="1"/>
          <p:nvPr/>
        </p:nvSpPr>
        <p:spPr>
          <a:xfrm>
            <a:off x="1600200" y="2148839"/>
            <a:ext cx="2468880" cy="640080"/>
          </a:xfrm>
          <a:prstGeom prst="rect">
            <a:avLst/>
          </a:prstGeom>
          <a:noFill/>
        </p:spPr>
        <p:txBody>
          <a:bodyPr wrap="square" lIns="0" tIns="0" rIns="0" bIns="0" anchor="t">
            <a:spAutoFit/>
          </a:bodyPr>
          <a:lstStyle/>
          <a:p>
            <a:pPr algn="l"/>
            <a:r>
              <a:rPr sz="1400" b="1" i="0">
                <a:solidFill>
                  <a:srgbClr val="1F4529"/>
                </a:solidFill>
                <a:latin typeface="Cambria"/>
              </a:rPr>
              <a:t>Start with what people have</a:t>
            </a:r>
          </a:p>
        </p:txBody>
      </p:sp>
      <p:sp>
        <p:nvSpPr>
          <p:cNvPr id="9" name="TextBox 8"/>
          <p:cNvSpPr txBox="1"/>
          <p:nvPr/>
        </p:nvSpPr>
        <p:spPr>
          <a:xfrm>
            <a:off x="960120" y="3017519"/>
            <a:ext cx="3108960" cy="1051560"/>
          </a:xfrm>
          <a:prstGeom prst="rect">
            <a:avLst/>
          </a:prstGeom>
          <a:noFill/>
        </p:spPr>
        <p:txBody>
          <a:bodyPr wrap="square" lIns="0" tIns="0" rIns="0" bIns="0" anchor="t">
            <a:spAutoFit/>
          </a:bodyPr>
          <a:lstStyle/>
          <a:p>
            <a:pPr algn="l"/>
            <a:r>
              <a:rPr sz="1200" b="0" i="0">
                <a:solidFill>
                  <a:srgbClr val="1A2F1A"/>
                </a:solidFill>
                <a:latin typeface="Calibri"/>
              </a:rPr>
              <a:t>Skills, networks, land, stories. Assets first, deficits second.</a:t>
            </a:r>
          </a:p>
        </p:txBody>
      </p:sp>
      <p:sp>
        <p:nvSpPr>
          <p:cNvPr id="10" name="Rounded Rectangle 9"/>
          <p:cNvSpPr/>
          <p:nvPr/>
        </p:nvSpPr>
        <p:spPr>
          <a:xfrm>
            <a:off x="4434840" y="1874519"/>
            <a:ext cx="3657600" cy="2286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4709160" y="2148839"/>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709160" y="2148839"/>
            <a:ext cx="502920" cy="502920"/>
          </a:xfrm>
          <a:prstGeom prst="rect">
            <a:avLst/>
          </a:prstGeom>
          <a:noFill/>
        </p:spPr>
        <p:txBody>
          <a:bodyPr wrap="none" lIns="0" tIns="0" rIns="0" bIns="0" anchor="ctr">
            <a:spAutoFit/>
          </a:bodyPr>
          <a:lstStyle/>
          <a:p>
            <a:pPr algn="ctr"/>
            <a:r>
              <a:rPr sz="1400" b="1">
                <a:solidFill>
                  <a:srgbClr val="E8B04B"/>
                </a:solidFill>
                <a:latin typeface="Calibri"/>
              </a:rPr>
              <a:t>2</a:t>
            </a:r>
          </a:p>
        </p:txBody>
      </p:sp>
      <p:sp>
        <p:nvSpPr>
          <p:cNvPr id="13" name="TextBox 12"/>
          <p:cNvSpPr txBox="1"/>
          <p:nvPr/>
        </p:nvSpPr>
        <p:spPr>
          <a:xfrm>
            <a:off x="5349240" y="2148839"/>
            <a:ext cx="2468880" cy="640080"/>
          </a:xfrm>
          <a:prstGeom prst="rect">
            <a:avLst/>
          </a:prstGeom>
          <a:noFill/>
        </p:spPr>
        <p:txBody>
          <a:bodyPr wrap="square" lIns="0" tIns="0" rIns="0" bIns="0" anchor="t">
            <a:spAutoFit/>
          </a:bodyPr>
          <a:lstStyle/>
          <a:p>
            <a:pPr algn="l"/>
            <a:r>
              <a:rPr sz="1400" b="1" i="0">
                <a:solidFill>
                  <a:srgbClr val="1F4529"/>
                </a:solidFill>
                <a:latin typeface="Cambria"/>
              </a:rPr>
              <a:t>Trust and time beat tech</a:t>
            </a:r>
          </a:p>
        </p:txBody>
      </p:sp>
      <p:sp>
        <p:nvSpPr>
          <p:cNvPr id="14" name="TextBox 13"/>
          <p:cNvSpPr txBox="1"/>
          <p:nvPr/>
        </p:nvSpPr>
        <p:spPr>
          <a:xfrm>
            <a:off x="4709160" y="3017519"/>
            <a:ext cx="3108960" cy="1051560"/>
          </a:xfrm>
          <a:prstGeom prst="rect">
            <a:avLst/>
          </a:prstGeom>
          <a:noFill/>
        </p:spPr>
        <p:txBody>
          <a:bodyPr wrap="square" lIns="0" tIns="0" rIns="0" bIns="0" anchor="t">
            <a:spAutoFit/>
          </a:bodyPr>
          <a:lstStyle/>
          <a:p>
            <a:pPr algn="l"/>
            <a:r>
              <a:rPr sz="1200" b="0" i="0">
                <a:solidFill>
                  <a:srgbClr val="1A2F1A"/>
                </a:solidFill>
                <a:latin typeface="Calibri"/>
              </a:rPr>
              <a:t>Every case above took years, not months. Speed is not the point.</a:t>
            </a:r>
          </a:p>
        </p:txBody>
      </p:sp>
      <p:sp>
        <p:nvSpPr>
          <p:cNvPr id="15" name="Rounded Rectangle 14"/>
          <p:cNvSpPr/>
          <p:nvPr/>
        </p:nvSpPr>
        <p:spPr>
          <a:xfrm>
            <a:off x="8183880" y="1874519"/>
            <a:ext cx="3657600" cy="2286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8458200" y="2148839"/>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58200" y="2148839"/>
            <a:ext cx="502920" cy="502920"/>
          </a:xfrm>
          <a:prstGeom prst="rect">
            <a:avLst/>
          </a:prstGeom>
          <a:noFill/>
        </p:spPr>
        <p:txBody>
          <a:bodyPr wrap="none" lIns="0" tIns="0" rIns="0" bIns="0" anchor="ctr">
            <a:spAutoFit/>
          </a:bodyPr>
          <a:lstStyle/>
          <a:p>
            <a:pPr algn="ctr"/>
            <a:r>
              <a:rPr sz="1400" b="1">
                <a:solidFill>
                  <a:srgbClr val="E8B04B"/>
                </a:solidFill>
                <a:latin typeface="Calibri"/>
              </a:rPr>
              <a:t>3</a:t>
            </a:r>
          </a:p>
        </p:txBody>
      </p:sp>
      <p:sp>
        <p:nvSpPr>
          <p:cNvPr id="18" name="TextBox 17"/>
          <p:cNvSpPr txBox="1"/>
          <p:nvPr/>
        </p:nvSpPr>
        <p:spPr>
          <a:xfrm>
            <a:off x="9098280" y="2148839"/>
            <a:ext cx="2468880" cy="640080"/>
          </a:xfrm>
          <a:prstGeom prst="rect">
            <a:avLst/>
          </a:prstGeom>
          <a:noFill/>
        </p:spPr>
        <p:txBody>
          <a:bodyPr wrap="square" lIns="0" tIns="0" rIns="0" bIns="0" anchor="t">
            <a:spAutoFit/>
          </a:bodyPr>
          <a:lstStyle/>
          <a:p>
            <a:pPr algn="l"/>
            <a:r>
              <a:rPr sz="1400" b="1" i="0">
                <a:solidFill>
                  <a:srgbClr val="1F4529"/>
                </a:solidFill>
                <a:latin typeface="Cambria"/>
              </a:rPr>
              <a:t>Women often lead</a:t>
            </a:r>
          </a:p>
        </p:txBody>
      </p:sp>
      <p:sp>
        <p:nvSpPr>
          <p:cNvPr id="19" name="TextBox 18"/>
          <p:cNvSpPr txBox="1"/>
          <p:nvPr/>
        </p:nvSpPr>
        <p:spPr>
          <a:xfrm>
            <a:off x="8458200" y="3017519"/>
            <a:ext cx="3108960" cy="1051560"/>
          </a:xfrm>
          <a:prstGeom prst="rect">
            <a:avLst/>
          </a:prstGeom>
          <a:noFill/>
        </p:spPr>
        <p:txBody>
          <a:bodyPr wrap="square" lIns="0" tIns="0" rIns="0" bIns="0" anchor="t">
            <a:spAutoFit/>
          </a:bodyPr>
          <a:lstStyle/>
          <a:p>
            <a:pPr algn="l"/>
            <a:r>
              <a:rPr sz="1200" b="0" i="0">
                <a:solidFill>
                  <a:srgbClr val="1A2F1A"/>
                </a:solidFill>
                <a:latin typeface="Calibri"/>
              </a:rPr>
              <a:t>In every example on the deck, women's leadership was central. Design accordingly.</a:t>
            </a:r>
          </a:p>
        </p:txBody>
      </p:sp>
      <p:sp>
        <p:nvSpPr>
          <p:cNvPr id="20" name="Rounded Rectangle 19"/>
          <p:cNvSpPr/>
          <p:nvPr/>
        </p:nvSpPr>
        <p:spPr>
          <a:xfrm>
            <a:off x="685800" y="4297679"/>
            <a:ext cx="3657600" cy="2286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60120" y="4571999"/>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60120" y="4571999"/>
            <a:ext cx="502920" cy="502920"/>
          </a:xfrm>
          <a:prstGeom prst="rect">
            <a:avLst/>
          </a:prstGeom>
          <a:noFill/>
        </p:spPr>
        <p:txBody>
          <a:bodyPr wrap="none" lIns="0" tIns="0" rIns="0" bIns="0" anchor="ctr">
            <a:spAutoFit/>
          </a:bodyPr>
          <a:lstStyle/>
          <a:p>
            <a:pPr algn="ctr"/>
            <a:r>
              <a:rPr sz="1400" b="1">
                <a:solidFill>
                  <a:srgbClr val="E8B04B"/>
                </a:solidFill>
                <a:latin typeface="Calibri"/>
              </a:rPr>
              <a:t>4</a:t>
            </a:r>
          </a:p>
        </p:txBody>
      </p:sp>
      <p:sp>
        <p:nvSpPr>
          <p:cNvPr id="23" name="TextBox 22"/>
          <p:cNvSpPr txBox="1"/>
          <p:nvPr/>
        </p:nvSpPr>
        <p:spPr>
          <a:xfrm>
            <a:off x="1600200" y="4571999"/>
            <a:ext cx="2468880" cy="640080"/>
          </a:xfrm>
          <a:prstGeom prst="rect">
            <a:avLst/>
          </a:prstGeom>
          <a:noFill/>
        </p:spPr>
        <p:txBody>
          <a:bodyPr wrap="square" lIns="0" tIns="0" rIns="0" bIns="0" anchor="t">
            <a:spAutoFit/>
          </a:bodyPr>
          <a:lstStyle/>
          <a:p>
            <a:pPr algn="l"/>
            <a:r>
              <a:rPr sz="1400" b="1" i="0">
                <a:solidFill>
                  <a:srgbClr val="1F4529"/>
                </a:solidFill>
                <a:latin typeface="Cambria"/>
              </a:rPr>
              <a:t>Small is durable</a:t>
            </a:r>
          </a:p>
        </p:txBody>
      </p:sp>
      <p:sp>
        <p:nvSpPr>
          <p:cNvPr id="24" name="TextBox 23"/>
          <p:cNvSpPr txBox="1"/>
          <p:nvPr/>
        </p:nvSpPr>
        <p:spPr>
          <a:xfrm>
            <a:off x="960120" y="5440679"/>
            <a:ext cx="3108960" cy="1051560"/>
          </a:xfrm>
          <a:prstGeom prst="rect">
            <a:avLst/>
          </a:prstGeom>
          <a:noFill/>
        </p:spPr>
        <p:txBody>
          <a:bodyPr wrap="square" lIns="0" tIns="0" rIns="0" bIns="0" anchor="t">
            <a:spAutoFit/>
          </a:bodyPr>
          <a:lstStyle/>
          <a:p>
            <a:pPr algn="l"/>
            <a:r>
              <a:rPr sz="1200" b="0" i="0">
                <a:solidFill>
                  <a:srgbClr val="1A2F1A"/>
                </a:solidFill>
                <a:latin typeface="Calibri"/>
              </a:rPr>
              <a:t>Small changes survive shocks that snap large systems.</a:t>
            </a:r>
          </a:p>
        </p:txBody>
      </p:sp>
      <p:sp>
        <p:nvSpPr>
          <p:cNvPr id="25" name="Rounded Rectangle 24"/>
          <p:cNvSpPr/>
          <p:nvPr/>
        </p:nvSpPr>
        <p:spPr>
          <a:xfrm>
            <a:off x="4434840" y="4297679"/>
            <a:ext cx="3657600" cy="2286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4709160" y="4571999"/>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709160" y="4571999"/>
            <a:ext cx="502920" cy="502920"/>
          </a:xfrm>
          <a:prstGeom prst="rect">
            <a:avLst/>
          </a:prstGeom>
          <a:noFill/>
        </p:spPr>
        <p:txBody>
          <a:bodyPr wrap="none" lIns="0" tIns="0" rIns="0" bIns="0" anchor="ctr">
            <a:spAutoFit/>
          </a:bodyPr>
          <a:lstStyle/>
          <a:p>
            <a:pPr algn="ctr"/>
            <a:r>
              <a:rPr sz="1400" b="1">
                <a:solidFill>
                  <a:srgbClr val="E8B04B"/>
                </a:solidFill>
                <a:latin typeface="Calibri"/>
              </a:rPr>
              <a:t>5</a:t>
            </a:r>
          </a:p>
        </p:txBody>
      </p:sp>
      <p:sp>
        <p:nvSpPr>
          <p:cNvPr id="28" name="TextBox 27"/>
          <p:cNvSpPr txBox="1"/>
          <p:nvPr/>
        </p:nvSpPr>
        <p:spPr>
          <a:xfrm>
            <a:off x="5349240" y="4571999"/>
            <a:ext cx="2468880" cy="640080"/>
          </a:xfrm>
          <a:prstGeom prst="rect">
            <a:avLst/>
          </a:prstGeom>
          <a:noFill/>
        </p:spPr>
        <p:txBody>
          <a:bodyPr wrap="square" lIns="0" tIns="0" rIns="0" bIns="0" anchor="t">
            <a:spAutoFit/>
          </a:bodyPr>
          <a:lstStyle/>
          <a:p>
            <a:pPr algn="l"/>
            <a:r>
              <a:rPr sz="1400" b="1" i="0">
                <a:solidFill>
                  <a:srgbClr val="1F4529"/>
                </a:solidFill>
                <a:latin typeface="Cambria"/>
              </a:rPr>
              <a:t>Local knowledge is technology</a:t>
            </a:r>
          </a:p>
        </p:txBody>
      </p:sp>
      <p:sp>
        <p:nvSpPr>
          <p:cNvPr id="29" name="TextBox 28"/>
          <p:cNvSpPr txBox="1"/>
          <p:nvPr/>
        </p:nvSpPr>
        <p:spPr>
          <a:xfrm>
            <a:off x="4709160" y="5440679"/>
            <a:ext cx="3108960" cy="1051560"/>
          </a:xfrm>
          <a:prstGeom prst="rect">
            <a:avLst/>
          </a:prstGeom>
          <a:noFill/>
        </p:spPr>
        <p:txBody>
          <a:bodyPr wrap="square" lIns="0" tIns="0" rIns="0" bIns="0" anchor="t">
            <a:spAutoFit/>
          </a:bodyPr>
          <a:lstStyle/>
          <a:p>
            <a:pPr algn="l"/>
            <a:r>
              <a:rPr sz="1200" b="0" i="0">
                <a:solidFill>
                  <a:srgbClr val="1A2F1A"/>
                </a:solidFill>
                <a:latin typeface="Calibri"/>
              </a:rPr>
              <a:t>Wetland management, salt farming, mangrove restoration are innovations too.</a:t>
            </a:r>
          </a:p>
        </p:txBody>
      </p:sp>
      <p:sp>
        <p:nvSpPr>
          <p:cNvPr id="30" name="Rounded Rectangle 29"/>
          <p:cNvSpPr/>
          <p:nvPr/>
        </p:nvSpPr>
        <p:spPr>
          <a:xfrm>
            <a:off x="8183880" y="4297679"/>
            <a:ext cx="3657600" cy="22860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458200" y="4571999"/>
            <a:ext cx="502920" cy="50292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58200" y="4571999"/>
            <a:ext cx="502920" cy="502920"/>
          </a:xfrm>
          <a:prstGeom prst="rect">
            <a:avLst/>
          </a:prstGeom>
          <a:noFill/>
        </p:spPr>
        <p:txBody>
          <a:bodyPr wrap="none" lIns="0" tIns="0" rIns="0" bIns="0" anchor="ctr">
            <a:spAutoFit/>
          </a:bodyPr>
          <a:lstStyle/>
          <a:p>
            <a:pPr algn="ctr"/>
            <a:r>
              <a:rPr sz="1400" b="1">
                <a:solidFill>
                  <a:srgbClr val="E8B04B"/>
                </a:solidFill>
                <a:latin typeface="Calibri"/>
              </a:rPr>
              <a:t>6</a:t>
            </a:r>
          </a:p>
        </p:txBody>
      </p:sp>
      <p:sp>
        <p:nvSpPr>
          <p:cNvPr id="33" name="TextBox 32"/>
          <p:cNvSpPr txBox="1"/>
          <p:nvPr/>
        </p:nvSpPr>
        <p:spPr>
          <a:xfrm>
            <a:off x="9098280" y="4571999"/>
            <a:ext cx="2468880" cy="640080"/>
          </a:xfrm>
          <a:prstGeom prst="rect">
            <a:avLst/>
          </a:prstGeom>
          <a:noFill/>
        </p:spPr>
        <p:txBody>
          <a:bodyPr wrap="square" lIns="0" tIns="0" rIns="0" bIns="0" anchor="t">
            <a:spAutoFit/>
          </a:bodyPr>
          <a:lstStyle/>
          <a:p>
            <a:pPr algn="l"/>
            <a:r>
              <a:rPr sz="1400" b="1" i="0">
                <a:solidFill>
                  <a:srgbClr val="1F4529"/>
                </a:solidFill>
                <a:latin typeface="Cambria"/>
              </a:rPr>
              <a:t>Failure is data</a:t>
            </a:r>
          </a:p>
        </p:txBody>
      </p:sp>
      <p:sp>
        <p:nvSpPr>
          <p:cNvPr id="34" name="TextBox 33"/>
          <p:cNvSpPr txBox="1"/>
          <p:nvPr/>
        </p:nvSpPr>
        <p:spPr>
          <a:xfrm>
            <a:off x="8458200" y="5440679"/>
            <a:ext cx="3108960" cy="1051560"/>
          </a:xfrm>
          <a:prstGeom prst="rect">
            <a:avLst/>
          </a:prstGeom>
          <a:noFill/>
        </p:spPr>
        <p:txBody>
          <a:bodyPr wrap="square" lIns="0" tIns="0" rIns="0" bIns="0" anchor="t">
            <a:spAutoFit/>
          </a:bodyPr>
          <a:lstStyle/>
          <a:p>
            <a:pPr algn="l"/>
            <a:r>
              <a:rPr sz="1200" b="0" i="0">
                <a:solidFill>
                  <a:srgbClr val="1A2F1A"/>
                </a:solidFill>
                <a:latin typeface="Calibri"/>
              </a:rPr>
              <a:t>Every case failed things before it succeeded. Failure was studied, not hidden.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320040" cy="6858000"/>
          </a:xfrm>
          <a:prstGeom prst="rect">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2194560"/>
            <a:ext cx="1828800" cy="1097280"/>
          </a:xfrm>
          <a:prstGeom prst="rect">
            <a:avLst/>
          </a:prstGeom>
          <a:noFill/>
        </p:spPr>
        <p:txBody>
          <a:bodyPr wrap="square" lIns="0" tIns="0" rIns="0" bIns="0" anchor="t">
            <a:spAutoFit/>
          </a:bodyPr>
          <a:lstStyle/>
          <a:p>
            <a:pPr algn="l"/>
            <a:r>
              <a:rPr sz="1800" b="1" i="0">
                <a:solidFill>
                  <a:srgbClr val="E8B04B"/>
                </a:solidFill>
                <a:latin typeface="Calibri"/>
              </a:rPr>
              <a:t>PART 04</a:t>
            </a:r>
          </a:p>
        </p:txBody>
      </p:sp>
      <p:sp>
        <p:nvSpPr>
          <p:cNvPr id="5" name="TextBox 4"/>
          <p:cNvSpPr txBox="1"/>
          <p:nvPr/>
        </p:nvSpPr>
        <p:spPr>
          <a:xfrm>
            <a:off x="914400" y="2834640"/>
            <a:ext cx="10515600" cy="1645920"/>
          </a:xfrm>
          <a:prstGeom prst="rect">
            <a:avLst/>
          </a:prstGeom>
          <a:noFill/>
        </p:spPr>
        <p:txBody>
          <a:bodyPr wrap="square" lIns="0" tIns="0" rIns="0" bIns="0" anchor="t">
            <a:spAutoFit/>
          </a:bodyPr>
          <a:lstStyle/>
          <a:p>
            <a:pPr algn="l"/>
            <a:r>
              <a:rPr sz="4800" b="1" i="0">
                <a:solidFill>
                  <a:srgbClr val="FFFFFF"/>
                </a:solidFill>
                <a:latin typeface="Cambria"/>
              </a:rPr>
              <a:t>Designing your own</a:t>
            </a:r>
          </a:p>
        </p:txBody>
      </p:sp>
      <p:sp>
        <p:nvSpPr>
          <p:cNvPr id="6" name="TextBox 5"/>
          <p:cNvSpPr txBox="1"/>
          <p:nvPr/>
        </p:nvSpPr>
        <p:spPr>
          <a:xfrm>
            <a:off x="914400" y="4572000"/>
            <a:ext cx="10515600" cy="914400"/>
          </a:xfrm>
          <a:prstGeom prst="rect">
            <a:avLst/>
          </a:prstGeom>
          <a:noFill/>
        </p:spPr>
        <p:txBody>
          <a:bodyPr wrap="square" lIns="0" tIns="0" rIns="0" bIns="0" anchor="t">
            <a:spAutoFit/>
          </a:bodyPr>
          <a:lstStyle/>
          <a:p>
            <a:pPr algn="l"/>
            <a:r>
              <a:rPr sz="2000" b="0" i="1">
                <a:solidFill>
                  <a:srgbClr val="A3B18A"/>
                </a:solidFill>
                <a:latin typeface="Cambria"/>
              </a:rPr>
              <a:t>A method, five questions and the pair discussion before the studio.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400" b="1" i="0" dirty="0">
                <a:solidFill>
                  <a:srgbClr val="1F4529"/>
                </a:solidFill>
                <a:latin typeface="Cambria"/>
              </a:rPr>
              <a:t>What is FPAR?</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400" b="0" i="1" dirty="0">
                <a:solidFill>
                  <a:srgbClr val="6C6F5F"/>
                </a:solidFill>
                <a:latin typeface="Calibri"/>
              </a:rPr>
              <a:t>Feminist Participatory Action Research. A method your groups can use this afternoon.</a:t>
            </a:r>
          </a:p>
        </p:txBody>
      </p:sp>
      <p:sp>
        <p:nvSpPr>
          <p:cNvPr id="5" name="Rounded Rectangle 4"/>
          <p:cNvSpPr/>
          <p:nvPr/>
        </p:nvSpPr>
        <p:spPr>
          <a:xfrm>
            <a:off x="685800" y="1783080"/>
            <a:ext cx="10789920" cy="1234440"/>
          </a:xfrm>
          <a:prstGeom prst="roundRect">
            <a:avLst>
              <a:gd name="adj" fmla="val 8000"/>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920240"/>
            <a:ext cx="10332720" cy="365760"/>
          </a:xfrm>
          <a:prstGeom prst="rect">
            <a:avLst/>
          </a:prstGeom>
          <a:noFill/>
        </p:spPr>
        <p:txBody>
          <a:bodyPr wrap="square" lIns="0" tIns="0" rIns="0" bIns="0" anchor="t">
            <a:spAutoFit/>
          </a:bodyPr>
          <a:lstStyle/>
          <a:p>
            <a:pPr algn="l"/>
            <a:r>
              <a:rPr sz="1100" b="1" i="0">
                <a:solidFill>
                  <a:srgbClr val="E8B04B"/>
                </a:solidFill>
                <a:latin typeface="Calibri"/>
              </a:rPr>
              <a:t>A WORKING DEFINITION</a:t>
            </a:r>
          </a:p>
        </p:txBody>
      </p:sp>
      <p:sp>
        <p:nvSpPr>
          <p:cNvPr id="7" name="TextBox 6"/>
          <p:cNvSpPr txBox="1"/>
          <p:nvPr/>
        </p:nvSpPr>
        <p:spPr>
          <a:xfrm>
            <a:off x="960120" y="2286000"/>
            <a:ext cx="10332720" cy="685800"/>
          </a:xfrm>
          <a:prstGeom prst="rect">
            <a:avLst/>
          </a:prstGeom>
          <a:noFill/>
        </p:spPr>
        <p:txBody>
          <a:bodyPr wrap="square" lIns="0" tIns="0" rIns="0" bIns="0" anchor="t">
            <a:spAutoFit/>
          </a:bodyPr>
          <a:lstStyle/>
          <a:p>
            <a:pPr algn="l"/>
            <a:r>
              <a:rPr sz="1500" b="0" i="1">
                <a:solidFill>
                  <a:srgbClr val="FFFFFF"/>
                </a:solidFill>
                <a:latin typeface="Cambria"/>
              </a:rPr>
              <a:t>"An approach in which people affected by a problem, especially women and other groups whose voices are usually excluded, co-design the research, collect their own evidence, and act on the results."</a:t>
            </a:r>
          </a:p>
        </p:txBody>
      </p:sp>
      <p:sp>
        <p:nvSpPr>
          <p:cNvPr id="8" name="TextBox 7"/>
          <p:cNvSpPr txBox="1"/>
          <p:nvPr/>
        </p:nvSpPr>
        <p:spPr>
          <a:xfrm>
            <a:off x="685800" y="3246120"/>
            <a:ext cx="10972800" cy="365760"/>
          </a:xfrm>
          <a:prstGeom prst="rect">
            <a:avLst/>
          </a:prstGeom>
          <a:noFill/>
        </p:spPr>
        <p:txBody>
          <a:bodyPr wrap="square" lIns="0" tIns="0" rIns="0" bIns="0" anchor="t">
            <a:spAutoFit/>
          </a:bodyPr>
          <a:lstStyle/>
          <a:p>
            <a:pPr algn="l"/>
            <a:r>
              <a:rPr sz="1100" b="1" i="0">
                <a:solidFill>
                  <a:srgbClr val="1F4529"/>
                </a:solidFill>
                <a:latin typeface="Calibri"/>
              </a:rPr>
              <a:t>WHAT EACH WORD MEANS</a:t>
            </a:r>
          </a:p>
        </p:txBody>
      </p:sp>
      <p:sp>
        <p:nvSpPr>
          <p:cNvPr id="9" name="Rounded Rectangle 8"/>
          <p:cNvSpPr/>
          <p:nvPr/>
        </p:nvSpPr>
        <p:spPr>
          <a:xfrm>
            <a:off x="685800" y="3703320"/>
            <a:ext cx="3703320" cy="26517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60120" y="3886200"/>
            <a:ext cx="3154680" cy="457200"/>
          </a:xfrm>
          <a:prstGeom prst="rect">
            <a:avLst/>
          </a:prstGeom>
          <a:noFill/>
        </p:spPr>
        <p:txBody>
          <a:bodyPr wrap="square" lIns="0" tIns="0" rIns="0" bIns="0" anchor="t">
            <a:spAutoFit/>
          </a:bodyPr>
          <a:lstStyle/>
          <a:p>
            <a:pPr algn="l"/>
            <a:r>
              <a:rPr sz="1700" b="1" i="0">
                <a:solidFill>
                  <a:srgbClr val="1F4529"/>
                </a:solidFill>
                <a:latin typeface="Cambria"/>
              </a:rPr>
              <a:t>Feminist</a:t>
            </a:r>
          </a:p>
        </p:txBody>
      </p:sp>
      <p:sp>
        <p:nvSpPr>
          <p:cNvPr id="11" name="TextBox 10"/>
          <p:cNvSpPr txBox="1"/>
          <p:nvPr/>
        </p:nvSpPr>
        <p:spPr>
          <a:xfrm>
            <a:off x="960120" y="4434840"/>
            <a:ext cx="3154680" cy="1463040"/>
          </a:xfrm>
          <a:prstGeom prst="rect">
            <a:avLst/>
          </a:prstGeom>
          <a:noFill/>
        </p:spPr>
        <p:txBody>
          <a:bodyPr wrap="square" lIns="0" tIns="0" rIns="0" bIns="0" anchor="t">
            <a:spAutoFit/>
          </a:bodyPr>
          <a:lstStyle/>
          <a:p>
            <a:pPr algn="l"/>
            <a:r>
              <a:rPr sz="1200" b="0" i="0">
                <a:solidFill>
                  <a:srgbClr val="1A2F1A"/>
                </a:solidFill>
                <a:latin typeface="Calibri"/>
              </a:rPr>
              <a:t>Takes gender seriously as a lens on power, labour and care. Pays attention to whose questions get asked and whose do not.</a:t>
            </a:r>
          </a:p>
        </p:txBody>
      </p:sp>
      <p:sp>
        <p:nvSpPr>
          <p:cNvPr id="12" name="TextBox 11"/>
          <p:cNvSpPr txBox="1"/>
          <p:nvPr/>
        </p:nvSpPr>
        <p:spPr>
          <a:xfrm>
            <a:off x="960120" y="5943600"/>
            <a:ext cx="3154680" cy="365760"/>
          </a:xfrm>
          <a:prstGeom prst="rect">
            <a:avLst/>
          </a:prstGeom>
          <a:noFill/>
        </p:spPr>
        <p:txBody>
          <a:bodyPr wrap="square" lIns="0" tIns="0" rIns="0" bIns="0" anchor="t">
            <a:spAutoFit/>
          </a:bodyPr>
          <a:lstStyle/>
          <a:p>
            <a:pPr algn="l"/>
            <a:endParaRPr/>
          </a:p>
        </p:txBody>
      </p:sp>
      <p:sp>
        <p:nvSpPr>
          <p:cNvPr id="13" name="Rounded Rectangle 12"/>
          <p:cNvSpPr/>
          <p:nvPr/>
        </p:nvSpPr>
        <p:spPr>
          <a:xfrm>
            <a:off x="4480560" y="3703320"/>
            <a:ext cx="3703320" cy="26517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54880" y="3886200"/>
            <a:ext cx="3154680" cy="457200"/>
          </a:xfrm>
          <a:prstGeom prst="rect">
            <a:avLst/>
          </a:prstGeom>
          <a:noFill/>
        </p:spPr>
        <p:txBody>
          <a:bodyPr wrap="square" lIns="0" tIns="0" rIns="0" bIns="0" anchor="t">
            <a:spAutoFit/>
          </a:bodyPr>
          <a:lstStyle/>
          <a:p>
            <a:pPr algn="l"/>
            <a:r>
              <a:rPr sz="1700" b="1" i="0">
                <a:solidFill>
                  <a:srgbClr val="1F4529"/>
                </a:solidFill>
                <a:latin typeface="Cambria"/>
              </a:rPr>
              <a:t>Participatory</a:t>
            </a:r>
          </a:p>
        </p:txBody>
      </p:sp>
      <p:sp>
        <p:nvSpPr>
          <p:cNvPr id="15" name="TextBox 14"/>
          <p:cNvSpPr txBox="1"/>
          <p:nvPr/>
        </p:nvSpPr>
        <p:spPr>
          <a:xfrm>
            <a:off x="4754880" y="4434840"/>
            <a:ext cx="3154680" cy="1463040"/>
          </a:xfrm>
          <a:prstGeom prst="rect">
            <a:avLst/>
          </a:prstGeom>
          <a:noFill/>
        </p:spPr>
        <p:txBody>
          <a:bodyPr wrap="square" lIns="0" tIns="0" rIns="0" bIns="0" anchor="t">
            <a:spAutoFit/>
          </a:bodyPr>
          <a:lstStyle/>
          <a:p>
            <a:pPr algn="l"/>
            <a:r>
              <a:rPr sz="1200" b="0" i="0">
                <a:solidFill>
                  <a:srgbClr val="1A2F1A"/>
                </a:solidFill>
                <a:latin typeface="Calibri"/>
              </a:rPr>
              <a:t>Community members are not "subjects" of research. They are researchers. They frame the question and interpret the findings.</a:t>
            </a:r>
          </a:p>
        </p:txBody>
      </p:sp>
      <p:sp>
        <p:nvSpPr>
          <p:cNvPr id="16" name="TextBox 15"/>
          <p:cNvSpPr txBox="1"/>
          <p:nvPr/>
        </p:nvSpPr>
        <p:spPr>
          <a:xfrm>
            <a:off x="4754880" y="5943600"/>
            <a:ext cx="3154680" cy="365760"/>
          </a:xfrm>
          <a:prstGeom prst="rect">
            <a:avLst/>
          </a:prstGeom>
          <a:noFill/>
        </p:spPr>
        <p:txBody>
          <a:bodyPr wrap="square" lIns="0" tIns="0" rIns="0" bIns="0" anchor="t">
            <a:spAutoFit/>
          </a:bodyPr>
          <a:lstStyle/>
          <a:p>
            <a:pPr algn="l"/>
            <a:endParaRPr/>
          </a:p>
        </p:txBody>
      </p:sp>
      <p:sp>
        <p:nvSpPr>
          <p:cNvPr id="17" name="Rounded Rectangle 16"/>
          <p:cNvSpPr/>
          <p:nvPr/>
        </p:nvSpPr>
        <p:spPr>
          <a:xfrm>
            <a:off x="8275320" y="3703320"/>
            <a:ext cx="3703320" cy="26517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549640" y="3886200"/>
            <a:ext cx="3154680" cy="457200"/>
          </a:xfrm>
          <a:prstGeom prst="rect">
            <a:avLst/>
          </a:prstGeom>
          <a:noFill/>
        </p:spPr>
        <p:txBody>
          <a:bodyPr wrap="square" lIns="0" tIns="0" rIns="0" bIns="0" anchor="t">
            <a:spAutoFit/>
          </a:bodyPr>
          <a:lstStyle/>
          <a:p>
            <a:pPr algn="l"/>
            <a:r>
              <a:rPr sz="1700" b="1" i="0">
                <a:solidFill>
                  <a:srgbClr val="1F4529"/>
                </a:solidFill>
                <a:latin typeface="Cambria"/>
              </a:rPr>
              <a:t>Action Research</a:t>
            </a:r>
          </a:p>
        </p:txBody>
      </p:sp>
      <p:sp>
        <p:nvSpPr>
          <p:cNvPr id="19" name="TextBox 18"/>
          <p:cNvSpPr txBox="1"/>
          <p:nvPr/>
        </p:nvSpPr>
        <p:spPr>
          <a:xfrm>
            <a:off x="8549640" y="4434840"/>
            <a:ext cx="3154680" cy="1463040"/>
          </a:xfrm>
          <a:prstGeom prst="rect">
            <a:avLst/>
          </a:prstGeom>
          <a:noFill/>
        </p:spPr>
        <p:txBody>
          <a:bodyPr wrap="square" lIns="0" tIns="0" rIns="0" bIns="0" anchor="t">
            <a:spAutoFit/>
          </a:bodyPr>
          <a:lstStyle/>
          <a:p>
            <a:pPr algn="l"/>
            <a:r>
              <a:rPr sz="1200" b="0" i="0">
                <a:solidFill>
                  <a:srgbClr val="1A2F1A"/>
                </a:solidFill>
                <a:latin typeface="Calibri"/>
              </a:rPr>
              <a:t>The point is not just to know. The point is to change. Every cycle of research is followed by a cycle of action, then reflection.</a:t>
            </a:r>
          </a:p>
        </p:txBody>
      </p:sp>
      <p:sp>
        <p:nvSpPr>
          <p:cNvPr id="20" name="TextBox 19"/>
          <p:cNvSpPr txBox="1"/>
          <p:nvPr/>
        </p:nvSpPr>
        <p:spPr>
          <a:xfrm>
            <a:off x="8549640" y="5943600"/>
            <a:ext cx="3154680" cy="365760"/>
          </a:xfrm>
          <a:prstGeom prst="rect">
            <a:avLst/>
          </a:prstGeom>
          <a:noFill/>
        </p:spPr>
        <p:txBody>
          <a:bodyPr wrap="square" lIns="0" tIns="0" rIns="0" bIns="0" anchor="t">
            <a:spAutoFit/>
          </a:bodyPr>
          <a:lstStyle/>
          <a:p>
            <a:pPr algn="l"/>
            <a:endParaRPr/>
          </a:p>
        </p:txBody>
      </p:sp>
      <p:sp>
        <p:nvSpPr>
          <p:cNvPr id="21" name="TextBox 20"/>
          <p:cNvSpPr txBox="1"/>
          <p:nvPr/>
        </p:nvSpPr>
        <p:spPr>
          <a:xfrm>
            <a:off x="685800" y="6446520"/>
            <a:ext cx="10972800" cy="365760"/>
          </a:xfrm>
          <a:prstGeom prst="rect">
            <a:avLst/>
          </a:prstGeom>
          <a:noFill/>
        </p:spPr>
        <p:txBody>
          <a:bodyPr wrap="square" lIns="0" tIns="0" rIns="0" bIns="0" anchor="t">
            <a:spAutoFit/>
          </a:bodyPr>
          <a:lstStyle/>
          <a:p>
            <a:pPr algn="l"/>
            <a:r>
              <a:rPr sz="1200" b="0" i="1">
                <a:solidFill>
                  <a:srgbClr val="6C6F5F"/>
                </a:solidFill>
                <a:latin typeface="Calibri"/>
              </a:rPr>
              <a:t>The core rule: nothing about a community without the community itself in the room.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000" b="1" i="0">
                <a:solidFill>
                  <a:srgbClr val="1F4529"/>
                </a:solidFill>
                <a:latin typeface="Cambria"/>
              </a:rPr>
              <a:t>A working method: design thinking, simplified</a:t>
            </a:r>
          </a:p>
        </p:txBody>
      </p:sp>
      <p:sp>
        <p:nvSpPr>
          <p:cNvPr id="4" name="TextBox 3"/>
          <p:cNvSpPr txBox="1"/>
          <p:nvPr/>
        </p:nvSpPr>
        <p:spPr>
          <a:xfrm>
            <a:off x="685800" y="1051560"/>
            <a:ext cx="10972800" cy="457200"/>
          </a:xfrm>
          <a:prstGeom prst="rect">
            <a:avLst/>
          </a:prstGeom>
          <a:noFill/>
        </p:spPr>
        <p:txBody>
          <a:bodyPr wrap="square" lIns="0" tIns="0" rIns="0" bIns="0" anchor="t">
            <a:spAutoFit/>
          </a:bodyPr>
          <a:lstStyle/>
          <a:p>
            <a:pPr algn="l"/>
            <a:r>
              <a:rPr sz="1300" b="0" i="1">
                <a:solidFill>
                  <a:srgbClr val="6C6F5F"/>
                </a:solidFill>
                <a:latin typeface="Calibri"/>
              </a:rPr>
              <a:t>Five moves. Do them in this order the first time, then loop.</a:t>
            </a:r>
          </a:p>
        </p:txBody>
      </p:sp>
      <p:sp>
        <p:nvSpPr>
          <p:cNvPr id="5" name="Rounded Rectangle 4"/>
          <p:cNvSpPr/>
          <p:nvPr/>
        </p:nvSpPr>
        <p:spPr>
          <a:xfrm>
            <a:off x="685800" y="1920240"/>
            <a:ext cx="2194560" cy="41148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463040" y="224028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463040" y="2240280"/>
            <a:ext cx="685800" cy="685800"/>
          </a:xfrm>
          <a:prstGeom prst="rect">
            <a:avLst/>
          </a:prstGeom>
          <a:noFill/>
        </p:spPr>
        <p:txBody>
          <a:bodyPr wrap="none" lIns="0" tIns="0" rIns="0" bIns="0" anchor="ctr">
            <a:spAutoFit/>
          </a:bodyPr>
          <a:lstStyle/>
          <a:p>
            <a:pPr algn="ctr"/>
            <a:r>
              <a:rPr sz="2000" b="1">
                <a:solidFill>
                  <a:srgbClr val="E8B04B"/>
                </a:solidFill>
                <a:latin typeface="Calibri"/>
              </a:rPr>
              <a:t>1</a:t>
            </a:r>
          </a:p>
        </p:txBody>
      </p:sp>
      <p:sp>
        <p:nvSpPr>
          <p:cNvPr id="8" name="TextBox 7"/>
          <p:cNvSpPr txBox="1"/>
          <p:nvPr/>
        </p:nvSpPr>
        <p:spPr>
          <a:xfrm>
            <a:off x="868680" y="3200400"/>
            <a:ext cx="1828800" cy="640080"/>
          </a:xfrm>
          <a:prstGeom prst="rect">
            <a:avLst/>
          </a:prstGeom>
          <a:noFill/>
        </p:spPr>
        <p:txBody>
          <a:bodyPr wrap="square" lIns="0" tIns="0" rIns="0" bIns="0" anchor="t">
            <a:spAutoFit/>
          </a:bodyPr>
          <a:lstStyle/>
          <a:p>
            <a:pPr algn="ctr"/>
            <a:r>
              <a:rPr sz="1800" b="1" i="0">
                <a:solidFill>
                  <a:srgbClr val="1F4529"/>
                </a:solidFill>
                <a:latin typeface="Cambria"/>
              </a:rPr>
              <a:t>Empathise</a:t>
            </a:r>
          </a:p>
        </p:txBody>
      </p:sp>
      <p:sp>
        <p:nvSpPr>
          <p:cNvPr id="9" name="TextBox 8"/>
          <p:cNvSpPr txBox="1"/>
          <p:nvPr/>
        </p:nvSpPr>
        <p:spPr>
          <a:xfrm>
            <a:off x="868680" y="4023360"/>
            <a:ext cx="1828800" cy="1828800"/>
          </a:xfrm>
          <a:prstGeom prst="rect">
            <a:avLst/>
          </a:prstGeom>
          <a:noFill/>
        </p:spPr>
        <p:txBody>
          <a:bodyPr wrap="square" lIns="0" tIns="0" rIns="0" bIns="0" anchor="t">
            <a:spAutoFit/>
          </a:bodyPr>
          <a:lstStyle/>
          <a:p>
            <a:pPr algn="ctr"/>
            <a:r>
              <a:rPr sz="1300" b="0" i="0">
                <a:solidFill>
                  <a:srgbClr val="1A2F1A"/>
                </a:solidFill>
                <a:latin typeface="Calibri"/>
              </a:rPr>
              <a:t>Spend time with the community. Listen more than you talk.</a:t>
            </a:r>
          </a:p>
        </p:txBody>
      </p:sp>
      <p:sp>
        <p:nvSpPr>
          <p:cNvPr id="10" name="Rounded Rectangle 9"/>
          <p:cNvSpPr/>
          <p:nvPr/>
        </p:nvSpPr>
        <p:spPr>
          <a:xfrm>
            <a:off x="2971800" y="1920240"/>
            <a:ext cx="2194560" cy="41148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3749040" y="224028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749040" y="2240280"/>
            <a:ext cx="685800" cy="685800"/>
          </a:xfrm>
          <a:prstGeom prst="rect">
            <a:avLst/>
          </a:prstGeom>
          <a:noFill/>
        </p:spPr>
        <p:txBody>
          <a:bodyPr wrap="none" lIns="0" tIns="0" rIns="0" bIns="0" anchor="ctr">
            <a:spAutoFit/>
          </a:bodyPr>
          <a:lstStyle/>
          <a:p>
            <a:pPr algn="ctr"/>
            <a:r>
              <a:rPr sz="2000" b="1">
                <a:solidFill>
                  <a:srgbClr val="E8B04B"/>
                </a:solidFill>
                <a:latin typeface="Calibri"/>
              </a:rPr>
              <a:t>2</a:t>
            </a:r>
          </a:p>
        </p:txBody>
      </p:sp>
      <p:sp>
        <p:nvSpPr>
          <p:cNvPr id="13" name="TextBox 12"/>
          <p:cNvSpPr txBox="1"/>
          <p:nvPr/>
        </p:nvSpPr>
        <p:spPr>
          <a:xfrm>
            <a:off x="3154680" y="3200400"/>
            <a:ext cx="1828800" cy="640080"/>
          </a:xfrm>
          <a:prstGeom prst="rect">
            <a:avLst/>
          </a:prstGeom>
          <a:noFill/>
        </p:spPr>
        <p:txBody>
          <a:bodyPr wrap="square" lIns="0" tIns="0" rIns="0" bIns="0" anchor="t">
            <a:spAutoFit/>
          </a:bodyPr>
          <a:lstStyle/>
          <a:p>
            <a:pPr algn="ctr"/>
            <a:r>
              <a:rPr sz="1800" b="1" i="0">
                <a:solidFill>
                  <a:srgbClr val="1F4529"/>
                </a:solidFill>
                <a:latin typeface="Cambria"/>
              </a:rPr>
              <a:t>Define</a:t>
            </a:r>
          </a:p>
        </p:txBody>
      </p:sp>
      <p:sp>
        <p:nvSpPr>
          <p:cNvPr id="14" name="TextBox 13"/>
          <p:cNvSpPr txBox="1"/>
          <p:nvPr/>
        </p:nvSpPr>
        <p:spPr>
          <a:xfrm>
            <a:off x="3154680" y="4023360"/>
            <a:ext cx="1828800" cy="1828800"/>
          </a:xfrm>
          <a:prstGeom prst="rect">
            <a:avLst/>
          </a:prstGeom>
          <a:noFill/>
        </p:spPr>
        <p:txBody>
          <a:bodyPr wrap="square" lIns="0" tIns="0" rIns="0" bIns="0" anchor="t">
            <a:spAutoFit/>
          </a:bodyPr>
          <a:lstStyle/>
          <a:p>
            <a:pPr algn="ctr"/>
            <a:r>
              <a:rPr sz="1300" b="0" i="0" dirty="0">
                <a:solidFill>
                  <a:srgbClr val="1A2F1A"/>
                </a:solidFill>
                <a:latin typeface="Calibri"/>
              </a:rPr>
              <a:t>Write the real problem in one sentence. Not the assumed one.</a:t>
            </a:r>
          </a:p>
        </p:txBody>
      </p:sp>
      <p:sp>
        <p:nvSpPr>
          <p:cNvPr id="15" name="Rounded Rectangle 14"/>
          <p:cNvSpPr/>
          <p:nvPr/>
        </p:nvSpPr>
        <p:spPr>
          <a:xfrm>
            <a:off x="5257800" y="1920240"/>
            <a:ext cx="2194560" cy="41148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6035040" y="224028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035040" y="2240280"/>
            <a:ext cx="685800" cy="685800"/>
          </a:xfrm>
          <a:prstGeom prst="rect">
            <a:avLst/>
          </a:prstGeom>
          <a:noFill/>
        </p:spPr>
        <p:txBody>
          <a:bodyPr wrap="none" lIns="0" tIns="0" rIns="0" bIns="0" anchor="ctr">
            <a:spAutoFit/>
          </a:bodyPr>
          <a:lstStyle/>
          <a:p>
            <a:pPr algn="ctr"/>
            <a:r>
              <a:rPr sz="2000" b="1">
                <a:solidFill>
                  <a:srgbClr val="E8B04B"/>
                </a:solidFill>
                <a:latin typeface="Calibri"/>
              </a:rPr>
              <a:t>3</a:t>
            </a:r>
          </a:p>
        </p:txBody>
      </p:sp>
      <p:sp>
        <p:nvSpPr>
          <p:cNvPr id="18" name="TextBox 17"/>
          <p:cNvSpPr txBox="1"/>
          <p:nvPr/>
        </p:nvSpPr>
        <p:spPr>
          <a:xfrm>
            <a:off x="5440680" y="3200400"/>
            <a:ext cx="1828800" cy="640080"/>
          </a:xfrm>
          <a:prstGeom prst="rect">
            <a:avLst/>
          </a:prstGeom>
          <a:noFill/>
        </p:spPr>
        <p:txBody>
          <a:bodyPr wrap="square" lIns="0" tIns="0" rIns="0" bIns="0" anchor="t">
            <a:spAutoFit/>
          </a:bodyPr>
          <a:lstStyle/>
          <a:p>
            <a:pPr algn="ctr"/>
            <a:r>
              <a:rPr sz="1800" b="1" i="0" dirty="0">
                <a:solidFill>
                  <a:srgbClr val="1F4529"/>
                </a:solidFill>
                <a:latin typeface="Cambria"/>
              </a:rPr>
              <a:t>Ideate</a:t>
            </a:r>
          </a:p>
        </p:txBody>
      </p:sp>
      <p:sp>
        <p:nvSpPr>
          <p:cNvPr id="19" name="TextBox 18"/>
          <p:cNvSpPr txBox="1"/>
          <p:nvPr/>
        </p:nvSpPr>
        <p:spPr>
          <a:xfrm>
            <a:off x="5440680" y="4023360"/>
            <a:ext cx="1828800" cy="800219"/>
          </a:xfrm>
          <a:prstGeom prst="rect">
            <a:avLst/>
          </a:prstGeom>
          <a:noFill/>
        </p:spPr>
        <p:txBody>
          <a:bodyPr wrap="square" lIns="0" tIns="0" rIns="0" bIns="0" anchor="t">
            <a:spAutoFit/>
          </a:bodyPr>
          <a:lstStyle/>
          <a:p>
            <a:pPr algn="ctr"/>
            <a:r>
              <a:rPr lang="en-GB" sz="1300" dirty="0">
                <a:solidFill>
                  <a:srgbClr val="1A2F1A"/>
                </a:solidFill>
              </a:rPr>
              <a:t>G</a:t>
            </a:r>
            <a:r>
              <a:rPr lang="en-GB" sz="1300" dirty="0"/>
              <a:t>enerate, develop, and explore ideas, particularly in a structured and creative way</a:t>
            </a:r>
            <a:endParaRPr sz="1300" b="0" i="0" dirty="0">
              <a:solidFill>
                <a:srgbClr val="1A2F1A"/>
              </a:solidFill>
            </a:endParaRPr>
          </a:p>
        </p:txBody>
      </p:sp>
      <p:sp>
        <p:nvSpPr>
          <p:cNvPr id="20" name="Rounded Rectangle 19"/>
          <p:cNvSpPr/>
          <p:nvPr/>
        </p:nvSpPr>
        <p:spPr>
          <a:xfrm>
            <a:off x="7543800" y="1920240"/>
            <a:ext cx="2194560" cy="41148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8321040" y="224028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321040" y="2240280"/>
            <a:ext cx="685800" cy="685800"/>
          </a:xfrm>
          <a:prstGeom prst="rect">
            <a:avLst/>
          </a:prstGeom>
          <a:noFill/>
        </p:spPr>
        <p:txBody>
          <a:bodyPr wrap="none" lIns="0" tIns="0" rIns="0" bIns="0" anchor="ctr">
            <a:spAutoFit/>
          </a:bodyPr>
          <a:lstStyle/>
          <a:p>
            <a:pPr algn="ctr"/>
            <a:r>
              <a:rPr sz="2000" b="1">
                <a:solidFill>
                  <a:srgbClr val="E8B04B"/>
                </a:solidFill>
                <a:latin typeface="Calibri"/>
              </a:rPr>
              <a:t>4</a:t>
            </a:r>
          </a:p>
        </p:txBody>
      </p:sp>
      <p:sp>
        <p:nvSpPr>
          <p:cNvPr id="23" name="TextBox 22"/>
          <p:cNvSpPr txBox="1"/>
          <p:nvPr/>
        </p:nvSpPr>
        <p:spPr>
          <a:xfrm>
            <a:off x="7726680" y="3200400"/>
            <a:ext cx="1828800" cy="640080"/>
          </a:xfrm>
          <a:prstGeom prst="rect">
            <a:avLst/>
          </a:prstGeom>
          <a:noFill/>
        </p:spPr>
        <p:txBody>
          <a:bodyPr wrap="square" lIns="0" tIns="0" rIns="0" bIns="0" anchor="t">
            <a:spAutoFit/>
          </a:bodyPr>
          <a:lstStyle/>
          <a:p>
            <a:pPr algn="ctr"/>
            <a:r>
              <a:rPr sz="1800" b="1" i="0">
                <a:solidFill>
                  <a:srgbClr val="1F4529"/>
                </a:solidFill>
                <a:latin typeface="Cambria"/>
              </a:rPr>
              <a:t>Prototype</a:t>
            </a:r>
          </a:p>
        </p:txBody>
      </p:sp>
      <p:sp>
        <p:nvSpPr>
          <p:cNvPr id="24" name="TextBox 23"/>
          <p:cNvSpPr txBox="1"/>
          <p:nvPr/>
        </p:nvSpPr>
        <p:spPr>
          <a:xfrm>
            <a:off x="7726680" y="4023360"/>
            <a:ext cx="1828800" cy="1828800"/>
          </a:xfrm>
          <a:prstGeom prst="rect">
            <a:avLst/>
          </a:prstGeom>
          <a:noFill/>
        </p:spPr>
        <p:txBody>
          <a:bodyPr wrap="square" lIns="0" tIns="0" rIns="0" bIns="0" anchor="t">
            <a:spAutoFit/>
          </a:bodyPr>
          <a:lstStyle/>
          <a:p>
            <a:pPr algn="ctr"/>
            <a:r>
              <a:rPr sz="1300" b="0" i="0">
                <a:solidFill>
                  <a:srgbClr val="1A2F1A"/>
                </a:solidFill>
                <a:latin typeface="Calibri"/>
              </a:rPr>
              <a:t>Build the smallest, cheapest version that lets you learn.</a:t>
            </a:r>
          </a:p>
        </p:txBody>
      </p:sp>
      <p:sp>
        <p:nvSpPr>
          <p:cNvPr id="25" name="Rounded Rectangle 24"/>
          <p:cNvSpPr/>
          <p:nvPr/>
        </p:nvSpPr>
        <p:spPr>
          <a:xfrm>
            <a:off x="9829800" y="1920240"/>
            <a:ext cx="2194560" cy="411480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10607040" y="2240280"/>
            <a:ext cx="685800" cy="6858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0607040" y="2240280"/>
            <a:ext cx="685800" cy="685800"/>
          </a:xfrm>
          <a:prstGeom prst="rect">
            <a:avLst/>
          </a:prstGeom>
          <a:noFill/>
        </p:spPr>
        <p:txBody>
          <a:bodyPr wrap="none" lIns="0" tIns="0" rIns="0" bIns="0" anchor="ctr">
            <a:spAutoFit/>
          </a:bodyPr>
          <a:lstStyle/>
          <a:p>
            <a:pPr algn="ctr"/>
            <a:r>
              <a:rPr sz="2000" b="1">
                <a:solidFill>
                  <a:srgbClr val="E8B04B"/>
                </a:solidFill>
                <a:latin typeface="Calibri"/>
              </a:rPr>
              <a:t>5</a:t>
            </a:r>
          </a:p>
        </p:txBody>
      </p:sp>
      <p:sp>
        <p:nvSpPr>
          <p:cNvPr id="28" name="TextBox 27"/>
          <p:cNvSpPr txBox="1"/>
          <p:nvPr/>
        </p:nvSpPr>
        <p:spPr>
          <a:xfrm>
            <a:off x="10012680" y="3200400"/>
            <a:ext cx="1828800" cy="640080"/>
          </a:xfrm>
          <a:prstGeom prst="rect">
            <a:avLst/>
          </a:prstGeom>
          <a:noFill/>
        </p:spPr>
        <p:txBody>
          <a:bodyPr wrap="square" lIns="0" tIns="0" rIns="0" bIns="0" anchor="t">
            <a:spAutoFit/>
          </a:bodyPr>
          <a:lstStyle/>
          <a:p>
            <a:pPr algn="ctr"/>
            <a:r>
              <a:rPr sz="1800" b="1" i="0">
                <a:solidFill>
                  <a:srgbClr val="1F4529"/>
                </a:solidFill>
                <a:latin typeface="Cambria"/>
              </a:rPr>
              <a:t>Test and learn</a:t>
            </a:r>
          </a:p>
        </p:txBody>
      </p:sp>
      <p:sp>
        <p:nvSpPr>
          <p:cNvPr id="29" name="TextBox 28"/>
          <p:cNvSpPr txBox="1"/>
          <p:nvPr/>
        </p:nvSpPr>
        <p:spPr>
          <a:xfrm>
            <a:off x="10012680" y="4023360"/>
            <a:ext cx="1828800" cy="1828800"/>
          </a:xfrm>
          <a:prstGeom prst="rect">
            <a:avLst/>
          </a:prstGeom>
          <a:noFill/>
        </p:spPr>
        <p:txBody>
          <a:bodyPr wrap="square" lIns="0" tIns="0" rIns="0" bIns="0" anchor="t">
            <a:spAutoFit/>
          </a:bodyPr>
          <a:lstStyle/>
          <a:p>
            <a:pPr algn="ctr"/>
            <a:r>
              <a:rPr sz="1300" b="0" i="0">
                <a:solidFill>
                  <a:srgbClr val="1A2F1A"/>
                </a:solidFill>
                <a:latin typeface="Calibri"/>
              </a:rPr>
              <a:t>Try it with the community. Watch what happens. Adjust.</a:t>
            </a:r>
          </a:p>
        </p:txBody>
      </p:sp>
      <p:sp>
        <p:nvSpPr>
          <p:cNvPr id="30" name="Rectangle 29"/>
          <p:cNvSpPr/>
          <p:nvPr/>
        </p:nvSpPr>
        <p:spPr>
          <a:xfrm>
            <a:off x="0" y="6355080"/>
            <a:ext cx="12191695" cy="50292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85800" y="6446520"/>
            <a:ext cx="10972800" cy="365760"/>
          </a:xfrm>
          <a:prstGeom prst="rect">
            <a:avLst/>
          </a:prstGeom>
          <a:noFill/>
        </p:spPr>
        <p:txBody>
          <a:bodyPr wrap="square" lIns="0" tIns="0" rIns="0" bIns="0" anchor="t">
            <a:spAutoFit/>
          </a:bodyPr>
          <a:lstStyle/>
          <a:p>
            <a:pPr algn="l"/>
            <a:r>
              <a:rPr sz="1300" b="0" i="1">
                <a:solidFill>
                  <a:srgbClr val="E8B04B"/>
                </a:solidFill>
                <a:latin typeface="Cambria"/>
              </a:rPr>
              <a:t>Then go back to empathise. The loop is the method. Braid design thinking with FPAR.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000" b="1" i="0">
                <a:solidFill>
                  <a:srgbClr val="1F4529"/>
                </a:solidFill>
                <a:latin typeface="Cambria"/>
              </a:rPr>
              <a:t>Five questions to take into your community</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500" b="0" i="1">
                <a:solidFill>
                  <a:srgbClr val="6C6F5F"/>
                </a:solidFill>
                <a:latin typeface="Calibri"/>
              </a:rPr>
              <a:t>Take these into every conversation this afternoon and beyond.</a:t>
            </a:r>
          </a:p>
        </p:txBody>
      </p:sp>
      <p:sp>
        <p:nvSpPr>
          <p:cNvPr id="5" name="Rounded Rectangle 4"/>
          <p:cNvSpPr/>
          <p:nvPr/>
        </p:nvSpPr>
        <p:spPr>
          <a:xfrm>
            <a:off x="685800" y="1920240"/>
            <a:ext cx="10789920" cy="7315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68680" y="205740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2057400"/>
            <a:ext cx="457200" cy="457200"/>
          </a:xfrm>
          <a:prstGeom prst="rect">
            <a:avLst/>
          </a:prstGeom>
          <a:noFill/>
        </p:spPr>
        <p:txBody>
          <a:bodyPr wrap="none" lIns="0" tIns="0" rIns="0" bIns="0" anchor="ctr">
            <a:spAutoFit/>
          </a:bodyPr>
          <a:lstStyle/>
          <a:p>
            <a:pPr algn="ctr"/>
            <a:r>
              <a:rPr sz="1500" b="1">
                <a:solidFill>
                  <a:srgbClr val="E8B04B"/>
                </a:solidFill>
                <a:latin typeface="Calibri"/>
              </a:rPr>
              <a:t>1</a:t>
            </a:r>
          </a:p>
        </p:txBody>
      </p:sp>
      <p:sp>
        <p:nvSpPr>
          <p:cNvPr id="8" name="TextBox 7"/>
          <p:cNvSpPr txBox="1"/>
          <p:nvPr/>
        </p:nvSpPr>
        <p:spPr>
          <a:xfrm>
            <a:off x="1554480" y="2029968"/>
            <a:ext cx="4114800" cy="457200"/>
          </a:xfrm>
          <a:prstGeom prst="rect">
            <a:avLst/>
          </a:prstGeom>
          <a:noFill/>
        </p:spPr>
        <p:txBody>
          <a:bodyPr wrap="square" lIns="0" tIns="0" rIns="0" bIns="0" anchor="t">
            <a:spAutoFit/>
          </a:bodyPr>
          <a:lstStyle/>
          <a:p>
            <a:pPr algn="l"/>
            <a:r>
              <a:rPr sz="1600" b="1" i="0">
                <a:solidFill>
                  <a:srgbClr val="1F4529"/>
                </a:solidFill>
                <a:latin typeface="Cambria"/>
              </a:rPr>
              <a:t>What already works here</a:t>
            </a:r>
          </a:p>
        </p:txBody>
      </p:sp>
      <p:sp>
        <p:nvSpPr>
          <p:cNvPr id="9" name="TextBox 8"/>
          <p:cNvSpPr txBox="1"/>
          <p:nvPr/>
        </p:nvSpPr>
        <p:spPr>
          <a:xfrm>
            <a:off x="1554480" y="2331720"/>
            <a:ext cx="9692640" cy="320040"/>
          </a:xfrm>
          <a:prstGeom prst="rect">
            <a:avLst/>
          </a:prstGeom>
          <a:noFill/>
        </p:spPr>
        <p:txBody>
          <a:bodyPr wrap="square" lIns="0" tIns="0" rIns="0" bIns="0" anchor="t">
            <a:spAutoFit/>
          </a:bodyPr>
          <a:lstStyle/>
          <a:p>
            <a:pPr algn="l"/>
            <a:r>
              <a:rPr sz="1300" b="0" i="1">
                <a:solidFill>
                  <a:srgbClr val="1A2F1A"/>
                </a:solidFill>
                <a:latin typeface="Calibri"/>
              </a:rPr>
              <a:t>that an outsider might miss?</a:t>
            </a:r>
          </a:p>
        </p:txBody>
      </p:sp>
      <p:sp>
        <p:nvSpPr>
          <p:cNvPr id="10" name="Rounded Rectangle 9"/>
          <p:cNvSpPr/>
          <p:nvPr/>
        </p:nvSpPr>
        <p:spPr>
          <a:xfrm>
            <a:off x="685800" y="2743200"/>
            <a:ext cx="10789920" cy="7315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68680" y="288036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2880360"/>
            <a:ext cx="457200" cy="457200"/>
          </a:xfrm>
          <a:prstGeom prst="rect">
            <a:avLst/>
          </a:prstGeom>
          <a:noFill/>
        </p:spPr>
        <p:txBody>
          <a:bodyPr wrap="none" lIns="0" tIns="0" rIns="0" bIns="0" anchor="ctr">
            <a:spAutoFit/>
          </a:bodyPr>
          <a:lstStyle/>
          <a:p>
            <a:pPr algn="ctr"/>
            <a:r>
              <a:rPr sz="1500" b="1">
                <a:solidFill>
                  <a:srgbClr val="E8B04B"/>
                </a:solidFill>
                <a:latin typeface="Calibri"/>
              </a:rPr>
              <a:t>2</a:t>
            </a:r>
          </a:p>
        </p:txBody>
      </p:sp>
      <p:sp>
        <p:nvSpPr>
          <p:cNvPr id="13" name="TextBox 12"/>
          <p:cNvSpPr txBox="1"/>
          <p:nvPr/>
        </p:nvSpPr>
        <p:spPr>
          <a:xfrm>
            <a:off x="1554480" y="2852928"/>
            <a:ext cx="4114800" cy="457200"/>
          </a:xfrm>
          <a:prstGeom prst="rect">
            <a:avLst/>
          </a:prstGeom>
          <a:noFill/>
        </p:spPr>
        <p:txBody>
          <a:bodyPr wrap="square" lIns="0" tIns="0" rIns="0" bIns="0" anchor="t">
            <a:spAutoFit/>
          </a:bodyPr>
          <a:lstStyle/>
          <a:p>
            <a:pPr algn="l"/>
            <a:r>
              <a:rPr sz="1600" b="1" i="0">
                <a:solidFill>
                  <a:srgbClr val="1F4529"/>
                </a:solidFill>
                <a:latin typeface="Cambria"/>
              </a:rPr>
              <a:t>Who is not at the table</a:t>
            </a:r>
          </a:p>
        </p:txBody>
      </p:sp>
      <p:sp>
        <p:nvSpPr>
          <p:cNvPr id="14" name="TextBox 13"/>
          <p:cNvSpPr txBox="1"/>
          <p:nvPr/>
        </p:nvSpPr>
        <p:spPr>
          <a:xfrm>
            <a:off x="1554480" y="3154680"/>
            <a:ext cx="9692640" cy="320040"/>
          </a:xfrm>
          <a:prstGeom prst="rect">
            <a:avLst/>
          </a:prstGeom>
          <a:noFill/>
        </p:spPr>
        <p:txBody>
          <a:bodyPr wrap="square" lIns="0" tIns="0" rIns="0" bIns="0" anchor="t">
            <a:spAutoFit/>
          </a:bodyPr>
          <a:lstStyle/>
          <a:p>
            <a:pPr algn="l"/>
            <a:r>
              <a:rPr sz="1300" b="0" i="1">
                <a:solidFill>
                  <a:srgbClr val="1A2F1A"/>
                </a:solidFill>
                <a:latin typeface="Calibri"/>
              </a:rPr>
              <a:t>and why not?</a:t>
            </a:r>
          </a:p>
        </p:txBody>
      </p:sp>
      <p:sp>
        <p:nvSpPr>
          <p:cNvPr id="15" name="Rounded Rectangle 14"/>
          <p:cNvSpPr/>
          <p:nvPr/>
        </p:nvSpPr>
        <p:spPr>
          <a:xfrm>
            <a:off x="685800" y="3566160"/>
            <a:ext cx="10789920" cy="7315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868680" y="370332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68680" y="3703320"/>
            <a:ext cx="457200" cy="457200"/>
          </a:xfrm>
          <a:prstGeom prst="rect">
            <a:avLst/>
          </a:prstGeom>
          <a:noFill/>
        </p:spPr>
        <p:txBody>
          <a:bodyPr wrap="none" lIns="0" tIns="0" rIns="0" bIns="0" anchor="ctr">
            <a:spAutoFit/>
          </a:bodyPr>
          <a:lstStyle/>
          <a:p>
            <a:pPr algn="ctr"/>
            <a:r>
              <a:rPr sz="1500" b="1">
                <a:solidFill>
                  <a:srgbClr val="E8B04B"/>
                </a:solidFill>
                <a:latin typeface="Calibri"/>
              </a:rPr>
              <a:t>3</a:t>
            </a:r>
          </a:p>
        </p:txBody>
      </p:sp>
      <p:sp>
        <p:nvSpPr>
          <p:cNvPr id="18" name="TextBox 17"/>
          <p:cNvSpPr txBox="1"/>
          <p:nvPr/>
        </p:nvSpPr>
        <p:spPr>
          <a:xfrm>
            <a:off x="1554480" y="3675888"/>
            <a:ext cx="4114800" cy="457200"/>
          </a:xfrm>
          <a:prstGeom prst="rect">
            <a:avLst/>
          </a:prstGeom>
          <a:noFill/>
        </p:spPr>
        <p:txBody>
          <a:bodyPr wrap="square" lIns="0" tIns="0" rIns="0" bIns="0" anchor="t">
            <a:spAutoFit/>
          </a:bodyPr>
          <a:lstStyle/>
          <a:p>
            <a:pPr algn="l"/>
            <a:r>
              <a:rPr sz="1600" b="1" i="0">
                <a:solidFill>
                  <a:srgbClr val="1F4529"/>
                </a:solidFill>
                <a:latin typeface="Cambria"/>
              </a:rPr>
              <a:t>What is the smallest change</a:t>
            </a:r>
          </a:p>
        </p:txBody>
      </p:sp>
      <p:sp>
        <p:nvSpPr>
          <p:cNvPr id="19" name="TextBox 18"/>
          <p:cNvSpPr txBox="1"/>
          <p:nvPr/>
        </p:nvSpPr>
        <p:spPr>
          <a:xfrm>
            <a:off x="1554480" y="3977640"/>
            <a:ext cx="9692640" cy="320040"/>
          </a:xfrm>
          <a:prstGeom prst="rect">
            <a:avLst/>
          </a:prstGeom>
          <a:noFill/>
        </p:spPr>
        <p:txBody>
          <a:bodyPr wrap="square" lIns="0" tIns="0" rIns="0" bIns="0" anchor="t">
            <a:spAutoFit/>
          </a:bodyPr>
          <a:lstStyle/>
          <a:p>
            <a:pPr algn="l"/>
            <a:r>
              <a:rPr sz="1300" b="0" i="1">
                <a:solidFill>
                  <a:srgbClr val="1A2F1A"/>
                </a:solidFill>
                <a:latin typeface="Calibri"/>
              </a:rPr>
              <a:t>that could open the biggest possibility?</a:t>
            </a:r>
          </a:p>
        </p:txBody>
      </p:sp>
      <p:sp>
        <p:nvSpPr>
          <p:cNvPr id="20" name="Rounded Rectangle 19"/>
          <p:cNvSpPr/>
          <p:nvPr/>
        </p:nvSpPr>
        <p:spPr>
          <a:xfrm>
            <a:off x="685800" y="4389120"/>
            <a:ext cx="10789920" cy="7315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868680" y="452628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68680" y="4526280"/>
            <a:ext cx="457200" cy="457200"/>
          </a:xfrm>
          <a:prstGeom prst="rect">
            <a:avLst/>
          </a:prstGeom>
          <a:noFill/>
        </p:spPr>
        <p:txBody>
          <a:bodyPr wrap="none" lIns="0" tIns="0" rIns="0" bIns="0" anchor="ctr">
            <a:spAutoFit/>
          </a:bodyPr>
          <a:lstStyle/>
          <a:p>
            <a:pPr algn="ctr"/>
            <a:r>
              <a:rPr sz="1500" b="1">
                <a:solidFill>
                  <a:srgbClr val="E8B04B"/>
                </a:solidFill>
                <a:latin typeface="Calibri"/>
              </a:rPr>
              <a:t>4</a:t>
            </a:r>
          </a:p>
        </p:txBody>
      </p:sp>
      <p:sp>
        <p:nvSpPr>
          <p:cNvPr id="23" name="TextBox 22"/>
          <p:cNvSpPr txBox="1"/>
          <p:nvPr/>
        </p:nvSpPr>
        <p:spPr>
          <a:xfrm>
            <a:off x="1554480" y="4498848"/>
            <a:ext cx="4114800" cy="457200"/>
          </a:xfrm>
          <a:prstGeom prst="rect">
            <a:avLst/>
          </a:prstGeom>
          <a:noFill/>
        </p:spPr>
        <p:txBody>
          <a:bodyPr wrap="square" lIns="0" tIns="0" rIns="0" bIns="0" anchor="t">
            <a:spAutoFit/>
          </a:bodyPr>
          <a:lstStyle/>
          <a:p>
            <a:pPr algn="l"/>
            <a:r>
              <a:rPr sz="1600" b="1" i="0">
                <a:solidFill>
                  <a:srgbClr val="1F4529"/>
                </a:solidFill>
                <a:latin typeface="Cambria"/>
              </a:rPr>
              <a:t>Who could sustain this</a:t>
            </a:r>
          </a:p>
        </p:txBody>
      </p:sp>
      <p:sp>
        <p:nvSpPr>
          <p:cNvPr id="24" name="TextBox 23"/>
          <p:cNvSpPr txBox="1"/>
          <p:nvPr/>
        </p:nvSpPr>
        <p:spPr>
          <a:xfrm>
            <a:off x="1554480" y="4800600"/>
            <a:ext cx="9692640" cy="320040"/>
          </a:xfrm>
          <a:prstGeom prst="rect">
            <a:avLst/>
          </a:prstGeom>
          <a:noFill/>
        </p:spPr>
        <p:txBody>
          <a:bodyPr wrap="square" lIns="0" tIns="0" rIns="0" bIns="0" anchor="t">
            <a:spAutoFit/>
          </a:bodyPr>
          <a:lstStyle/>
          <a:p>
            <a:pPr algn="l"/>
            <a:r>
              <a:rPr sz="1300" b="0" i="1">
                <a:solidFill>
                  <a:srgbClr val="1A2F1A"/>
                </a:solidFill>
                <a:latin typeface="Calibri"/>
              </a:rPr>
              <a:t>after you leave?</a:t>
            </a:r>
          </a:p>
        </p:txBody>
      </p:sp>
      <p:sp>
        <p:nvSpPr>
          <p:cNvPr id="25" name="Rounded Rectangle 24"/>
          <p:cNvSpPr/>
          <p:nvPr/>
        </p:nvSpPr>
        <p:spPr>
          <a:xfrm>
            <a:off x="685800" y="5212080"/>
            <a:ext cx="10789920" cy="73152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68680" y="5349240"/>
            <a:ext cx="457200" cy="45720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68680" y="5349240"/>
            <a:ext cx="457200" cy="457200"/>
          </a:xfrm>
          <a:prstGeom prst="rect">
            <a:avLst/>
          </a:prstGeom>
          <a:noFill/>
        </p:spPr>
        <p:txBody>
          <a:bodyPr wrap="none" lIns="0" tIns="0" rIns="0" bIns="0" anchor="ctr">
            <a:spAutoFit/>
          </a:bodyPr>
          <a:lstStyle/>
          <a:p>
            <a:pPr algn="ctr"/>
            <a:r>
              <a:rPr sz="1500" b="1">
                <a:solidFill>
                  <a:srgbClr val="E8B04B"/>
                </a:solidFill>
                <a:latin typeface="Calibri"/>
              </a:rPr>
              <a:t>5</a:t>
            </a:r>
          </a:p>
        </p:txBody>
      </p:sp>
      <p:sp>
        <p:nvSpPr>
          <p:cNvPr id="28" name="TextBox 27"/>
          <p:cNvSpPr txBox="1"/>
          <p:nvPr/>
        </p:nvSpPr>
        <p:spPr>
          <a:xfrm>
            <a:off x="1554480" y="5321808"/>
            <a:ext cx="4114800" cy="457200"/>
          </a:xfrm>
          <a:prstGeom prst="rect">
            <a:avLst/>
          </a:prstGeom>
          <a:noFill/>
        </p:spPr>
        <p:txBody>
          <a:bodyPr wrap="square" lIns="0" tIns="0" rIns="0" bIns="0" anchor="t">
            <a:spAutoFit/>
          </a:bodyPr>
          <a:lstStyle/>
          <a:p>
            <a:pPr algn="l"/>
            <a:r>
              <a:rPr sz="1600" b="1" i="0">
                <a:solidFill>
                  <a:srgbClr val="1F4529"/>
                </a:solidFill>
                <a:latin typeface="Cambria"/>
              </a:rPr>
              <a:t>What could go wrong</a:t>
            </a:r>
          </a:p>
        </p:txBody>
      </p:sp>
      <p:sp>
        <p:nvSpPr>
          <p:cNvPr id="29" name="TextBox 28"/>
          <p:cNvSpPr txBox="1"/>
          <p:nvPr/>
        </p:nvSpPr>
        <p:spPr>
          <a:xfrm>
            <a:off x="1554480" y="5623560"/>
            <a:ext cx="9692640" cy="320040"/>
          </a:xfrm>
          <a:prstGeom prst="rect">
            <a:avLst/>
          </a:prstGeom>
          <a:noFill/>
        </p:spPr>
        <p:txBody>
          <a:bodyPr wrap="square" lIns="0" tIns="0" rIns="0" bIns="0" anchor="t">
            <a:spAutoFit/>
          </a:bodyPr>
          <a:lstStyle/>
          <a:p>
            <a:pPr algn="l"/>
            <a:r>
              <a:rPr sz="1300" b="0" i="1">
                <a:solidFill>
                  <a:srgbClr val="1A2F1A"/>
                </a:solidFill>
                <a:latin typeface="Calibri"/>
              </a:rPr>
              <a:t>and how would you know in time?</a:t>
            </a:r>
          </a:p>
        </p:txBody>
      </p:sp>
      <p:sp>
        <p:nvSpPr>
          <p:cNvPr id="30" name="TextBox 29"/>
          <p:cNvSpPr txBox="1"/>
          <p:nvPr/>
        </p:nvSpPr>
        <p:spPr>
          <a:xfrm>
            <a:off x="685800" y="6263640"/>
            <a:ext cx="10972800" cy="365760"/>
          </a:xfrm>
          <a:prstGeom prst="rect">
            <a:avLst/>
          </a:prstGeom>
          <a:noFill/>
        </p:spPr>
        <p:txBody>
          <a:bodyPr wrap="square" lIns="0" tIns="0" rIns="0" bIns="0" anchor="t">
            <a:spAutoFit/>
          </a:bodyPr>
          <a:lstStyle/>
          <a:p>
            <a:pPr algn="l"/>
            <a:r>
              <a:rPr sz="1400" b="0" i="1">
                <a:solidFill>
                  <a:srgbClr val="1F4529"/>
                </a:solidFill>
                <a:latin typeface="Cambria"/>
              </a:rPr>
              <a:t>If you can only ask one, ask the third. It is the design question.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457200"/>
            <a:ext cx="10972800" cy="640080"/>
          </a:xfrm>
          <a:prstGeom prst="rect">
            <a:avLst/>
          </a:prstGeom>
          <a:noFill/>
        </p:spPr>
        <p:txBody>
          <a:bodyPr wrap="square" lIns="0" tIns="0" rIns="0" bIns="0" anchor="t">
            <a:spAutoFit/>
          </a:bodyPr>
          <a:lstStyle/>
          <a:p>
            <a:pPr algn="l"/>
            <a:r>
              <a:rPr sz="3200" b="1" i="0">
                <a:solidFill>
                  <a:srgbClr val="1F4529"/>
                </a:solidFill>
                <a:latin typeface="Cambria"/>
              </a:rPr>
              <a:t>Six pitfalls to avoid</a:t>
            </a:r>
          </a:p>
        </p:txBody>
      </p:sp>
      <p:sp>
        <p:nvSpPr>
          <p:cNvPr id="4" name="TextBox 3"/>
          <p:cNvSpPr txBox="1"/>
          <p:nvPr/>
        </p:nvSpPr>
        <p:spPr>
          <a:xfrm>
            <a:off x="685800" y="1097280"/>
            <a:ext cx="10972800" cy="457200"/>
          </a:xfrm>
          <a:prstGeom prst="rect">
            <a:avLst/>
          </a:prstGeom>
          <a:noFill/>
        </p:spPr>
        <p:txBody>
          <a:bodyPr wrap="square" lIns="0" tIns="0" rIns="0" bIns="0" anchor="t">
            <a:spAutoFit/>
          </a:bodyPr>
          <a:lstStyle/>
          <a:p>
            <a:pPr algn="l"/>
            <a:r>
              <a:rPr sz="1500" b="0" i="1">
                <a:solidFill>
                  <a:srgbClr val="6C6F5F"/>
                </a:solidFill>
                <a:latin typeface="Calibri"/>
              </a:rPr>
              <a:t>You will meet these in the studio and in every project after it.</a:t>
            </a:r>
          </a:p>
        </p:txBody>
      </p:sp>
      <p:sp>
        <p:nvSpPr>
          <p:cNvPr id="5" name="Rounded Rectangle 4"/>
          <p:cNvSpPr/>
          <p:nvPr/>
        </p:nvSpPr>
        <p:spPr>
          <a:xfrm>
            <a:off x="685800" y="192024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0120" y="2194560"/>
            <a:ext cx="502920" cy="502920"/>
          </a:xfrm>
          <a:prstGeom prst="ellipse">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194560"/>
            <a:ext cx="502920" cy="502920"/>
          </a:xfrm>
          <a:prstGeom prst="rect">
            <a:avLst/>
          </a:prstGeom>
          <a:noFill/>
        </p:spPr>
        <p:txBody>
          <a:bodyPr wrap="none" lIns="0" tIns="0" rIns="0" bIns="0" anchor="ctr">
            <a:spAutoFit/>
          </a:bodyPr>
          <a:lstStyle/>
          <a:p>
            <a:pPr algn="ctr"/>
            <a:r>
              <a:rPr sz="1400" b="1">
                <a:solidFill>
                  <a:srgbClr val="E8B04B"/>
                </a:solidFill>
                <a:latin typeface="Calibri"/>
              </a:rPr>
              <a:t>1</a:t>
            </a:r>
          </a:p>
        </p:txBody>
      </p:sp>
      <p:sp>
        <p:nvSpPr>
          <p:cNvPr id="8" name="TextBox 7"/>
          <p:cNvSpPr txBox="1"/>
          <p:nvPr/>
        </p:nvSpPr>
        <p:spPr>
          <a:xfrm>
            <a:off x="1600200" y="2240280"/>
            <a:ext cx="2468880" cy="548640"/>
          </a:xfrm>
          <a:prstGeom prst="rect">
            <a:avLst/>
          </a:prstGeom>
          <a:noFill/>
        </p:spPr>
        <p:txBody>
          <a:bodyPr wrap="square" lIns="0" tIns="0" rIns="0" bIns="0" anchor="t">
            <a:spAutoFit/>
          </a:bodyPr>
          <a:lstStyle/>
          <a:p>
            <a:pPr algn="l"/>
            <a:r>
              <a:rPr sz="1500" b="1" i="0">
                <a:solidFill>
                  <a:srgbClr val="1F4529"/>
                </a:solidFill>
                <a:latin typeface="Cambria"/>
              </a:rPr>
              <a:t>Solutionism</a:t>
            </a:r>
          </a:p>
        </p:txBody>
      </p:sp>
      <p:sp>
        <p:nvSpPr>
          <p:cNvPr id="9" name="TextBox 8"/>
          <p:cNvSpPr txBox="1"/>
          <p:nvPr/>
        </p:nvSpPr>
        <p:spPr>
          <a:xfrm>
            <a:off x="960120" y="2971800"/>
            <a:ext cx="3108960" cy="1097280"/>
          </a:xfrm>
          <a:prstGeom prst="rect">
            <a:avLst/>
          </a:prstGeom>
          <a:noFill/>
        </p:spPr>
        <p:txBody>
          <a:bodyPr wrap="square" lIns="0" tIns="0" rIns="0" bIns="0" anchor="t">
            <a:spAutoFit/>
          </a:bodyPr>
          <a:lstStyle/>
          <a:p>
            <a:pPr algn="l"/>
            <a:r>
              <a:rPr sz="1200" b="0" i="0">
                <a:solidFill>
                  <a:srgbClr val="1A2F1A"/>
                </a:solidFill>
                <a:latin typeface="Calibri"/>
              </a:rPr>
              <a:t>Assuming there is a fix, before understanding the problem is not a problem to you.</a:t>
            </a:r>
          </a:p>
        </p:txBody>
      </p:sp>
      <p:sp>
        <p:nvSpPr>
          <p:cNvPr id="10" name="Rounded Rectangle 9"/>
          <p:cNvSpPr/>
          <p:nvPr/>
        </p:nvSpPr>
        <p:spPr>
          <a:xfrm>
            <a:off x="4434840" y="192024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4709160" y="2194560"/>
            <a:ext cx="502920" cy="502920"/>
          </a:xfrm>
          <a:prstGeom prst="ellipse">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709160" y="2194560"/>
            <a:ext cx="502920" cy="502920"/>
          </a:xfrm>
          <a:prstGeom prst="rect">
            <a:avLst/>
          </a:prstGeom>
          <a:noFill/>
        </p:spPr>
        <p:txBody>
          <a:bodyPr wrap="none" lIns="0" tIns="0" rIns="0" bIns="0" anchor="ctr">
            <a:spAutoFit/>
          </a:bodyPr>
          <a:lstStyle/>
          <a:p>
            <a:pPr algn="ctr"/>
            <a:r>
              <a:rPr sz="1400" b="1">
                <a:solidFill>
                  <a:srgbClr val="E8B04B"/>
                </a:solidFill>
                <a:latin typeface="Calibri"/>
              </a:rPr>
              <a:t>2</a:t>
            </a:r>
          </a:p>
        </p:txBody>
      </p:sp>
      <p:sp>
        <p:nvSpPr>
          <p:cNvPr id="13" name="TextBox 12"/>
          <p:cNvSpPr txBox="1"/>
          <p:nvPr/>
        </p:nvSpPr>
        <p:spPr>
          <a:xfrm>
            <a:off x="5349240" y="2240280"/>
            <a:ext cx="2468880" cy="548640"/>
          </a:xfrm>
          <a:prstGeom prst="rect">
            <a:avLst/>
          </a:prstGeom>
          <a:noFill/>
        </p:spPr>
        <p:txBody>
          <a:bodyPr wrap="square" lIns="0" tIns="0" rIns="0" bIns="0" anchor="t">
            <a:spAutoFit/>
          </a:bodyPr>
          <a:lstStyle/>
          <a:p>
            <a:pPr algn="l"/>
            <a:r>
              <a:rPr sz="1500" b="1" i="0">
                <a:solidFill>
                  <a:srgbClr val="1F4529"/>
                </a:solidFill>
                <a:latin typeface="Cambria"/>
              </a:rPr>
              <a:t>Ignoring local knowledge</a:t>
            </a:r>
          </a:p>
        </p:txBody>
      </p:sp>
      <p:sp>
        <p:nvSpPr>
          <p:cNvPr id="14" name="TextBox 13"/>
          <p:cNvSpPr txBox="1"/>
          <p:nvPr/>
        </p:nvSpPr>
        <p:spPr>
          <a:xfrm>
            <a:off x="4709160" y="2971800"/>
            <a:ext cx="3108960" cy="1097280"/>
          </a:xfrm>
          <a:prstGeom prst="rect">
            <a:avLst/>
          </a:prstGeom>
          <a:noFill/>
        </p:spPr>
        <p:txBody>
          <a:bodyPr wrap="square" lIns="0" tIns="0" rIns="0" bIns="0" anchor="t">
            <a:spAutoFit/>
          </a:bodyPr>
          <a:lstStyle/>
          <a:p>
            <a:pPr algn="l"/>
            <a:r>
              <a:rPr sz="1200" b="0" i="0">
                <a:solidFill>
                  <a:srgbClr val="1A2F1A"/>
                </a:solidFill>
                <a:latin typeface="Calibri"/>
              </a:rPr>
              <a:t>Treating what the community already knows as background rather than starting point.</a:t>
            </a:r>
          </a:p>
        </p:txBody>
      </p:sp>
      <p:sp>
        <p:nvSpPr>
          <p:cNvPr id="15" name="Rounded Rectangle 14"/>
          <p:cNvSpPr/>
          <p:nvPr/>
        </p:nvSpPr>
        <p:spPr>
          <a:xfrm>
            <a:off x="8183880" y="192024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8458200" y="2194560"/>
            <a:ext cx="502920" cy="502920"/>
          </a:xfrm>
          <a:prstGeom prst="ellipse">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58200" y="2194560"/>
            <a:ext cx="502920" cy="502920"/>
          </a:xfrm>
          <a:prstGeom prst="rect">
            <a:avLst/>
          </a:prstGeom>
          <a:noFill/>
        </p:spPr>
        <p:txBody>
          <a:bodyPr wrap="none" lIns="0" tIns="0" rIns="0" bIns="0" anchor="ctr">
            <a:spAutoFit/>
          </a:bodyPr>
          <a:lstStyle/>
          <a:p>
            <a:pPr algn="ctr"/>
            <a:r>
              <a:rPr sz="1400" b="1">
                <a:solidFill>
                  <a:srgbClr val="E8B04B"/>
                </a:solidFill>
                <a:latin typeface="Calibri"/>
              </a:rPr>
              <a:t>3</a:t>
            </a:r>
          </a:p>
        </p:txBody>
      </p:sp>
      <p:sp>
        <p:nvSpPr>
          <p:cNvPr id="18" name="TextBox 17"/>
          <p:cNvSpPr txBox="1"/>
          <p:nvPr/>
        </p:nvSpPr>
        <p:spPr>
          <a:xfrm>
            <a:off x="9098280" y="2240280"/>
            <a:ext cx="2468880" cy="548640"/>
          </a:xfrm>
          <a:prstGeom prst="rect">
            <a:avLst/>
          </a:prstGeom>
          <a:noFill/>
        </p:spPr>
        <p:txBody>
          <a:bodyPr wrap="square" lIns="0" tIns="0" rIns="0" bIns="0" anchor="t">
            <a:spAutoFit/>
          </a:bodyPr>
          <a:lstStyle/>
          <a:p>
            <a:pPr algn="l"/>
            <a:r>
              <a:rPr sz="1500" b="1" i="0">
                <a:solidFill>
                  <a:srgbClr val="1F4529"/>
                </a:solidFill>
                <a:latin typeface="Cambria"/>
              </a:rPr>
              <a:t>Extractive research</a:t>
            </a:r>
          </a:p>
        </p:txBody>
      </p:sp>
      <p:sp>
        <p:nvSpPr>
          <p:cNvPr id="19" name="TextBox 18"/>
          <p:cNvSpPr txBox="1"/>
          <p:nvPr/>
        </p:nvSpPr>
        <p:spPr>
          <a:xfrm>
            <a:off x="8458200" y="2971800"/>
            <a:ext cx="3108960" cy="1097280"/>
          </a:xfrm>
          <a:prstGeom prst="rect">
            <a:avLst/>
          </a:prstGeom>
          <a:noFill/>
        </p:spPr>
        <p:txBody>
          <a:bodyPr wrap="square" lIns="0" tIns="0" rIns="0" bIns="0" anchor="t">
            <a:spAutoFit/>
          </a:bodyPr>
          <a:lstStyle/>
          <a:p>
            <a:pPr algn="l"/>
            <a:r>
              <a:rPr sz="1200" b="0" i="0">
                <a:solidFill>
                  <a:srgbClr val="1A2F1A"/>
                </a:solidFill>
                <a:latin typeface="Calibri"/>
              </a:rPr>
              <a:t>Taking stories, photos and data and never returning anything of value.</a:t>
            </a:r>
          </a:p>
        </p:txBody>
      </p:sp>
      <p:sp>
        <p:nvSpPr>
          <p:cNvPr id="20" name="Rounded Rectangle 19"/>
          <p:cNvSpPr/>
          <p:nvPr/>
        </p:nvSpPr>
        <p:spPr>
          <a:xfrm>
            <a:off x="685800" y="425196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60120" y="4526280"/>
            <a:ext cx="502920" cy="502920"/>
          </a:xfrm>
          <a:prstGeom prst="ellipse">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60120" y="4526280"/>
            <a:ext cx="502920" cy="502920"/>
          </a:xfrm>
          <a:prstGeom prst="rect">
            <a:avLst/>
          </a:prstGeom>
          <a:noFill/>
        </p:spPr>
        <p:txBody>
          <a:bodyPr wrap="none" lIns="0" tIns="0" rIns="0" bIns="0" anchor="ctr">
            <a:spAutoFit/>
          </a:bodyPr>
          <a:lstStyle/>
          <a:p>
            <a:pPr algn="ctr"/>
            <a:r>
              <a:rPr sz="1400" b="1">
                <a:solidFill>
                  <a:srgbClr val="E8B04B"/>
                </a:solidFill>
                <a:latin typeface="Calibri"/>
              </a:rPr>
              <a:t>4</a:t>
            </a:r>
          </a:p>
        </p:txBody>
      </p:sp>
      <p:sp>
        <p:nvSpPr>
          <p:cNvPr id="23" name="TextBox 22"/>
          <p:cNvSpPr txBox="1"/>
          <p:nvPr/>
        </p:nvSpPr>
        <p:spPr>
          <a:xfrm>
            <a:off x="1600200" y="4572000"/>
            <a:ext cx="2468880" cy="548640"/>
          </a:xfrm>
          <a:prstGeom prst="rect">
            <a:avLst/>
          </a:prstGeom>
          <a:noFill/>
        </p:spPr>
        <p:txBody>
          <a:bodyPr wrap="square" lIns="0" tIns="0" rIns="0" bIns="0" anchor="t">
            <a:spAutoFit/>
          </a:bodyPr>
          <a:lstStyle/>
          <a:p>
            <a:pPr algn="l"/>
            <a:r>
              <a:rPr sz="1500" b="1" i="0">
                <a:solidFill>
                  <a:srgbClr val="1F4529"/>
                </a:solidFill>
                <a:latin typeface="Cambria"/>
              </a:rPr>
              <a:t>Scaling too fast</a:t>
            </a:r>
          </a:p>
        </p:txBody>
      </p:sp>
      <p:sp>
        <p:nvSpPr>
          <p:cNvPr id="24" name="TextBox 23"/>
          <p:cNvSpPr txBox="1"/>
          <p:nvPr/>
        </p:nvSpPr>
        <p:spPr>
          <a:xfrm>
            <a:off x="960120" y="5303520"/>
            <a:ext cx="3108960" cy="1097280"/>
          </a:xfrm>
          <a:prstGeom prst="rect">
            <a:avLst/>
          </a:prstGeom>
          <a:noFill/>
        </p:spPr>
        <p:txBody>
          <a:bodyPr wrap="square" lIns="0" tIns="0" rIns="0" bIns="0" anchor="t">
            <a:spAutoFit/>
          </a:bodyPr>
          <a:lstStyle/>
          <a:p>
            <a:pPr algn="l"/>
            <a:r>
              <a:rPr sz="1200" b="0" i="0">
                <a:solidFill>
                  <a:srgbClr val="1A2F1A"/>
                </a:solidFill>
                <a:latin typeface="Calibri"/>
              </a:rPr>
              <a:t>Turning a small working thing into a large broken thing before you understand why it worked.</a:t>
            </a:r>
          </a:p>
        </p:txBody>
      </p:sp>
      <p:sp>
        <p:nvSpPr>
          <p:cNvPr id="25" name="Rounded Rectangle 24"/>
          <p:cNvSpPr/>
          <p:nvPr/>
        </p:nvSpPr>
        <p:spPr>
          <a:xfrm>
            <a:off x="4434840" y="425196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4709160" y="4526280"/>
            <a:ext cx="502920" cy="502920"/>
          </a:xfrm>
          <a:prstGeom prst="ellipse">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709160" y="4526280"/>
            <a:ext cx="502920" cy="502920"/>
          </a:xfrm>
          <a:prstGeom prst="rect">
            <a:avLst/>
          </a:prstGeom>
          <a:noFill/>
        </p:spPr>
        <p:txBody>
          <a:bodyPr wrap="none" lIns="0" tIns="0" rIns="0" bIns="0" anchor="ctr">
            <a:spAutoFit/>
          </a:bodyPr>
          <a:lstStyle/>
          <a:p>
            <a:pPr algn="ctr"/>
            <a:r>
              <a:rPr sz="1400" b="1">
                <a:solidFill>
                  <a:srgbClr val="E8B04B"/>
                </a:solidFill>
                <a:latin typeface="Calibri"/>
              </a:rPr>
              <a:t>5</a:t>
            </a:r>
          </a:p>
        </p:txBody>
      </p:sp>
      <p:sp>
        <p:nvSpPr>
          <p:cNvPr id="28" name="TextBox 27"/>
          <p:cNvSpPr txBox="1"/>
          <p:nvPr/>
        </p:nvSpPr>
        <p:spPr>
          <a:xfrm>
            <a:off x="5349240" y="4572000"/>
            <a:ext cx="2468880" cy="548640"/>
          </a:xfrm>
          <a:prstGeom prst="rect">
            <a:avLst/>
          </a:prstGeom>
          <a:noFill/>
        </p:spPr>
        <p:txBody>
          <a:bodyPr wrap="square" lIns="0" tIns="0" rIns="0" bIns="0" anchor="t">
            <a:spAutoFit/>
          </a:bodyPr>
          <a:lstStyle/>
          <a:p>
            <a:pPr algn="l"/>
            <a:r>
              <a:rPr sz="1500" b="1" i="0">
                <a:solidFill>
                  <a:srgbClr val="1F4529"/>
                </a:solidFill>
                <a:latin typeface="Cambria"/>
              </a:rPr>
              <a:t>Not planning for exit</a:t>
            </a:r>
          </a:p>
        </p:txBody>
      </p:sp>
      <p:sp>
        <p:nvSpPr>
          <p:cNvPr id="29" name="TextBox 28"/>
          <p:cNvSpPr txBox="1"/>
          <p:nvPr/>
        </p:nvSpPr>
        <p:spPr>
          <a:xfrm>
            <a:off x="4709160" y="5303520"/>
            <a:ext cx="3108960" cy="1097280"/>
          </a:xfrm>
          <a:prstGeom prst="rect">
            <a:avLst/>
          </a:prstGeom>
          <a:noFill/>
        </p:spPr>
        <p:txBody>
          <a:bodyPr wrap="square" lIns="0" tIns="0" rIns="0" bIns="0" anchor="t">
            <a:spAutoFit/>
          </a:bodyPr>
          <a:lstStyle/>
          <a:p>
            <a:pPr algn="l"/>
            <a:r>
              <a:rPr sz="1200" b="0" i="0">
                <a:solidFill>
                  <a:srgbClr val="1A2F1A"/>
                </a:solidFill>
                <a:latin typeface="Calibri"/>
              </a:rPr>
              <a:t>Building a project so dependent on you that it collapses the day you leave.</a:t>
            </a:r>
          </a:p>
        </p:txBody>
      </p:sp>
      <p:sp>
        <p:nvSpPr>
          <p:cNvPr id="30" name="Rounded Rectangle 29"/>
          <p:cNvSpPr/>
          <p:nvPr/>
        </p:nvSpPr>
        <p:spPr>
          <a:xfrm>
            <a:off x="8183880" y="4251960"/>
            <a:ext cx="3657600" cy="21945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458200" y="4526280"/>
            <a:ext cx="502920" cy="502920"/>
          </a:xfrm>
          <a:prstGeom prst="ellipse">
            <a:avLst/>
          </a:prstGeom>
          <a:solidFill>
            <a:srgbClr val="801F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58200" y="4526280"/>
            <a:ext cx="502920" cy="502920"/>
          </a:xfrm>
          <a:prstGeom prst="rect">
            <a:avLst/>
          </a:prstGeom>
          <a:noFill/>
        </p:spPr>
        <p:txBody>
          <a:bodyPr wrap="none" lIns="0" tIns="0" rIns="0" bIns="0" anchor="ctr">
            <a:spAutoFit/>
          </a:bodyPr>
          <a:lstStyle/>
          <a:p>
            <a:pPr algn="ctr"/>
            <a:r>
              <a:rPr sz="1400" b="1">
                <a:solidFill>
                  <a:srgbClr val="E8B04B"/>
                </a:solidFill>
                <a:latin typeface="Calibri"/>
              </a:rPr>
              <a:t>6</a:t>
            </a:r>
          </a:p>
        </p:txBody>
      </p:sp>
      <p:sp>
        <p:nvSpPr>
          <p:cNvPr id="33" name="TextBox 32"/>
          <p:cNvSpPr txBox="1"/>
          <p:nvPr/>
        </p:nvSpPr>
        <p:spPr>
          <a:xfrm>
            <a:off x="9098280" y="4572000"/>
            <a:ext cx="2468880" cy="548640"/>
          </a:xfrm>
          <a:prstGeom prst="rect">
            <a:avLst/>
          </a:prstGeom>
          <a:noFill/>
        </p:spPr>
        <p:txBody>
          <a:bodyPr wrap="square" lIns="0" tIns="0" rIns="0" bIns="0" anchor="t">
            <a:spAutoFit/>
          </a:bodyPr>
          <a:lstStyle/>
          <a:p>
            <a:pPr algn="l"/>
            <a:r>
              <a:rPr sz="1500" b="1" i="0">
                <a:solidFill>
                  <a:srgbClr val="1F4529"/>
                </a:solidFill>
                <a:latin typeface="Cambria"/>
              </a:rPr>
              <a:t>Confusing activity with change</a:t>
            </a:r>
          </a:p>
        </p:txBody>
      </p:sp>
      <p:sp>
        <p:nvSpPr>
          <p:cNvPr id="34" name="TextBox 33"/>
          <p:cNvSpPr txBox="1"/>
          <p:nvPr/>
        </p:nvSpPr>
        <p:spPr>
          <a:xfrm>
            <a:off x="8458200" y="5303520"/>
            <a:ext cx="3108960" cy="1097280"/>
          </a:xfrm>
          <a:prstGeom prst="rect">
            <a:avLst/>
          </a:prstGeom>
          <a:noFill/>
        </p:spPr>
        <p:txBody>
          <a:bodyPr wrap="square" lIns="0" tIns="0" rIns="0" bIns="0" anchor="t">
            <a:spAutoFit/>
          </a:bodyPr>
          <a:lstStyle/>
          <a:p>
            <a:pPr algn="l"/>
            <a:r>
              <a:rPr sz="1200" b="0" i="0">
                <a:solidFill>
                  <a:srgbClr val="1A2F1A"/>
                </a:solidFill>
                <a:latin typeface="Calibri"/>
              </a:rPr>
              <a:t>Running many workshops is easy. Changing one relationship is hard, and matters more.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502920"/>
            <a:ext cx="10972800" cy="640080"/>
          </a:xfrm>
          <a:prstGeom prst="rect">
            <a:avLst/>
          </a:prstGeom>
          <a:noFill/>
        </p:spPr>
        <p:txBody>
          <a:bodyPr wrap="square" lIns="0" tIns="0" rIns="0" bIns="0" anchor="t">
            <a:spAutoFit/>
          </a:bodyPr>
          <a:lstStyle/>
          <a:p>
            <a:pPr algn="l"/>
            <a:r>
              <a:rPr sz="3000" b="1" i="0">
                <a:solidFill>
                  <a:srgbClr val="1F4529"/>
                </a:solidFill>
                <a:latin typeface="Cambria"/>
              </a:rPr>
              <a:t>Four questions to work through together</a:t>
            </a:r>
          </a:p>
        </p:txBody>
      </p:sp>
      <p:sp>
        <p:nvSpPr>
          <p:cNvPr id="4" name="TextBox 3"/>
          <p:cNvSpPr txBox="1"/>
          <p:nvPr/>
        </p:nvSpPr>
        <p:spPr>
          <a:xfrm>
            <a:off x="685800" y="1188720"/>
            <a:ext cx="10972800" cy="457200"/>
          </a:xfrm>
          <a:prstGeom prst="rect">
            <a:avLst/>
          </a:prstGeom>
          <a:noFill/>
        </p:spPr>
        <p:txBody>
          <a:bodyPr wrap="square" lIns="0" tIns="0" rIns="0" bIns="0" anchor="t">
            <a:spAutoFit/>
          </a:bodyPr>
          <a:lstStyle/>
          <a:p>
            <a:pPr algn="l"/>
            <a:r>
              <a:rPr sz="1500" b="0" i="1">
                <a:solidFill>
                  <a:srgbClr val="6C6F5F"/>
                </a:solidFill>
                <a:latin typeface="Calibri"/>
              </a:rPr>
              <a:t>In pairs or threes. Fifteen minutes total. Bring your answers into the afternoon studio.</a:t>
            </a:r>
          </a:p>
        </p:txBody>
      </p:sp>
      <p:sp>
        <p:nvSpPr>
          <p:cNvPr id="5" name="Rounded Rectangle 4"/>
          <p:cNvSpPr/>
          <p:nvPr/>
        </p:nvSpPr>
        <p:spPr>
          <a:xfrm>
            <a:off x="685800" y="2103120"/>
            <a:ext cx="5486400" cy="1965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840" y="2514600"/>
            <a:ext cx="777240" cy="77724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2514600"/>
            <a:ext cx="777240" cy="777240"/>
          </a:xfrm>
          <a:prstGeom prst="rect">
            <a:avLst/>
          </a:prstGeom>
          <a:noFill/>
        </p:spPr>
        <p:txBody>
          <a:bodyPr wrap="none" lIns="0" tIns="0" rIns="0" bIns="0" anchor="ctr">
            <a:spAutoFit/>
          </a:bodyPr>
          <a:lstStyle/>
          <a:p>
            <a:pPr algn="ctr"/>
            <a:r>
              <a:rPr sz="2200" b="1">
                <a:solidFill>
                  <a:srgbClr val="E8B04B"/>
                </a:solidFill>
                <a:latin typeface="Calibri"/>
              </a:rPr>
              <a:t>1</a:t>
            </a:r>
          </a:p>
        </p:txBody>
      </p:sp>
      <p:sp>
        <p:nvSpPr>
          <p:cNvPr id="8" name="TextBox 7"/>
          <p:cNvSpPr txBox="1"/>
          <p:nvPr/>
        </p:nvSpPr>
        <p:spPr>
          <a:xfrm>
            <a:off x="2057400" y="2468880"/>
            <a:ext cx="3794760" cy="640080"/>
          </a:xfrm>
          <a:prstGeom prst="rect">
            <a:avLst/>
          </a:prstGeom>
          <a:noFill/>
        </p:spPr>
        <p:txBody>
          <a:bodyPr wrap="square" lIns="0" tIns="0" rIns="0" bIns="0" anchor="t">
            <a:spAutoFit/>
          </a:bodyPr>
          <a:lstStyle/>
          <a:p>
            <a:pPr algn="l"/>
            <a:r>
              <a:rPr sz="1900" b="1" i="0">
                <a:solidFill>
                  <a:srgbClr val="1F4529"/>
                </a:solidFill>
                <a:latin typeface="Cambria"/>
              </a:rPr>
              <a:t>Whose voice</a:t>
            </a:r>
          </a:p>
        </p:txBody>
      </p:sp>
      <p:sp>
        <p:nvSpPr>
          <p:cNvPr id="9" name="TextBox 8"/>
          <p:cNvSpPr txBox="1"/>
          <p:nvPr/>
        </p:nvSpPr>
        <p:spPr>
          <a:xfrm>
            <a:off x="2057400" y="3154680"/>
            <a:ext cx="3794760" cy="914400"/>
          </a:xfrm>
          <a:prstGeom prst="rect">
            <a:avLst/>
          </a:prstGeom>
          <a:noFill/>
        </p:spPr>
        <p:txBody>
          <a:bodyPr wrap="square" lIns="0" tIns="0" rIns="0" bIns="0" anchor="t">
            <a:spAutoFit/>
          </a:bodyPr>
          <a:lstStyle/>
          <a:p>
            <a:pPr algn="l"/>
            <a:r>
              <a:rPr sz="1200" b="0" i="0">
                <a:solidFill>
                  <a:srgbClr val="1A2F1A"/>
                </a:solidFill>
                <a:latin typeface="Calibri"/>
              </a:rPr>
              <a:t>In the case you are drafting for the studio, whose voice is at the centre, and whose is missing? What would you do about it?</a:t>
            </a:r>
          </a:p>
        </p:txBody>
      </p:sp>
      <p:sp>
        <p:nvSpPr>
          <p:cNvPr id="10" name="Rounded Rectangle 9"/>
          <p:cNvSpPr/>
          <p:nvPr/>
        </p:nvSpPr>
        <p:spPr>
          <a:xfrm>
            <a:off x="6309360" y="2103120"/>
            <a:ext cx="5486400" cy="1965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6629400" y="2514600"/>
            <a:ext cx="777240" cy="77724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29400" y="2514600"/>
            <a:ext cx="777240" cy="777240"/>
          </a:xfrm>
          <a:prstGeom prst="rect">
            <a:avLst/>
          </a:prstGeom>
          <a:noFill/>
        </p:spPr>
        <p:txBody>
          <a:bodyPr wrap="none" lIns="0" tIns="0" rIns="0" bIns="0" anchor="ctr">
            <a:spAutoFit/>
          </a:bodyPr>
          <a:lstStyle/>
          <a:p>
            <a:pPr algn="ctr"/>
            <a:r>
              <a:rPr sz="2200" b="1">
                <a:solidFill>
                  <a:srgbClr val="E8B04B"/>
                </a:solidFill>
                <a:latin typeface="Calibri"/>
              </a:rPr>
              <a:t>2</a:t>
            </a:r>
          </a:p>
        </p:txBody>
      </p:sp>
      <p:sp>
        <p:nvSpPr>
          <p:cNvPr id="13" name="TextBox 12"/>
          <p:cNvSpPr txBox="1"/>
          <p:nvPr/>
        </p:nvSpPr>
        <p:spPr>
          <a:xfrm>
            <a:off x="7680960" y="2468880"/>
            <a:ext cx="3794760" cy="640080"/>
          </a:xfrm>
          <a:prstGeom prst="rect">
            <a:avLst/>
          </a:prstGeom>
          <a:noFill/>
        </p:spPr>
        <p:txBody>
          <a:bodyPr wrap="square" lIns="0" tIns="0" rIns="0" bIns="0" anchor="t">
            <a:spAutoFit/>
          </a:bodyPr>
          <a:lstStyle/>
          <a:p>
            <a:pPr algn="l"/>
            <a:r>
              <a:rPr sz="1900" b="1" i="0">
                <a:solidFill>
                  <a:srgbClr val="1F4529"/>
                </a:solidFill>
                <a:latin typeface="Cambria"/>
              </a:rPr>
              <a:t>Small first step</a:t>
            </a:r>
          </a:p>
        </p:txBody>
      </p:sp>
      <p:sp>
        <p:nvSpPr>
          <p:cNvPr id="14" name="TextBox 13"/>
          <p:cNvSpPr txBox="1"/>
          <p:nvPr/>
        </p:nvSpPr>
        <p:spPr>
          <a:xfrm>
            <a:off x="7680960" y="3154680"/>
            <a:ext cx="3794760" cy="914400"/>
          </a:xfrm>
          <a:prstGeom prst="rect">
            <a:avLst/>
          </a:prstGeom>
          <a:noFill/>
        </p:spPr>
        <p:txBody>
          <a:bodyPr wrap="square" lIns="0" tIns="0" rIns="0" bIns="0" anchor="t">
            <a:spAutoFit/>
          </a:bodyPr>
          <a:lstStyle/>
          <a:p>
            <a:pPr algn="l"/>
            <a:r>
              <a:rPr sz="1200" b="0" i="0">
                <a:solidFill>
                  <a:srgbClr val="1A2F1A"/>
                </a:solidFill>
                <a:latin typeface="Calibri"/>
              </a:rPr>
              <a:t>What is the smallest realistic action your group could take in the next six months, back home? Not the ideal. The doable.</a:t>
            </a:r>
          </a:p>
        </p:txBody>
      </p:sp>
      <p:sp>
        <p:nvSpPr>
          <p:cNvPr id="15" name="Rounded Rectangle 14"/>
          <p:cNvSpPr/>
          <p:nvPr/>
        </p:nvSpPr>
        <p:spPr>
          <a:xfrm>
            <a:off x="685800" y="4206240"/>
            <a:ext cx="5486400" cy="1965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1005840" y="4617720"/>
            <a:ext cx="777240" cy="77724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05840" y="4617720"/>
            <a:ext cx="777240" cy="777240"/>
          </a:xfrm>
          <a:prstGeom prst="rect">
            <a:avLst/>
          </a:prstGeom>
          <a:noFill/>
        </p:spPr>
        <p:txBody>
          <a:bodyPr wrap="none" lIns="0" tIns="0" rIns="0" bIns="0" anchor="ctr">
            <a:spAutoFit/>
          </a:bodyPr>
          <a:lstStyle/>
          <a:p>
            <a:pPr algn="ctr"/>
            <a:r>
              <a:rPr sz="2200" b="1">
                <a:solidFill>
                  <a:srgbClr val="E8B04B"/>
                </a:solidFill>
                <a:latin typeface="Calibri"/>
              </a:rPr>
              <a:t>3</a:t>
            </a:r>
          </a:p>
        </p:txBody>
      </p:sp>
      <p:sp>
        <p:nvSpPr>
          <p:cNvPr id="18" name="TextBox 17"/>
          <p:cNvSpPr txBox="1"/>
          <p:nvPr/>
        </p:nvSpPr>
        <p:spPr>
          <a:xfrm>
            <a:off x="2057400" y="4572000"/>
            <a:ext cx="3794760" cy="640080"/>
          </a:xfrm>
          <a:prstGeom prst="rect">
            <a:avLst/>
          </a:prstGeom>
          <a:noFill/>
        </p:spPr>
        <p:txBody>
          <a:bodyPr wrap="square" lIns="0" tIns="0" rIns="0" bIns="0" anchor="t">
            <a:spAutoFit/>
          </a:bodyPr>
          <a:lstStyle/>
          <a:p>
            <a:pPr algn="l"/>
            <a:r>
              <a:rPr sz="1900" b="1" i="0">
                <a:solidFill>
                  <a:srgbClr val="1F4529"/>
                </a:solidFill>
                <a:latin typeface="Cambria"/>
              </a:rPr>
              <a:t>A method to carry</a:t>
            </a:r>
          </a:p>
        </p:txBody>
      </p:sp>
      <p:sp>
        <p:nvSpPr>
          <p:cNvPr id="19" name="TextBox 18"/>
          <p:cNvSpPr txBox="1"/>
          <p:nvPr/>
        </p:nvSpPr>
        <p:spPr>
          <a:xfrm>
            <a:off x="2057400" y="5257800"/>
            <a:ext cx="3794760" cy="914400"/>
          </a:xfrm>
          <a:prstGeom prst="rect">
            <a:avLst/>
          </a:prstGeom>
          <a:noFill/>
        </p:spPr>
        <p:txBody>
          <a:bodyPr wrap="square" lIns="0" tIns="0" rIns="0" bIns="0" anchor="t">
            <a:spAutoFit/>
          </a:bodyPr>
          <a:lstStyle/>
          <a:p>
            <a:pPr algn="l"/>
            <a:r>
              <a:rPr sz="1200" b="0" i="0">
                <a:solidFill>
                  <a:srgbClr val="1A2F1A"/>
                </a:solidFill>
                <a:latin typeface="Calibri"/>
              </a:rPr>
              <a:t>Of everything you have learnt this fortnight, which one method will you actually take into your own project? Why that one?</a:t>
            </a:r>
          </a:p>
        </p:txBody>
      </p:sp>
      <p:sp>
        <p:nvSpPr>
          <p:cNvPr id="20" name="Rounded Rectangle 19"/>
          <p:cNvSpPr/>
          <p:nvPr/>
        </p:nvSpPr>
        <p:spPr>
          <a:xfrm>
            <a:off x="6309360" y="4206240"/>
            <a:ext cx="5486400" cy="1965960"/>
          </a:xfrm>
          <a:prstGeom prst="roundRect">
            <a:avLst>
              <a:gd name="adj" fmla="val 8000"/>
            </a:avLst>
          </a:prstGeom>
          <a:solidFill>
            <a:srgbClr val="F5F1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6629400" y="4617720"/>
            <a:ext cx="777240" cy="777240"/>
          </a:xfrm>
          <a:prstGeom prst="ellipse">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629400" y="4617720"/>
            <a:ext cx="777240" cy="777240"/>
          </a:xfrm>
          <a:prstGeom prst="rect">
            <a:avLst/>
          </a:prstGeom>
          <a:noFill/>
        </p:spPr>
        <p:txBody>
          <a:bodyPr wrap="none" lIns="0" tIns="0" rIns="0" bIns="0" anchor="ctr">
            <a:spAutoFit/>
          </a:bodyPr>
          <a:lstStyle/>
          <a:p>
            <a:pPr algn="ctr"/>
            <a:r>
              <a:rPr sz="2200" b="1">
                <a:solidFill>
                  <a:srgbClr val="E8B04B"/>
                </a:solidFill>
                <a:latin typeface="Calibri"/>
              </a:rPr>
              <a:t>4</a:t>
            </a:r>
          </a:p>
        </p:txBody>
      </p:sp>
      <p:sp>
        <p:nvSpPr>
          <p:cNvPr id="23" name="TextBox 22"/>
          <p:cNvSpPr txBox="1"/>
          <p:nvPr/>
        </p:nvSpPr>
        <p:spPr>
          <a:xfrm>
            <a:off x="7680960" y="4572000"/>
            <a:ext cx="3794760" cy="640080"/>
          </a:xfrm>
          <a:prstGeom prst="rect">
            <a:avLst/>
          </a:prstGeom>
          <a:noFill/>
        </p:spPr>
        <p:txBody>
          <a:bodyPr wrap="square" lIns="0" tIns="0" rIns="0" bIns="0" anchor="t">
            <a:spAutoFit/>
          </a:bodyPr>
          <a:lstStyle/>
          <a:p>
            <a:pPr algn="l"/>
            <a:r>
              <a:rPr sz="1900" b="1" i="0">
                <a:solidFill>
                  <a:srgbClr val="1F4529"/>
                </a:solidFill>
                <a:latin typeface="Cambria"/>
              </a:rPr>
              <a:t>Fair criticisms</a:t>
            </a:r>
          </a:p>
        </p:txBody>
      </p:sp>
      <p:sp>
        <p:nvSpPr>
          <p:cNvPr id="24" name="TextBox 23"/>
          <p:cNvSpPr txBox="1"/>
          <p:nvPr/>
        </p:nvSpPr>
        <p:spPr>
          <a:xfrm>
            <a:off x="7680960" y="5257800"/>
            <a:ext cx="3794760" cy="914400"/>
          </a:xfrm>
          <a:prstGeom prst="rect">
            <a:avLst/>
          </a:prstGeom>
          <a:noFill/>
        </p:spPr>
        <p:txBody>
          <a:bodyPr wrap="square" lIns="0" tIns="0" rIns="0" bIns="0" anchor="t">
            <a:spAutoFit/>
          </a:bodyPr>
          <a:lstStyle/>
          <a:p>
            <a:pPr algn="l"/>
            <a:r>
              <a:rPr sz="1200" b="0" i="0">
                <a:solidFill>
                  <a:srgbClr val="1A2F1A"/>
                </a:solidFill>
                <a:latin typeface="Calibri"/>
              </a:rPr>
              <a:t>Look back at the fair criticisms we heard today. Which one might apply to your own project? How will you address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320040" cy="6858000"/>
          </a:xfrm>
          <a:prstGeom prst="rect">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822960"/>
            <a:ext cx="10058400" cy="1097280"/>
          </a:xfrm>
          <a:prstGeom prst="rect">
            <a:avLst/>
          </a:prstGeom>
          <a:noFill/>
        </p:spPr>
        <p:txBody>
          <a:bodyPr wrap="square" lIns="0" tIns="0" rIns="0" bIns="0" anchor="t">
            <a:spAutoFit/>
          </a:bodyPr>
          <a:lstStyle/>
          <a:p>
            <a:pPr algn="l"/>
            <a:r>
              <a:rPr sz="5200" b="1" i="0">
                <a:solidFill>
                  <a:srgbClr val="FFFFFF"/>
                </a:solidFill>
                <a:latin typeface="Cambria"/>
              </a:rPr>
              <a:t>See you at 13:00</a:t>
            </a:r>
          </a:p>
        </p:txBody>
      </p:sp>
      <p:sp>
        <p:nvSpPr>
          <p:cNvPr id="5" name="TextBox 4"/>
          <p:cNvSpPr txBox="1"/>
          <p:nvPr/>
        </p:nvSpPr>
        <p:spPr>
          <a:xfrm>
            <a:off x="914400" y="1965960"/>
            <a:ext cx="10058400" cy="548640"/>
          </a:xfrm>
          <a:prstGeom prst="rect">
            <a:avLst/>
          </a:prstGeom>
          <a:noFill/>
        </p:spPr>
        <p:txBody>
          <a:bodyPr wrap="square" lIns="0" tIns="0" rIns="0" bIns="0" anchor="t">
            <a:spAutoFit/>
          </a:bodyPr>
          <a:lstStyle/>
          <a:p>
            <a:pPr algn="l"/>
            <a:r>
              <a:rPr sz="2000" b="0" i="1">
                <a:solidFill>
                  <a:srgbClr val="A3B18A"/>
                </a:solidFill>
                <a:latin typeface="Cambria"/>
              </a:rPr>
              <a:t>Sustainability Design Studio: group project development workshop.</a:t>
            </a:r>
          </a:p>
        </p:txBody>
      </p:sp>
      <p:sp>
        <p:nvSpPr>
          <p:cNvPr id="6" name="Rounded Rectangle 5"/>
          <p:cNvSpPr/>
          <p:nvPr/>
        </p:nvSpPr>
        <p:spPr>
          <a:xfrm>
            <a:off x="914400" y="2926080"/>
            <a:ext cx="10332720" cy="210312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43000" y="3063240"/>
            <a:ext cx="9875520" cy="365760"/>
          </a:xfrm>
          <a:prstGeom prst="rect">
            <a:avLst/>
          </a:prstGeom>
          <a:noFill/>
        </p:spPr>
        <p:txBody>
          <a:bodyPr wrap="square" lIns="0" tIns="0" rIns="0" bIns="0" anchor="t">
            <a:spAutoFit/>
          </a:bodyPr>
          <a:lstStyle/>
          <a:p>
            <a:pPr algn="l"/>
            <a:r>
              <a:rPr sz="1100" b="1" i="0">
                <a:solidFill>
                  <a:srgbClr val="C1531F"/>
                </a:solidFill>
                <a:latin typeface="Calibri"/>
              </a:rPr>
              <a:t>BEFORE YOU COME BACK</a:t>
            </a:r>
          </a:p>
        </p:txBody>
      </p:sp>
      <p:sp>
        <p:nvSpPr>
          <p:cNvPr id="8" name="TextBox 7"/>
          <p:cNvSpPr txBox="1"/>
          <p:nvPr/>
        </p:nvSpPr>
        <p:spPr>
          <a:xfrm>
            <a:off x="1143000" y="3429000"/>
            <a:ext cx="9875520" cy="1463040"/>
          </a:xfrm>
          <a:prstGeom prst="rect">
            <a:avLst/>
          </a:prstGeom>
          <a:noFill/>
        </p:spPr>
        <p:txBody>
          <a:bodyPr wrap="square" lIns="0" tIns="0" rIns="0" bIns="0" anchor="t">
            <a:spAutoFit/>
          </a:bodyPr>
          <a:lstStyle/>
          <a:p>
            <a:pPr algn="l"/>
            <a:r>
              <a:rPr sz="1400" b="0" i="0">
                <a:solidFill>
                  <a:srgbClr val="1A2F1A"/>
                </a:solidFill>
                <a:latin typeface="Calibri"/>
              </a:rPr>
              <a:t>Bring one sentence naming the community and the problem your group will work on.</a:t>
            </a:r>
          </a:p>
          <a:p>
            <a:pPr algn="l"/>
            <a:r>
              <a:rPr sz="1400" b="0" i="0">
                <a:solidFill>
                  <a:srgbClr val="1A2F1A"/>
                </a:solidFill>
                <a:latin typeface="Calibri"/>
              </a:rPr>
              <a:t>Bring one candidate for the smallest change that could open the biggest possibility.</a:t>
            </a:r>
          </a:p>
          <a:p>
            <a:pPr algn="l"/>
            <a:r>
              <a:rPr sz="1400" b="0" i="0">
                <a:solidFill>
                  <a:srgbClr val="1A2F1A"/>
                </a:solidFill>
                <a:latin typeface="Calibri"/>
              </a:rPr>
              <a:t>Bring your discussion answers from the four questions.</a:t>
            </a:r>
          </a:p>
        </p:txBody>
      </p:sp>
      <p:sp>
        <p:nvSpPr>
          <p:cNvPr id="9" name="Rectangle 8"/>
          <p:cNvSpPr/>
          <p:nvPr/>
        </p:nvSpPr>
        <p:spPr>
          <a:xfrm>
            <a:off x="914400" y="5623560"/>
            <a:ext cx="457200" cy="45720"/>
          </a:xfrm>
          <a:prstGeom prst="rect">
            <a:avLst/>
          </a:prstGeom>
          <a:solidFill>
            <a:srgbClr val="E8B0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5760720"/>
            <a:ext cx="10058400" cy="457200"/>
          </a:xfrm>
          <a:prstGeom prst="rect">
            <a:avLst/>
          </a:prstGeom>
          <a:noFill/>
        </p:spPr>
        <p:txBody>
          <a:bodyPr wrap="square" lIns="0" tIns="0" rIns="0" bIns="0" anchor="t">
            <a:spAutoFit/>
          </a:bodyPr>
          <a:lstStyle/>
          <a:p>
            <a:pPr algn="l"/>
            <a:r>
              <a:rPr sz="1800" b="1" i="0">
                <a:solidFill>
                  <a:srgbClr val="FFFFFF"/>
                </a:solidFill>
                <a:latin typeface="Cambria"/>
              </a:rPr>
              <a:t>Dr Farhang Morady</a:t>
            </a:r>
          </a:p>
        </p:txBody>
      </p:sp>
      <p:sp>
        <p:nvSpPr>
          <p:cNvPr id="11" name="TextBox 10"/>
          <p:cNvSpPr txBox="1"/>
          <p:nvPr/>
        </p:nvSpPr>
        <p:spPr>
          <a:xfrm>
            <a:off x="914400" y="6172200"/>
            <a:ext cx="10058400" cy="320040"/>
          </a:xfrm>
          <a:prstGeom prst="rect">
            <a:avLst/>
          </a:prstGeom>
          <a:noFill/>
        </p:spPr>
        <p:txBody>
          <a:bodyPr wrap="square" lIns="0" tIns="0" rIns="0" bIns="0" anchor="t">
            <a:spAutoFit/>
          </a:bodyPr>
          <a:lstStyle/>
          <a:p>
            <a:pPr algn="l"/>
            <a:r>
              <a:rPr sz="1300" b="0" i="0">
                <a:solidFill>
                  <a:srgbClr val="A3B18A"/>
                </a:solidFill>
                <a:latin typeface="Calibri"/>
              </a:rPr>
              <a:t>Director, Democratic Education Network  ·  University of Westminster, London</a:t>
            </a:r>
          </a:p>
        </p:txBody>
      </p:sp>
      <p:sp>
        <p:nvSpPr>
          <p:cNvPr id="12" name="TextBox 11"/>
          <p:cNvSpPr txBox="1"/>
          <p:nvPr/>
        </p:nvSpPr>
        <p:spPr>
          <a:xfrm>
            <a:off x="914400" y="6492240"/>
            <a:ext cx="10058400" cy="184666"/>
          </a:xfrm>
          <a:prstGeom prst="rect">
            <a:avLst/>
          </a:prstGeom>
          <a:noFill/>
        </p:spPr>
        <p:txBody>
          <a:bodyPr wrap="square" lIns="0" tIns="0" rIns="0" bIns="0" anchor="t">
            <a:spAutoFit/>
          </a:bodyPr>
          <a:lstStyle/>
          <a:p>
            <a:pPr marL="171450" indent="-171450">
              <a:buFont typeface="Arial" panose="020B0604020202020204" pitchFamily="34" charset="0"/>
              <a:buChar char="•"/>
            </a:pPr>
            <a:r>
              <a:rPr sz="1200" b="0" i="0" dirty="0" err="1">
                <a:solidFill>
                  <a:srgbClr val="E8B04B"/>
                </a:solidFill>
                <a:latin typeface="Calibri"/>
              </a:rPr>
              <a:t>farhangmorady.net</a:t>
            </a:r>
            <a:r>
              <a:rPr sz="1200" b="0" i="0" dirty="0">
                <a:solidFill>
                  <a:srgbClr val="E8B04B"/>
                </a:solidFill>
                <a:latin typeface="Calibri"/>
              </a:rPr>
              <a:t>  ·</a:t>
            </a:r>
            <a:r>
              <a:rPr lang="en-GB" sz="1200" dirty="0">
                <a:solidFill>
                  <a:srgbClr val="E8B04B"/>
                </a:solidFill>
              </a:rPr>
              <a:t>https://</a:t>
            </a:r>
            <a:r>
              <a:rPr lang="en-GB" sz="1200" dirty="0" err="1">
                <a:solidFill>
                  <a:srgbClr val="E8B04B"/>
                </a:solidFill>
              </a:rPr>
              <a:t>democraticeducationnetwork.net</a:t>
            </a:r>
            <a:r>
              <a:rPr lang="en-GB" sz="1200" dirty="0">
                <a:solidFill>
                  <a:srgbClr val="E8B04B"/>
                </a:solidFill>
              </a:rPr>
              <a:t>/   </a:t>
            </a:r>
            <a:r>
              <a:rPr lang="en-GB" sz="1200" b="0" i="0" dirty="0" err="1">
                <a:solidFill>
                  <a:srgbClr val="E8B04B"/>
                </a:solidFill>
                <a:latin typeface="Calibri"/>
              </a:rPr>
              <a:t>insidewestminster.co.uk</a:t>
            </a:r>
            <a:endParaRPr sz="1200" b="0" i="0" dirty="0">
              <a:solidFill>
                <a:srgbClr val="E8B04B"/>
              </a:solidFill>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320040"/>
            <a:ext cx="11247120" cy="548640"/>
          </a:xfrm>
          <a:prstGeom prst="rect">
            <a:avLst/>
          </a:prstGeom>
          <a:noFill/>
        </p:spPr>
        <p:txBody>
          <a:bodyPr wrap="square" lIns="0" tIns="0" rIns="0" bIns="0" anchor="t">
            <a:spAutoFit/>
          </a:bodyPr>
          <a:lstStyle/>
          <a:p>
            <a:pPr algn="l"/>
            <a:r>
              <a:rPr sz="2800" b="1" i="0">
                <a:solidFill>
                  <a:srgbClr val="1F4529"/>
                </a:solidFill>
                <a:latin typeface="Cambria"/>
              </a:rPr>
              <a:t>Further reading</a:t>
            </a:r>
          </a:p>
        </p:txBody>
      </p:sp>
      <p:sp>
        <p:nvSpPr>
          <p:cNvPr id="4" name="TextBox 3"/>
          <p:cNvSpPr txBox="1"/>
          <p:nvPr/>
        </p:nvSpPr>
        <p:spPr>
          <a:xfrm>
            <a:off x="457200" y="868680"/>
            <a:ext cx="11247120" cy="365760"/>
          </a:xfrm>
          <a:prstGeom prst="rect">
            <a:avLst/>
          </a:prstGeom>
          <a:noFill/>
        </p:spPr>
        <p:txBody>
          <a:bodyPr wrap="square" lIns="0" tIns="0" rIns="0" bIns="0" anchor="t">
            <a:spAutoFit/>
          </a:bodyPr>
          <a:lstStyle/>
          <a:p>
            <a:pPr algn="l"/>
            <a:r>
              <a:rPr sz="1100" b="0" i="1">
                <a:solidFill>
                  <a:srgbClr val="6C6F5F"/>
                </a:solidFill>
                <a:latin typeface="Calibri"/>
              </a:rPr>
              <a:t>Books and resources you can look up after the studio.</a:t>
            </a:r>
          </a:p>
        </p:txBody>
      </p:sp>
      <p:sp>
        <p:nvSpPr>
          <p:cNvPr id="5" name="TextBox 4"/>
          <p:cNvSpPr txBox="1"/>
          <p:nvPr/>
        </p:nvSpPr>
        <p:spPr>
          <a:xfrm>
            <a:off x="457200" y="1371600"/>
            <a:ext cx="5623560" cy="5394960"/>
          </a:xfrm>
          <a:prstGeom prst="rect">
            <a:avLst/>
          </a:prstGeom>
          <a:noFill/>
        </p:spPr>
        <p:txBody>
          <a:bodyPr wrap="square" lIns="0" tIns="0" rIns="0" bIns="0" anchor="t">
            <a:spAutoFit/>
          </a:bodyPr>
          <a:lstStyle/>
          <a:p>
            <a:pPr algn="l"/>
            <a:r>
              <a:rPr sz="1000" b="0" i="0">
                <a:solidFill>
                  <a:srgbClr val="1A2F1A"/>
                </a:solidFill>
                <a:latin typeface="Calibri"/>
              </a:rPr>
              <a:t>Albrecht, G., Sartore, G.-M., Connor, L., Higginbotham, N., Freeman, S., Kelly, B., Stain, H., Tonna, A., and Pollard, G. (2007) "Solastalgia: The Distress Caused by Environmental Change." Australasian Psychiatry, 15(sup1): S95-S98.</a:t>
            </a:r>
          </a:p>
          <a:p>
            <a:pPr algn="l"/>
            <a:r>
              <a:rPr sz="1000" b="0" i="0">
                <a:solidFill>
                  <a:srgbClr val="1A2F1A"/>
                </a:solidFill>
                <a:latin typeface="Calibri"/>
              </a:rPr>
              <a:t>Bateman, M. (2010) Why Doesn't Microfinance Work? The Destructive Rise of Local Neoliberalism. London: Zed Books.</a:t>
            </a:r>
          </a:p>
          <a:p>
            <a:pPr algn="l"/>
            <a:r>
              <a:rPr sz="1000" b="0" i="0">
                <a:solidFill>
                  <a:srgbClr val="1A2F1A"/>
                </a:solidFill>
                <a:latin typeface="Calibri"/>
              </a:rPr>
              <a:t>Brown, T. (2009) Change by Design. New York: HarperBusiness.</a:t>
            </a:r>
          </a:p>
          <a:p>
            <a:pPr algn="l"/>
            <a:r>
              <a:rPr sz="1000" b="0" i="0">
                <a:solidFill>
                  <a:srgbClr val="1A2F1A"/>
                </a:solidFill>
                <a:latin typeface="Calibri"/>
              </a:rPr>
              <a:t>Fals-Borda, O. (1979) "Investigating Reality in Order to Transform It." Dialectical Anthropology, 4(1): 33-55.</a:t>
            </a:r>
          </a:p>
          <a:p>
            <a:pPr algn="l"/>
            <a:r>
              <a:rPr sz="1000" b="0" i="0">
                <a:solidFill>
                  <a:srgbClr val="1A2F1A"/>
                </a:solidFill>
                <a:latin typeface="Calibri"/>
              </a:rPr>
              <a:t>Freire, P. (1970) Pedagogy of the Oppressed. New York: Herder and Herder.</a:t>
            </a:r>
          </a:p>
          <a:p>
            <a:pPr algn="l"/>
            <a:r>
              <a:rPr sz="1000" b="0" i="0">
                <a:solidFill>
                  <a:srgbClr val="1A2F1A"/>
                </a:solidFill>
                <a:latin typeface="Calibri"/>
              </a:rPr>
              <a:t>Guinan, J. and O'Neill, M. (2019) The Case for Community Wealth Building. Cambridge: Polity.</a:t>
            </a:r>
          </a:p>
          <a:p>
            <a:pPr algn="l"/>
            <a:r>
              <a:rPr sz="1000" b="0" i="0">
                <a:solidFill>
                  <a:srgbClr val="1A2F1A"/>
                </a:solidFill>
                <a:latin typeface="Calibri"/>
              </a:rPr>
              <a:t>IDEO.org (2015) The Field Guide to Human-Centered Design. San Francisco: IDEO.org.</a:t>
            </a:r>
          </a:p>
          <a:p>
            <a:pPr algn="l"/>
            <a:r>
              <a:rPr sz="1000" b="0" i="0">
                <a:solidFill>
                  <a:srgbClr val="1A2F1A"/>
                </a:solidFill>
                <a:latin typeface="Calibri"/>
              </a:rPr>
              <a:t>Karim, L. (2011) Microfinance and Its Discontents: Women in Debt in Bangladesh. Minneapolis: University of Minnesota Press.</a:t>
            </a:r>
          </a:p>
          <a:p>
            <a:pPr algn="l"/>
            <a:r>
              <a:rPr sz="1000" b="0" i="0">
                <a:solidFill>
                  <a:srgbClr val="1A2F1A"/>
                </a:solidFill>
                <a:latin typeface="Calibri"/>
              </a:rPr>
              <a:t>Lewin, K. (1946) "Action Research and Minority Problems." Journal of Social Issues, 2(4): 34-46.</a:t>
            </a:r>
          </a:p>
          <a:p>
            <a:pPr algn="l"/>
            <a:r>
              <a:rPr sz="1000" b="0" i="0">
                <a:solidFill>
                  <a:srgbClr val="1A2F1A"/>
                </a:solidFill>
                <a:latin typeface="Calibri"/>
              </a:rPr>
              <a:t>Maguire, P. (1987) Doing Participatory Research: A Feminist Approach. Amherst: University of Massachusetts.</a:t>
            </a:r>
          </a:p>
        </p:txBody>
      </p:sp>
      <p:sp>
        <p:nvSpPr>
          <p:cNvPr id="6" name="TextBox 5"/>
          <p:cNvSpPr txBox="1"/>
          <p:nvPr/>
        </p:nvSpPr>
        <p:spPr>
          <a:xfrm>
            <a:off x="6263640" y="1371600"/>
            <a:ext cx="5623560" cy="5394960"/>
          </a:xfrm>
          <a:prstGeom prst="rect">
            <a:avLst/>
          </a:prstGeom>
          <a:noFill/>
        </p:spPr>
        <p:txBody>
          <a:bodyPr wrap="square" lIns="0" tIns="0" rIns="0" bIns="0" anchor="t">
            <a:spAutoFit/>
          </a:bodyPr>
          <a:lstStyle/>
          <a:p>
            <a:pPr algn="l"/>
            <a:r>
              <a:rPr sz="1000" b="0" i="0">
                <a:solidFill>
                  <a:srgbClr val="1A2F1A"/>
                </a:solidFill>
                <a:latin typeface="Calibri"/>
              </a:rPr>
              <a:t>Morady, F. (ongoing) Democratic Education Network. University of Westminster. blog.westminster.ac.uk/den.</a:t>
            </a:r>
          </a:p>
          <a:p>
            <a:pPr algn="l"/>
            <a:r>
              <a:rPr sz="1000" b="0" i="0">
                <a:solidFill>
                  <a:srgbClr val="1A2F1A"/>
                </a:solidFill>
                <a:latin typeface="Calibri"/>
              </a:rPr>
              <a:t>Mulgan, G. (2006) "The Process of Social Innovation." Innovations: Technology, Governance, Globalization, 1(2): 145-162.</a:t>
            </a:r>
          </a:p>
          <a:p>
            <a:pPr algn="l"/>
            <a:r>
              <a:rPr sz="1000" b="0" i="0">
                <a:solidFill>
                  <a:srgbClr val="1A2F1A"/>
                </a:solidFill>
                <a:latin typeface="Calibri"/>
              </a:rPr>
              <a:t>Mulgan, G. (2013) The Locust and the Bee: Predators and Creators in Capitalism's Future. Princeton: Princeton University Press.</a:t>
            </a:r>
          </a:p>
          <a:p>
            <a:pPr algn="l"/>
            <a:r>
              <a:rPr sz="1000" b="0" i="0">
                <a:solidFill>
                  <a:srgbClr val="1A2F1A"/>
                </a:solidFill>
                <a:latin typeface="Calibri"/>
              </a:rPr>
              <a:t>Najmah, N., et al. (2024-25) Feminist Participatory Action Research with mothers in Sumatran coal mining communities. Working paper, Universitas Sriwijaya and Leiden IIAS.</a:t>
            </a:r>
          </a:p>
          <a:p>
            <a:pPr algn="l"/>
            <a:r>
              <a:rPr sz="1000" b="0" i="0">
                <a:solidFill>
                  <a:srgbClr val="1A2F1A"/>
                </a:solidFill>
                <a:latin typeface="Calibri"/>
              </a:rPr>
              <a:t>Rangan, K. (2014) Barefoot College: Empowering the Rural Poor. Harvard Business School Case Study.</a:t>
            </a:r>
          </a:p>
          <a:p>
            <a:pPr algn="l"/>
            <a:r>
              <a:rPr sz="1000" b="0" i="0">
                <a:solidFill>
                  <a:srgbClr val="1A2F1A"/>
                </a:solidFill>
                <a:latin typeface="Calibri"/>
              </a:rPr>
              <a:t>Reason, P. and Bradbury, H. (eds.) (2008) The Sage Handbook of Action Research. 2nd edn. London: SAGE.</a:t>
            </a:r>
          </a:p>
          <a:p>
            <a:pPr algn="l"/>
            <a:r>
              <a:rPr sz="1000" b="0" i="0">
                <a:solidFill>
                  <a:srgbClr val="1A2F1A"/>
                </a:solidFill>
                <a:latin typeface="Calibri"/>
              </a:rPr>
              <a:t>Renard, R. D. (2001) Opium Reduction in Thailand 1970-2000. Chiang Mai: Silkworm Books.</a:t>
            </a:r>
          </a:p>
          <a:p>
            <a:pPr algn="l"/>
            <a:r>
              <a:rPr sz="1000" b="0" i="0">
                <a:solidFill>
                  <a:srgbClr val="1A2F1A"/>
                </a:solidFill>
                <a:latin typeface="Calibri"/>
              </a:rPr>
              <a:t>Riddell, D. and Moore, M.-L. (2015) Scaling Out, Scaling Up, Scaling Deep. J. W. McConnell Foundation.</a:t>
            </a:r>
          </a:p>
          <a:p>
            <a:pPr algn="l"/>
            <a:r>
              <a:rPr sz="1000" b="0" i="0">
                <a:solidFill>
                  <a:srgbClr val="1A2F1A"/>
                </a:solidFill>
                <a:latin typeface="Calibri"/>
              </a:rPr>
              <a:t>Roodman, D. (2012) Due Diligence: An Impertinent Inquiry into Microfinance. Washington, DC: Center for Global Development.</a:t>
            </a:r>
          </a:p>
          <a:p>
            <a:pPr algn="l"/>
            <a:r>
              <a:rPr sz="1000" b="0" i="0">
                <a:solidFill>
                  <a:srgbClr val="1A2F1A"/>
                </a:solidFill>
                <a:latin typeface="Calibri"/>
              </a:rPr>
              <a:t>Roy, S. B. (2011) The Barefoot Book: Economic Empowerment through the Barefoot College. Bloomfield: Kumarian Press.</a:t>
            </a:r>
          </a:p>
          <a:p>
            <a:pPr algn="l"/>
            <a:r>
              <a:rPr sz="1000" b="0" i="0">
                <a:solidFill>
                  <a:srgbClr val="1A2F1A"/>
                </a:solidFill>
                <a:latin typeface="Calibri"/>
              </a:rPr>
              <a:t>Schumacher, E. F. (1973) Small Is Beautiful: A Study of Economics as if People Mattered. London: Blond and Briggs.</a:t>
            </a:r>
          </a:p>
          <a:p>
            <a:pPr algn="l"/>
            <a:r>
              <a:rPr sz="1000" b="0" i="0">
                <a:solidFill>
                  <a:srgbClr val="1A2F1A"/>
                </a:solidFill>
                <a:latin typeface="Calibri"/>
              </a:rPr>
              <a:t>Yunus, M. (1999) Banker to the Poor: Micro-Lending and the Battle Against World Poverty. New York: PublicAffairs.</a:t>
            </a:r>
          </a:p>
        </p:txBody>
      </p:sp>
      <p:sp>
        <p:nvSpPr>
          <p:cNvPr id="7" name="Rectangle 6"/>
          <p:cNvSpPr/>
          <p:nvPr/>
        </p:nvSpPr>
        <p:spPr>
          <a:xfrm>
            <a:off x="0" y="6537960"/>
            <a:ext cx="12191695" cy="320040"/>
          </a:xfrm>
          <a:prstGeom prst="rect">
            <a:avLst/>
          </a:prstGeom>
          <a:solidFill>
            <a:srgbClr val="1F45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7200" y="6583680"/>
            <a:ext cx="11247120" cy="274320"/>
          </a:xfrm>
          <a:prstGeom prst="rect">
            <a:avLst/>
          </a:prstGeom>
          <a:noFill/>
        </p:spPr>
        <p:txBody>
          <a:bodyPr wrap="square" lIns="0" tIns="0" rIns="0" bIns="0" anchor="t">
            <a:spAutoFit/>
          </a:bodyPr>
          <a:lstStyle/>
          <a:p>
            <a:pPr algn="l"/>
            <a:r>
              <a:rPr sz="1000" b="0" i="1">
                <a:solidFill>
                  <a:srgbClr val="E8B04B"/>
                </a:solidFill>
                <a:latin typeface="Calibri"/>
              </a:rPr>
              <a:t>Also draws on: Mae Fah Luang Foundation Annual Reports (Doi Tung); Project for Public Spaces (placemaking).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1057</TotalTime>
  <Words>3632</Words>
  <Application>Microsoft Macintosh PowerPoint</Application>
  <PresentationFormat>Widescreen</PresentationFormat>
  <Paragraphs>395</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Farhang Morady</cp:lastModifiedBy>
  <cp:revision>6</cp:revision>
  <dcterms:created xsi:type="dcterms:W3CDTF">2013-01-27T09:14:16Z</dcterms:created>
  <dcterms:modified xsi:type="dcterms:W3CDTF">2026-07-15T01:32:52Z</dcterms:modified>
  <cp:category/>
</cp:coreProperties>
</file>