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2" r:id="rId20"/>
    <p:sldId id="28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5"/>
    <p:restoredTop sz="94653"/>
  </p:normalViewPr>
  <p:slideViewPr>
    <p:cSldViewPr snapToGrid="0" snapToObjects="1">
      <p:cViewPr varScale="1">
        <p:scale>
          <a:sx n="114" d="100"/>
          <a:sy n="114" d="100"/>
        </p:scale>
        <p:origin x="50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0F9DF-FA3D-E749-BB55-1CCE752F012C}" type="datetimeFigureOut">
              <a:rPr lang="en-US" smtClean="0"/>
              <a:t>7/13/26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11508-2E82-AF4D-A6F6-3A000A736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88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11508-2E82-AF4D-A6F6-3A000A7364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56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democraticeducationnetwork.ne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424160" y="640080"/>
            <a:ext cx="1371600" cy="137160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72800" y="1005840"/>
            <a:ext cx="640080" cy="64008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4008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E8B04B"/>
                </a:solidFill>
                <a:latin typeface="Calibri"/>
              </a:rPr>
              <a:t>KASETSART UNIVERSITY SUMMER SCHOOL 2026  ·  DAY 17  ·  FUTURE CHANGEMAKERS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1051560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200" b="1" i="0">
                <a:solidFill>
                  <a:srgbClr val="FFFFFF"/>
                </a:solidFill>
                <a:latin typeface="Cambria"/>
              </a:rPr>
              <a:t>Becoming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331720"/>
            <a:ext cx="105156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200" b="1" i="0">
                <a:solidFill>
                  <a:srgbClr val="FFFFFF"/>
                </a:solidFill>
                <a:latin typeface="Cambria"/>
              </a:rPr>
              <a:t>Sustainability Changemaker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3320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1">
                <a:solidFill>
                  <a:srgbClr val="A3B18A"/>
                </a:solidFill>
                <a:latin typeface="Cambria"/>
              </a:rPr>
              <a:t>Leadership, collaboration and future pathways.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5120640"/>
            <a:ext cx="548640" cy="73152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530352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Dr Farhang Morady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806440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A3B18A"/>
                </a:solidFill>
                <a:latin typeface="Calibri"/>
              </a:rPr>
              <a:t>Director, Democratic Education Network (DEN)  ·  University of Westminster, London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309360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E8B04B"/>
                </a:solidFill>
                <a:latin typeface="Calibri"/>
              </a:rPr>
              <a:t>17 July 2026  ·  09:30 to 11:30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Twelve days ago you were strangers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Look at what you have already done together. This is not a small thing.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8600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Learned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17520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SDGs, the Anthropocene, capitalism, AI, global governance and the glocal frame.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9659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228600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Listened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017520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To Najmah on gender, health and coal extraction in Lahat, Sumatra.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9659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228600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Walked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3017520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The LERD Project at Phetchaburi. Mangroves planted, salt farms visited, blue crabs seen.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2519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526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526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457200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Analysed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303520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The field data. Turned photographs and stories into patterns and problems.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2519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526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526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49240" y="457200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Designed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303520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In the studio, with people from four countries at your table.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2519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526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526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457200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Presented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8200" y="5303520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Yesterday. Your first project as an international sustainability team.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E8B04B"/>
                </a:solidFill>
                <a:latin typeface="Cambria"/>
              </a:rPr>
              <a:t>Today we ask: what does it mean to keep doing this after you land back home?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1F4529"/>
                </a:solidFill>
                <a:latin typeface="Cambria"/>
              </a:rPr>
              <a:t>What we will do in the next two hours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Four movements to send you home ready.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94560"/>
            <a:ext cx="2697480" cy="39319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242316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600" b="1" i="0">
                <a:solidFill>
                  <a:srgbClr val="E8B04B"/>
                </a:solidFill>
                <a:latin typeface="Cambria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3611880"/>
            <a:ext cx="21488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What is a sustainability changemaker?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074920"/>
            <a:ext cx="2148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Not a hero. Not a saviour. Something more useful, and more possible.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2194560"/>
            <a:ext cx="2697480" cy="39319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49040" y="242316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600" b="1" i="0">
                <a:solidFill>
                  <a:srgbClr val="E8B04B"/>
                </a:solidFill>
                <a:latin typeface="Cambr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3611880"/>
            <a:ext cx="21488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Leadership for the long haul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40" y="5074920"/>
            <a:ext cx="2148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Adaptive leadership, leading without authority, and the five capabilities.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2194560"/>
            <a:ext cx="2697480" cy="39319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7960" y="242316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600" b="1" i="0">
                <a:solidFill>
                  <a:srgbClr val="E8B04B"/>
                </a:solidFill>
                <a:latin typeface="Cambr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3611880"/>
            <a:ext cx="21488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Collaboration and networks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5074920"/>
            <a:ext cx="2148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Why the network is the point, and how to keep yours alive after Bangkok.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2194560"/>
            <a:ext cx="2697480" cy="39319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26880" y="242316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600" b="1" i="0">
                <a:solidFill>
                  <a:srgbClr val="E8B04B"/>
                </a:solidFill>
                <a:latin typeface="Cambr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3611880"/>
            <a:ext cx="21488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Future pathways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5074920"/>
            <a:ext cx="2148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Six directions. Three time horizons. And what to do on Monday.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Before we begin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100584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1" dirty="0">
                <a:solidFill>
                  <a:srgbClr val="1A2F1A"/>
                </a:solidFill>
                <a:latin typeface="Cambria"/>
              </a:rPr>
              <a:t>"When you land back home in Jakarta,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377440"/>
            <a:ext cx="100584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1" dirty="0">
                <a:solidFill>
                  <a:srgbClr val="1A2F1A"/>
                </a:solidFill>
                <a:latin typeface="Cambria"/>
              </a:rPr>
              <a:t>Manila, Hanoi, </a:t>
            </a:r>
            <a:r>
              <a:rPr lang="en-US" sz="2800" i="1" dirty="0">
                <a:solidFill>
                  <a:srgbClr val="1A2F1A"/>
                </a:solidFill>
                <a:latin typeface="Cambria"/>
              </a:rPr>
              <a:t>Hong Kong, and</a:t>
            </a:r>
            <a:r>
              <a:rPr lang="en-US" sz="2800" b="0" i="1" dirty="0">
                <a:solidFill>
                  <a:srgbClr val="1A2F1A"/>
                </a:solidFill>
                <a:latin typeface="Cambria"/>
              </a:rPr>
              <a:t> </a:t>
            </a:r>
            <a:r>
              <a:rPr sz="2800" b="0" i="1" dirty="0">
                <a:solidFill>
                  <a:srgbClr val="1A2F1A"/>
                </a:solidFill>
                <a:latin typeface="Cambria"/>
              </a:rPr>
              <a:t>Beijing,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108960"/>
            <a:ext cx="100584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1">
                <a:solidFill>
                  <a:srgbClr val="1F4529"/>
                </a:solidFill>
                <a:latin typeface="Cambria"/>
              </a:rPr>
              <a:t>what is the first thing you will do differently?"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434840"/>
            <a:ext cx="5486400" cy="15544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0120" y="47548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47548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4800600"/>
            <a:ext cx="4251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Turn to someone new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5349240"/>
            <a:ext cx="4937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Not the person you have sat next to all fortnight. Someone else. Two minutes each.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4434840"/>
            <a:ext cx="5486400" cy="15544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583680" y="47548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0" y="47548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9480" y="4800600"/>
            <a:ext cx="4251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Then write it down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5349240"/>
            <a:ext cx="4937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One sentence. Fold it. Keep it in your pocket for the flight home.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E8B04B"/>
                </a:solidFill>
                <a:latin typeface="Calibri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5156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mbria"/>
              </a:rPr>
              <a:t>What is a sustainability changemaker?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A3B18A"/>
                </a:solidFill>
                <a:latin typeface="Cambria"/>
              </a:rPr>
              <a:t>Not a hero, not a saviour, not an entrepreneur alone.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Defining a changemaker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The word is used loosely. Let us make it useful.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10789920" cy="137160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A WORKING DEFINITION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286000"/>
            <a:ext cx="10058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FFFFFF"/>
                </a:solidFill>
                <a:latin typeface="Cambria"/>
              </a:rPr>
              <a:t>"A sustainability changemaker is a person who, from within their own community, takes responsibility for reshaping the relationships, practices and systems that produce harm, in the direction of care."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38328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1F4529"/>
                </a:solidFill>
                <a:latin typeface="Calibri"/>
              </a:rPr>
              <a:t>FIVE FEATURES OF THIS DEFINITION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840480"/>
            <a:ext cx="2194560" cy="23774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68680" y="4069080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406908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1148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From within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846320"/>
            <a:ext cx="182880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You do not need to be an outsider to change things. Insiders have more traction.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71800" y="3840480"/>
            <a:ext cx="2194560" cy="23774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154680" y="4069080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154680" y="406908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40" y="41148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Takes responsibility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4680" y="4846320"/>
            <a:ext cx="182880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Choice, not calling. Voluntary, not appointed. The choice can be made any Monday.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57800" y="3840480"/>
            <a:ext cx="2194560" cy="23774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5440680" y="4069080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440680" y="406908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5040" y="41148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Reshapes systems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40680" y="4846320"/>
            <a:ext cx="182880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The work is not to help. It is to change what makes help necessary.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43800" y="3840480"/>
            <a:ext cx="2194560" cy="23774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7726680" y="4069080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26680" y="406908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1148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In the direction of care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26680" y="4846320"/>
            <a:ext cx="182880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Care is not a word for nurses. It is a design criterion for institutions.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829800" y="3840480"/>
            <a:ext cx="2194560" cy="23774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012680" y="4069080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0012680" y="406908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07040" y="41148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A person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12680" y="4846320"/>
            <a:ext cx="182880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Not a saint, not a hero. A person, with weaknesses, tired evenings and second thoughts.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Three domains of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Changemakers work on themselves, their community and the wider system, at the same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20240"/>
            <a:ext cx="3703320" cy="4251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2240280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240280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20" y="2286000"/>
            <a:ext cx="22860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4529"/>
                </a:solidFill>
                <a:latin typeface="Cambria"/>
              </a:rPr>
              <a:t>Self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00400"/>
            <a:ext cx="306324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Habits, choices, learning, boundaries and self-care. The one place where change is fully within your reach.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502920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C1531F"/>
                </a:solidFill>
                <a:latin typeface="Calibri"/>
              </a:rPr>
              <a:t>THE WARNING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534924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1A2F1A"/>
                </a:solidFill>
                <a:latin typeface="Calibri"/>
              </a:rPr>
              <a:t>Skip this and you burn out fast.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1920240"/>
            <a:ext cx="3703320" cy="4251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800600" y="2240280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00600" y="2240280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2286000"/>
            <a:ext cx="22860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4529"/>
                </a:solidFill>
                <a:latin typeface="Cambria"/>
              </a:rPr>
              <a:t>Community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0600" y="3200400"/>
            <a:ext cx="306324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The people you can look in the eye. Family, classmates, neighbours, colleagues, your Petchaburi hosts.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502920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C1531F"/>
                </a:solidFill>
                <a:latin typeface="Calibri"/>
              </a:rPr>
              <a:t>THE WARNING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0600" y="534924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1A2F1A"/>
                </a:solidFill>
                <a:latin typeface="Calibri"/>
              </a:rPr>
              <a:t>This is where trust is built and tested.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75320" y="1920240"/>
            <a:ext cx="3703320" cy="4251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595360" y="2240280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95360" y="2240280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286000"/>
            <a:ext cx="22860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4529"/>
                </a:solidFill>
                <a:latin typeface="Cambria"/>
              </a:rPr>
              <a:t>System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3200400"/>
            <a:ext cx="306324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Institutions, laws, markets, cultures. Slow, large, resistant. But this is where the harm is produced.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95360" y="502920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C1531F"/>
                </a:solidFill>
                <a:latin typeface="Calibri"/>
              </a:rPr>
              <a:t>THE WARNING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0" y="534924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1A2F1A"/>
                </a:solidFill>
                <a:latin typeface="Calibri"/>
              </a:rPr>
              <a:t>Skip this and the community keeps drowning.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Some changemakers worth knowing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103" y="963465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Four continents, four styles, one common pattern.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2595" y="1683834"/>
            <a:ext cx="5759605" cy="2476685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9723" y="1734013"/>
            <a:ext cx="48463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800" b="1" i="0" dirty="0">
                <a:solidFill>
                  <a:srgbClr val="1F4529"/>
                </a:solidFill>
                <a:latin typeface="Cambria"/>
              </a:rPr>
              <a:t>Wangari Maathai</a:t>
            </a:r>
            <a:r>
              <a:rPr lang="en-US" sz="1800" b="1" i="0" dirty="0">
                <a:solidFill>
                  <a:srgbClr val="1F4529"/>
                </a:solidFill>
                <a:latin typeface="Cambria"/>
              </a:rPr>
              <a:t> </a:t>
            </a:r>
            <a:endParaRPr sz="1800" b="1" i="0" dirty="0">
              <a:solidFill>
                <a:srgbClr val="1F4529"/>
              </a:solidFill>
              <a:latin typeface="Cambr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631" y="2181178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E8B04B"/>
                </a:solidFill>
                <a:latin typeface="Calibri"/>
              </a:rPr>
              <a:t>Kenya, 1940 to 2011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3967" y="2704169"/>
            <a:ext cx="4846320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lang="en-US" sz="1200" b="0" i="0" dirty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Founded the Green Belt Movement in 1977. Planted more than 51 million trees with rural women. Nobel Peace Prize 2004. Started with a single nursery, ended with a national political voice.</a:t>
            </a:r>
            <a:endParaRPr lang="en-US" sz="1200" b="0" i="0" dirty="0">
              <a:solidFill>
                <a:srgbClr val="1A2F1A"/>
              </a:solidFill>
              <a:latin typeface="Calibri"/>
            </a:endParaRPr>
          </a:p>
          <a:p>
            <a:r>
              <a:rPr lang="en-GB" sz="1200" dirty="0"/>
              <a:t>Trees restored degraded land. Women earned income by growing seedlings. Communities became more self-reliant. Citizens gained confidence to challenge poor governance</a:t>
            </a:r>
            <a:endParaRPr sz="1200" b="0" i="0" dirty="0">
              <a:solidFill>
                <a:srgbClr val="1A2F1A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87058" y="1650380"/>
            <a:ext cx="5655898" cy="2397513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72922" y="1611348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dirty="0">
                <a:solidFill>
                  <a:srgbClr val="1F4529"/>
                </a:solidFill>
                <a:latin typeface="Cambria"/>
              </a:rPr>
              <a:t>Vandana Shiva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2132" y="1913549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dirty="0">
                <a:solidFill>
                  <a:srgbClr val="E8B04B"/>
                </a:solidFill>
                <a:latin typeface="Calibri"/>
              </a:rPr>
              <a:t>India, b. 1952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3102" y="2548053"/>
            <a:ext cx="529683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lang="en-US" sz="1200" b="0" i="0" dirty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Physicist turned seed activist. Founded </a:t>
            </a:r>
            <a:r>
              <a:rPr sz="1200" b="0" i="0" dirty="0" err="1">
                <a:solidFill>
                  <a:srgbClr val="1A2F1A"/>
                </a:solidFill>
                <a:latin typeface="Calibri"/>
              </a:rPr>
              <a:t>Navdanya</a:t>
            </a:r>
            <a:r>
              <a:rPr sz="1200" b="0" i="0" dirty="0">
                <a:solidFill>
                  <a:srgbClr val="1A2F1A"/>
                </a:solidFill>
                <a:latin typeface="Calibri"/>
              </a:rPr>
              <a:t> to protect seed sovereignty and agroecology. Has trained hundreds of thousands of farmers to save their own seeds.</a:t>
            </a:r>
            <a:endParaRPr lang="en-US" sz="1200" b="0" i="0" dirty="0">
              <a:solidFill>
                <a:srgbClr val="1A2F1A"/>
              </a:solidFill>
              <a:latin typeface="Calibri"/>
            </a:endParaRPr>
          </a:p>
          <a:p>
            <a:r>
              <a:rPr lang="en-GB" sz="1200" b="1" dirty="0"/>
              <a:t>She has shaped global debates on:</a:t>
            </a:r>
          </a:p>
          <a:p>
            <a:r>
              <a:rPr lang="en-GB" sz="1200" dirty="0"/>
              <a:t>Sustainable agriculture </a:t>
            </a:r>
          </a:p>
          <a:p>
            <a:r>
              <a:rPr lang="en-GB" sz="1200" dirty="0"/>
              <a:t>Climate change </a:t>
            </a:r>
          </a:p>
          <a:p>
            <a:r>
              <a:rPr lang="en-GB" sz="1200" dirty="0"/>
              <a:t>Corporate control of food systems </a:t>
            </a:r>
          </a:p>
          <a:p>
            <a:pPr algn="l"/>
            <a:endParaRPr lang="en-US" sz="1200" b="0" i="0" dirty="0">
              <a:solidFill>
                <a:srgbClr val="1A2F1A"/>
              </a:solidFill>
              <a:latin typeface="Calibri"/>
            </a:endParaRPr>
          </a:p>
          <a:p>
            <a:pPr algn="l"/>
            <a:endParaRPr lang="en-US" sz="1200" b="0" i="0" dirty="0">
              <a:solidFill>
                <a:srgbClr val="1A2F1A"/>
              </a:solidFill>
              <a:latin typeface="Calibri"/>
            </a:endParaRPr>
          </a:p>
          <a:p>
            <a:pPr algn="l"/>
            <a:endParaRPr sz="1200" b="0" i="0" dirty="0">
              <a:solidFill>
                <a:srgbClr val="1A2F1A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67990" y="4215161"/>
            <a:ext cx="5804210" cy="2368518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480559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dirty="0">
                <a:solidFill>
                  <a:srgbClr val="1F4529"/>
                </a:solidFill>
                <a:latin typeface="Cambria"/>
              </a:rPr>
              <a:t>Berta Cáceres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816211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dirty="0">
                <a:solidFill>
                  <a:srgbClr val="E8B04B"/>
                </a:solidFill>
                <a:latin typeface="Calibri"/>
              </a:rPr>
              <a:t>Honduras, 1971 to 2016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0654" y="5071574"/>
            <a:ext cx="5709424" cy="16619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i="0" dirty="0">
                <a:solidFill>
                  <a:srgbClr val="1A2F1A"/>
                </a:solidFill>
              </a:rPr>
              <a:t>Indigenous Lenca leader. Led a decade-long grassroots campaign that stopped the Agua </a:t>
            </a:r>
            <a:r>
              <a:rPr sz="1200" i="0" dirty="0" err="1">
                <a:solidFill>
                  <a:srgbClr val="1A2F1A"/>
                </a:solidFill>
              </a:rPr>
              <a:t>Zarca</a:t>
            </a:r>
            <a:r>
              <a:rPr sz="1200" i="0" dirty="0">
                <a:solidFill>
                  <a:srgbClr val="1A2F1A"/>
                </a:solidFill>
              </a:rPr>
              <a:t> dam on the </a:t>
            </a:r>
            <a:r>
              <a:rPr sz="1200" i="0" dirty="0" err="1">
                <a:solidFill>
                  <a:srgbClr val="1A2F1A"/>
                </a:solidFill>
              </a:rPr>
              <a:t>Gualcarque</a:t>
            </a:r>
            <a:r>
              <a:rPr sz="1200" i="0" dirty="0">
                <a:solidFill>
                  <a:srgbClr val="1A2F1A"/>
                </a:solidFill>
              </a:rPr>
              <a:t> </a:t>
            </a:r>
            <a:r>
              <a:rPr lang="en-GB" sz="1200" dirty="0">
                <a:solidFill>
                  <a:srgbClr val="1A2F1A"/>
                </a:solidFill>
              </a:rPr>
              <a:t>River.</a:t>
            </a:r>
            <a:r>
              <a:rPr sz="1200" i="0" dirty="0">
                <a:solidFill>
                  <a:srgbClr val="1A2F1A"/>
                </a:solidFill>
              </a:rPr>
              <a:t> Assassinated for her work. Goldman Environmental Prize.</a:t>
            </a:r>
            <a:endParaRPr lang="en-US" sz="1200" i="0" dirty="0">
              <a:solidFill>
                <a:srgbClr val="1A2F1A"/>
              </a:solidFill>
            </a:endParaRPr>
          </a:p>
          <a:p>
            <a:r>
              <a:rPr lang="en-GB" sz="1200" b="1" dirty="0"/>
              <a:t>Environmental protection is also about:</a:t>
            </a:r>
          </a:p>
          <a:p>
            <a:r>
              <a:rPr lang="en-GB" sz="1200" dirty="0"/>
              <a:t>Human rights </a:t>
            </a:r>
          </a:p>
          <a:p>
            <a:r>
              <a:rPr lang="en-GB" sz="1200" dirty="0"/>
              <a:t>Indigenous sovereignty </a:t>
            </a:r>
          </a:p>
          <a:p>
            <a:r>
              <a:rPr lang="en-GB" sz="1200" dirty="0"/>
              <a:t>Gender equality </a:t>
            </a:r>
          </a:p>
          <a:p>
            <a:r>
              <a:rPr lang="en-GB" sz="1200" dirty="0"/>
              <a:t>Community participation </a:t>
            </a:r>
          </a:p>
          <a:p>
            <a:r>
              <a:rPr lang="en-GB" sz="1200" dirty="0"/>
              <a:t>Democratic decision-making</a:t>
            </a:r>
            <a:endParaRPr lang="en-US" sz="1200" b="0" i="0" dirty="0">
              <a:solidFill>
                <a:srgbClr val="1A2F1A"/>
              </a:solidFill>
              <a:latin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342813" y="4137102"/>
            <a:ext cx="5678201" cy="2457728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06737" y="4357895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800" b="1" i="0" dirty="0">
                <a:solidFill>
                  <a:srgbClr val="1F4529"/>
                </a:solidFill>
                <a:latin typeface="Cambria"/>
              </a:rPr>
              <a:t>N</a:t>
            </a:r>
            <a:r>
              <a:rPr sz="1800" b="1" i="0" dirty="0" err="1">
                <a:solidFill>
                  <a:srgbClr val="1F4529"/>
                </a:solidFill>
                <a:latin typeface="Cambria"/>
              </a:rPr>
              <a:t>ajmah</a:t>
            </a:r>
            <a:r>
              <a:rPr sz="1800" b="1" i="0" dirty="0">
                <a:solidFill>
                  <a:srgbClr val="1F4529"/>
                </a:solidFill>
                <a:latin typeface="Cambria"/>
              </a:rPr>
              <a:t> and the Lahat mothers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5585" y="4715849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dirty="0">
                <a:solidFill>
                  <a:srgbClr val="E8B04B"/>
                </a:solidFill>
                <a:latin typeface="Calibri"/>
              </a:rPr>
              <a:t>Indonesia, present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95223" y="5149632"/>
            <a:ext cx="5480826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The case you already know. Feminist Participatory Action Research put research tools in the mothers' hands to reshape the mining conversation</a:t>
            </a:r>
            <a:r>
              <a:rPr lang="en-US" sz="1200" b="0" i="0" dirty="0">
                <a:solidFill>
                  <a:srgbClr val="1A2F1A"/>
                </a:solidFill>
                <a:latin typeface="Calibri"/>
              </a:rPr>
              <a:t>. </a:t>
            </a:r>
          </a:p>
          <a:p>
            <a:pPr algn="l"/>
            <a:r>
              <a:rPr lang="en-GB" sz="1200" b="1" dirty="0">
                <a:solidFill>
                  <a:srgbClr val="1A2F1A"/>
                </a:solidFill>
                <a:latin typeface="Calibri"/>
              </a:rPr>
              <a:t>Why mothers? </a:t>
            </a:r>
            <a:endParaRPr lang="en-US" sz="1200" b="1" i="0" dirty="0">
              <a:solidFill>
                <a:srgbClr val="1A2F1A"/>
              </a:solidFill>
              <a:latin typeface="Calibri"/>
            </a:endParaRPr>
          </a:p>
          <a:p>
            <a:r>
              <a:rPr lang="en-GB" sz="1200" dirty="0"/>
              <a:t>Najmah acted as a facilitator:</a:t>
            </a:r>
          </a:p>
          <a:p>
            <a:r>
              <a:rPr lang="en-GB" sz="1200" dirty="0"/>
              <a:t>organise meetings, encourage participation,  coordinate data collection,  support other mothers in learning research skills,  present findings to decision-makers</a:t>
            </a:r>
          </a:p>
          <a:p>
            <a:r>
              <a:rPr lang="en-GB" sz="1200" b="1" dirty="0"/>
              <a:t>The people most affected by a problem are often best placed to investigate it, understand it, and propose solutions.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A18B46F-00A5-89FA-132D-EC00C20AC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779" y="1630246"/>
            <a:ext cx="1175551" cy="10348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FCCE11-EC1B-5C33-0CD0-3C5632835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171" y="1690445"/>
            <a:ext cx="1137424" cy="93585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4633671-368C-D3B4-8964-EA8F2F0475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410" y="4164516"/>
            <a:ext cx="980996" cy="9286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81FA1F9-4B9B-070B-4A97-D4AF4C399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2867" y="4102410"/>
            <a:ext cx="1084611" cy="10472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Four myths to leave at the airport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These stories will slow you down. Do not carry them home.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54864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80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40280"/>
            <a:ext cx="42976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Myth: you need to be extraordinary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63240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Wangari planted seedlings in a nursery. Bani chairs a Family Welfare Empowerment group. Ordinary hands, patient work.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965960"/>
            <a:ext cx="54864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583680" y="2240280"/>
            <a:ext cx="502920" cy="502920"/>
          </a:xfrm>
          <a:prstGeom prst="ellipse">
            <a:avLst/>
          </a:prstGeom>
          <a:solidFill>
            <a:srgbClr val="80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2240280"/>
            <a:ext cx="42976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Myth: you need permission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063240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Most changemakers in this room started without a title, a mandate or a budget. They started, and the mandate followed.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251960"/>
            <a:ext cx="54864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0120" y="4526280"/>
            <a:ext cx="502920" cy="502920"/>
          </a:xfrm>
          <a:prstGeom prst="ellipse">
            <a:avLst/>
          </a:prstGeom>
          <a:solidFill>
            <a:srgbClr val="80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0120" y="4526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4526280"/>
            <a:ext cx="42976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Myth: it must be your full-time job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5349240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Many of the people you have studied held day jobs while doing this work. You can too. Ten hours a week is not nothing.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4251960"/>
            <a:ext cx="548640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583680" y="4526280"/>
            <a:ext cx="502920" cy="502920"/>
          </a:xfrm>
          <a:prstGeom prst="ellipse">
            <a:avLst/>
          </a:prstGeom>
          <a:solidFill>
            <a:srgbClr val="80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83680" y="4526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4526280"/>
            <a:ext cx="42976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Myth: you have to do it alone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5349240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You do not. The next three sections of this lecture are about why not, and how not to.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E8B04B"/>
                </a:solidFill>
                <a:latin typeface="Calibri"/>
              </a:rPr>
              <a:t>PART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5156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mbria"/>
              </a:rPr>
              <a:t>Leadership for the long haul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A3B18A"/>
                </a:solidFill>
                <a:latin typeface="Cambria"/>
              </a:rPr>
              <a:t>Sustainability is a marathon. The leadership style must be too.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Adaptive leadership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 dirty="0">
                <a:solidFill>
                  <a:srgbClr val="6C6F5F"/>
                </a:solidFill>
                <a:latin typeface="Calibri"/>
              </a:rPr>
              <a:t>The most useful leadership idea for sustainability work.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6596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THE DISTINCTION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23160"/>
            <a:ext cx="4937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1">
                <a:solidFill>
                  <a:srgbClr val="E8B04B"/>
                </a:solidFill>
                <a:latin typeface="Cambria"/>
              </a:rPr>
              <a:t>Technical problems.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971800"/>
            <a:ext cx="493776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Experts can usually solve them.</a:t>
            </a:r>
            <a:endParaRPr lang="en-GB" sz="1300" dirty="0">
              <a:solidFill>
                <a:srgbClr val="A3B18A"/>
              </a:solidFill>
              <a:latin typeface="Calibri"/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Repairing a broken water pipe. Treating a common illness. Installing solar panels. Fixing a computer.</a:t>
            </a:r>
            <a:endParaRPr sz="13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0120" y="4023360"/>
            <a:ext cx="4937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1">
                <a:solidFill>
                  <a:srgbClr val="E8B04B"/>
                </a:solidFill>
                <a:latin typeface="Cambria"/>
              </a:rPr>
              <a:t>Adaptive challenges.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8969" y="4572000"/>
            <a:ext cx="4937760" cy="15081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Problems have no simple answer</a:t>
            </a:r>
            <a:r>
              <a:rPr sz="1300" i="0" dirty="0">
                <a:solidFill>
                  <a:srgbClr val="A3B18A"/>
                </a:solidFill>
                <a:latin typeface="Calibri"/>
              </a:rPr>
              <a:t>.</a:t>
            </a:r>
            <a:endParaRPr lang="en-US" sz="1300" i="0" dirty="0">
              <a:solidFill>
                <a:srgbClr val="A3B18A"/>
              </a:solidFill>
              <a:latin typeface="Calibri"/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People must change: their behaviour, their attitudes, their habits, </a:t>
            </a:r>
          </a:p>
          <a:p>
            <a:r>
              <a:rPr lang="en-GB" sz="1400" dirty="0">
                <a:solidFill>
                  <a:schemeClr val="bg1"/>
                </a:solidFill>
              </a:rPr>
              <a:t>and sometimes even their values. </a:t>
            </a:r>
          </a:p>
          <a:p>
            <a:r>
              <a:rPr lang="en-GB" sz="1400" dirty="0">
                <a:solidFill>
                  <a:schemeClr val="bg1"/>
                </a:solidFill>
              </a:rPr>
              <a:t>Example: Climate change. Poverty. Gender inequality. Community conflict. Sustainable development.</a:t>
            </a:r>
          </a:p>
          <a:p>
            <a:endParaRPr lang="en-GB" sz="1400" dirty="0">
              <a:solidFill>
                <a:schemeClr val="bg1"/>
              </a:solidFill>
            </a:endParaRPr>
          </a:p>
          <a:p>
            <a:r>
              <a:rPr lang="en-GB" sz="1400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182880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F4529"/>
                </a:solidFill>
                <a:latin typeface="Calibri"/>
              </a:rPr>
              <a:t>WHAT ADAPTIVE LEADERS DO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28600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92240" y="237744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Get on the balcony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74320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Step back. See the whole dance floor before you re-enter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29184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338328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Regulate the heat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374904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Not too cold (people ignore the problem). Not too hot (they panic).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29768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92240" y="438912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Give the work back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475488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Do not solve it for them. The community must own the solution.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530352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92240" y="539496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Protect voices from below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576072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The uncomfortable truth usually comes from the least powerful in the room.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Leading without authority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You will spend most of your life influencing people you cannot instruct. Start practising now.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Convene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1752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Bring the right people to the same table. Half of leadership is deciding who is in the room.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Frame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01752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Name what is happening in words others can pick up and repeat. Words that spread do work.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Ask, do not tell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301752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Questions move a room further than statements. Especially uncomfortable questions.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Model the change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349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Do the small thing you want others to do. Take the bike. Ask the awkward question.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4924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Give credit generously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349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The more credit you give away, the more you get back. This is not rhetoric, it is arithmetic.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Stay in the room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8200" y="5349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Half of authority is showing up when others leave. Presence beats speeches.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Five capabilities to keep growing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None of you will be strong in all five. Nobody is. That is why you need each other.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74519"/>
            <a:ext cx="219456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46304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6304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154679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1F4529"/>
                </a:solidFill>
                <a:latin typeface="Cambria"/>
              </a:rPr>
              <a:t>Personal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977639"/>
            <a:ext cx="182880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>
                <a:solidFill>
                  <a:srgbClr val="1A2F1A"/>
                </a:solidFill>
                <a:latin typeface="Calibri"/>
              </a:rPr>
              <a:t>Self-awareness, values, resilience, self-care.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71800" y="1874519"/>
            <a:ext cx="219456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374904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4904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80" y="3154679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1F4529"/>
                </a:solidFill>
                <a:latin typeface="Cambria"/>
              </a:rPr>
              <a:t>Relational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3977639"/>
            <a:ext cx="182880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>
                <a:solidFill>
                  <a:srgbClr val="1A2F1A"/>
                </a:solidFill>
                <a:latin typeface="Calibri"/>
              </a:rPr>
              <a:t>Empathy, listening, holding difference, coalition-building.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257800" y="1874519"/>
            <a:ext cx="219456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03504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3504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40680" y="3154679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1F4529"/>
                </a:solidFill>
                <a:latin typeface="Cambria"/>
              </a:rPr>
              <a:t>Cognitive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40680" y="3977639"/>
            <a:ext cx="182880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>
                <a:solidFill>
                  <a:srgbClr val="1A2F1A"/>
                </a:solidFill>
                <a:latin typeface="Calibri"/>
              </a:rPr>
              <a:t>Systems thinking, critical thinking, imagining alternatives.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43800" y="1874519"/>
            <a:ext cx="219456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32104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2104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26680" y="3154679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1F4529"/>
                </a:solidFill>
                <a:latin typeface="Cambria"/>
              </a:rPr>
              <a:t>Practical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26680" y="3977639"/>
            <a:ext cx="182880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>
                <a:solidFill>
                  <a:srgbClr val="1A2F1A"/>
                </a:solidFill>
                <a:latin typeface="Calibri"/>
              </a:rPr>
              <a:t>Making things happen. Turning ideas into meetings, budgets, prototypes.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829800" y="1874519"/>
            <a:ext cx="219456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060704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60704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12680" y="3154679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1F4529"/>
                </a:solidFill>
                <a:latin typeface="Cambria"/>
              </a:rPr>
              <a:t>Ethical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12680" y="3977639"/>
            <a:ext cx="182880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>
                <a:solidFill>
                  <a:srgbClr val="1A2F1A"/>
                </a:solidFill>
                <a:latin typeface="Calibri"/>
              </a:rPr>
              <a:t>Integrity, courage, the willingness to lose sleep over the right thing.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E8B04B"/>
                </a:solidFill>
                <a:latin typeface="Cambria"/>
              </a:rPr>
              <a:t>Audit yourself. Then find the classmates who cover what you do not.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Failure, rest, resilience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The single most under-taught topic in sustainability leadership.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6596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THREE HARD TRUTHS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68880"/>
            <a:ext cx="4937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E8B04B"/>
                </a:solidFill>
                <a:latin typeface="Cambria"/>
              </a:rPr>
              <a:t>You will fail.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880360"/>
            <a:ext cx="4937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Not once. Often. Every changemaker in your reading list did.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749040"/>
            <a:ext cx="4937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E8B04B"/>
                </a:solidFill>
                <a:latin typeface="Cambria"/>
              </a:rPr>
              <a:t>The problems will outlive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160520"/>
            <a:ext cx="4937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Climate change, inequality, extractive industries. Your job is not to solve them. It is to move them.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5029200"/>
            <a:ext cx="4937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E8B04B"/>
                </a:solidFill>
                <a:latin typeface="Cambria"/>
              </a:rPr>
              <a:t>Rest is political.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440680"/>
            <a:ext cx="4937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You cannot pour from an empty jug. Burnout is not a badge. It is a waste.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182880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F4529"/>
                </a:solidFill>
                <a:latin typeface="Calibri"/>
              </a:rPr>
              <a:t>PRACTICES THAT KEEP CHANGEMAKERS GOING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28600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92240" y="237744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Small wins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74320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Track them. They accumulate. They matter more than you think.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29184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92240" y="338328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A trusted circle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74904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Two or three people who know your work and will tell you the truth.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429768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92240" y="438912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Time away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475488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Weekly rest. Annual holidays. Long walks. Non-negotiable.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530352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2240" y="539496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A practice that is not work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576072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Music, cooking, sport, gardening, prayer. Something the world does not measure.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E8B04B"/>
                </a:solidFill>
                <a:latin typeface="Calibri"/>
              </a:rPr>
              <a:t>PART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5156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mbria"/>
              </a:rPr>
              <a:t>Collaboration and networks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A3B18A"/>
                </a:solidFill>
                <a:latin typeface="Cambria"/>
              </a:rPr>
              <a:t>The network is the point. And it does not survive without care.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Why collaboration wins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Not a moral point. A structural one.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Problems cross borders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63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The rivers, supply chains, migrations and viruses that shape your life all cross national boundaries. So must the response.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Complexity beats individuals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063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No single mind holds the whole picture of a fishery, a slum, a coal seam. Collaboration is how you assemble the picture.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Networks outlast institutions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3063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Governments change. Boards change. Universities change. Well-tended relationships survive all three.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Legitimacy travels through trust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39496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You will need permission to speak in places you were not born in. Trust is the only currency that buys that permission.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4924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Loneliness is dangerous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39496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The single strongest predictor of burnout in activists and researchers is professional isolation.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It is faster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8200" y="539496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Collaboration feels slow at the start. It is faster over any horizon that matters.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Build unusual alliances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The alliances that shifted things in the last century were nearly always surprising.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6596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SOME PAIRS THAT WORKED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6888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E8B04B"/>
                </a:solidFill>
                <a:latin typeface="Cambria"/>
              </a:rPr>
              <a:t>Scientists  ·  Indigenous elders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83464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3B18A"/>
                </a:solidFill>
                <a:latin typeface="Calibri"/>
              </a:rPr>
              <a:t>In climate policy in the Arctic and the Amazon.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24612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E8B04B"/>
                </a:solidFill>
                <a:latin typeface="Cambria"/>
              </a:rPr>
              <a:t>Nurses  ·  Local mayors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61188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3B18A"/>
                </a:solidFill>
                <a:latin typeface="Calibri"/>
              </a:rPr>
              <a:t>In public health responses to lead poisoning in mining towns.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402336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E8B04B"/>
                </a:solidFill>
                <a:latin typeface="Cambria"/>
              </a:rPr>
              <a:t>Farmers  ·  Software engineers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38912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3B18A"/>
                </a:solidFill>
                <a:latin typeface="Calibri"/>
              </a:rPr>
              <a:t>In agroecology apps that respect local knowledge.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480060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E8B04B"/>
                </a:solidFill>
                <a:latin typeface="Cambria"/>
              </a:rPr>
              <a:t>Nuns  ·  Bankers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516636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3B18A"/>
                </a:solidFill>
                <a:latin typeface="Calibri"/>
              </a:rPr>
              <a:t>In the shareholder activism that shifted fossil fuel policy.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557784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E8B04B"/>
                </a:solidFill>
                <a:latin typeface="Cambria"/>
              </a:rPr>
              <a:t>Mothers  ·  Researchers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594360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3B18A"/>
                </a:solidFill>
                <a:latin typeface="Calibri"/>
              </a:rPr>
              <a:t>In Najmah's Lahat, and everywhere FPAR travels.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182880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F4529"/>
                </a:solidFill>
                <a:latin typeface="Calibri"/>
              </a:rPr>
              <a:t>HOW YOU BUILD THEM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228600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92240" y="237744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Share a problem, not an identity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74320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Alliances form around what you both want to change, not what you both are.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29184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92240" y="338328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Bring your specific gift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374904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Every partner needs something the other cannot get elsewhere. Be clear what yours is.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429768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92240" y="438912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Move at the speed of trust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2240" y="475488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Under-promise. Over-deliver. Do not sprint before you have walked together.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530352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92240" y="539496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Handle credit early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92240" y="576072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Agree upfront whose name goes on what. Ninety per cent of collapses start here.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Staying connected after Bangkok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Networks decay quickly. Yours does not have to.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Exchange more than emails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63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Trade WhatsApp, Instagram, LinkedIn, or whatever else your group uses at home. Then actually message.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Set a first 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063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A group video call four weeks from today. Put it in the diary before you leave the room.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A shared document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306324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One place for your project notes, reading list, photos and follow-up ideas. Someone volunteers to be its keeper.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Write once a term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39496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Even a short reflection sent to your Summer School group counts. Frequency beats length.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4924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Introduce each other onward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39496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The person you met here who most needs to know your cousin, your professor, your NGO contact. Make the introduction.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Come back for something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8200" y="5394960"/>
            <a:ext cx="3108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A visit, a co-authored paper, a joint conference session. Give yourselves a reason.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DEN: an example already in the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Democratic Education Network, University of Westminster, London. Active since 2016.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532120" cy="4480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6596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C1531F"/>
                </a:solidFill>
                <a:latin typeface="Calibri"/>
              </a:rPr>
              <a:t>THE SHORT 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23160"/>
            <a:ext cx="50292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A student-led community that treats research, teaching and public engagement as one continuous practice.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703320"/>
            <a:ext cx="502920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Started with a small group of students and one supportive lecturer.</a:t>
            </a:r>
          </a:p>
          <a:p>
            <a:pPr algn="l"/>
            <a:endParaRPr sz="1300" b="0" i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Grew through weekly working sessions, not through top-down planning.</a:t>
            </a:r>
          </a:p>
          <a:p>
            <a:pPr algn="l"/>
            <a:endParaRPr sz="1300" b="0" i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Now connects universities in London, Bangkok, Beijing, Hanoi, Manila, Jakarta and beyond.</a:t>
            </a:r>
          </a:p>
          <a:p>
            <a:pPr algn="l"/>
            <a:endParaRPr sz="1300" b="0" i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You are already inside this case, right now.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7830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29400" y="196596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WHY IT SITS ON THIS LECTURE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468880"/>
            <a:ext cx="49377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A3B18A"/>
                </a:solidFill>
                <a:latin typeface="Cambria"/>
              </a:rPr>
              <a:t>Almost everything we talked about this morning, DEN has been doing for nearly a decade.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3657600"/>
            <a:ext cx="4937760" cy="2468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Leadership without authority: yes.</a:t>
            </a:r>
          </a:p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Bottom-up collaboration: yes.</a:t>
            </a:r>
          </a:p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Cooperation across borders: yes.</a:t>
            </a:r>
          </a:p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Failure, resilience and quiet rebuilding: also yes.</a:t>
            </a:r>
          </a:p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It is not the only model. It is a real one that survived, and that you can plug into on Monday.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1F4529"/>
                </a:solidFill>
                <a:latin typeface="Cambria"/>
              </a:rPr>
              <a:t>The next slide breaks the three principles apart, with DEN as the worked example.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DEN through three lenses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Leadership. Bottom-up collaboration. Cooperation across distance. How DEN actually does each.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703320" cy="4434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2148840"/>
            <a:ext cx="594360" cy="59436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148840"/>
            <a:ext cx="594360" cy="594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2194560"/>
            <a:ext cx="2423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Leadership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880360"/>
            <a:ext cx="306324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300" b="0" i="1" dirty="0">
                <a:solidFill>
                  <a:srgbClr val="C1531F"/>
                </a:solidFill>
                <a:latin typeface="Cambria"/>
              </a:rPr>
              <a:t>Not committees</a:t>
            </a:r>
            <a:r>
              <a:rPr sz="1300" b="0" i="1" dirty="0">
                <a:solidFill>
                  <a:srgbClr val="C1531F"/>
                </a:solidFill>
                <a:latin typeface="Cambria"/>
              </a:rPr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1005840" y="3474720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47472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429000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Every year a new cohort of students takes charge of the international conference.</a:t>
            </a:r>
          </a:p>
        </p:txBody>
      </p:sp>
      <p:sp>
        <p:nvSpPr>
          <p:cNvPr id="13" name="Oval 12"/>
          <p:cNvSpPr/>
          <p:nvPr/>
        </p:nvSpPr>
        <p:spPr>
          <a:xfrm>
            <a:off x="1005840" y="4133088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133088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4087368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Older members mentor, do not command. The credit goes to whoever does the work.</a:t>
            </a:r>
          </a:p>
        </p:txBody>
      </p:sp>
      <p:sp>
        <p:nvSpPr>
          <p:cNvPr id="16" name="Oval 15"/>
          <p:cNvSpPr/>
          <p:nvPr/>
        </p:nvSpPr>
        <p:spPr>
          <a:xfrm>
            <a:off x="1005840" y="4791456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791456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745736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The founding director stays present, but decisions travel outward, not downward.</a:t>
            </a:r>
          </a:p>
        </p:txBody>
      </p:sp>
      <p:sp>
        <p:nvSpPr>
          <p:cNvPr id="19" name="Oval 18"/>
          <p:cNvSpPr/>
          <p:nvPr/>
        </p:nvSpPr>
        <p:spPr>
          <a:xfrm>
            <a:off x="1005840" y="5449824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5840" y="5449824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5404104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The leadership question is: who volunteers, who is trusted, and who follows through.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60" y="1828800"/>
            <a:ext cx="3703320" cy="4434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4800600" y="2148840"/>
            <a:ext cx="594360" cy="59436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800600" y="2148840"/>
            <a:ext cx="594360" cy="594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32120" y="2194560"/>
            <a:ext cx="2423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Bottom-up collaboration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600" y="288036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C1531F"/>
                </a:solidFill>
                <a:latin typeface="Cambria"/>
              </a:rPr>
              <a:t>Ideas start where the work is.</a:t>
            </a:r>
          </a:p>
        </p:txBody>
      </p:sp>
      <p:sp>
        <p:nvSpPr>
          <p:cNvPr id="27" name="Oval 26"/>
          <p:cNvSpPr/>
          <p:nvPr/>
        </p:nvSpPr>
        <p:spPr>
          <a:xfrm>
            <a:off x="4800600" y="3474720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800600" y="347472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12080" y="3429000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Weekly working sessions, not seminars. Whoever shows up sets the agenda that week.</a:t>
            </a:r>
          </a:p>
        </p:txBody>
      </p:sp>
      <p:sp>
        <p:nvSpPr>
          <p:cNvPr id="30" name="Oval 29"/>
          <p:cNvSpPr/>
          <p:nvPr/>
        </p:nvSpPr>
        <p:spPr>
          <a:xfrm>
            <a:off x="4800600" y="4133088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0600" y="4133088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12080" y="4087368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Field trips, magazine issues and book chapters begin as student proposals.</a:t>
            </a:r>
          </a:p>
        </p:txBody>
      </p:sp>
      <p:sp>
        <p:nvSpPr>
          <p:cNvPr id="33" name="Oval 32"/>
          <p:cNvSpPr/>
          <p:nvPr/>
        </p:nvSpPr>
        <p:spPr>
          <a:xfrm>
            <a:off x="4800600" y="4791456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800600" y="4791456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12080" y="4745736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The role of staff is to unlock rooms, sign forms and defend space, not to prescribe outputs.</a:t>
            </a:r>
          </a:p>
        </p:txBody>
      </p:sp>
      <p:sp>
        <p:nvSpPr>
          <p:cNvPr id="36" name="Oval 35"/>
          <p:cNvSpPr/>
          <p:nvPr/>
        </p:nvSpPr>
        <p:spPr>
          <a:xfrm>
            <a:off x="4800600" y="5449824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800600" y="5449824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12080" y="5404104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Anyone who wants to lead a project can, once they can name what they want and why.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75320" y="1828800"/>
            <a:ext cx="3703320" cy="4434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595360" y="2148840"/>
            <a:ext cx="594360" cy="59436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595360" y="2148840"/>
            <a:ext cx="594360" cy="594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326880" y="2194560"/>
            <a:ext cx="2423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Cooperation across distance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95360" y="288036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C1531F"/>
                </a:solidFill>
                <a:latin typeface="Cambria"/>
              </a:rPr>
              <a:t>The network is the point.</a:t>
            </a:r>
          </a:p>
        </p:txBody>
      </p:sp>
      <p:sp>
        <p:nvSpPr>
          <p:cNvPr id="44" name="Oval 43"/>
          <p:cNvSpPr/>
          <p:nvPr/>
        </p:nvSpPr>
        <p:spPr>
          <a:xfrm>
            <a:off x="8595360" y="3474720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595360" y="347472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06840" y="3429000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Partner universities in Thailand, China, Vietnam, Indonesia, the Philippines, Turkey, Peru.</a:t>
            </a:r>
          </a:p>
        </p:txBody>
      </p:sp>
      <p:sp>
        <p:nvSpPr>
          <p:cNvPr id="47" name="Oval 46"/>
          <p:cNvSpPr/>
          <p:nvPr/>
        </p:nvSpPr>
        <p:spPr>
          <a:xfrm>
            <a:off x="8595360" y="4133088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8595360" y="4133088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06840" y="4087368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Two-way exchange: DEN students travel, and international students come to London.</a:t>
            </a:r>
          </a:p>
        </p:txBody>
      </p:sp>
      <p:sp>
        <p:nvSpPr>
          <p:cNvPr id="50" name="Oval 49"/>
          <p:cNvSpPr/>
          <p:nvPr/>
        </p:nvSpPr>
        <p:spPr>
          <a:xfrm>
            <a:off x="8595360" y="4791456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8595360" y="4791456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4745736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Shared publications, joint conferences, co-authored chapters and joint Model UN teams.</a:t>
            </a:r>
          </a:p>
        </p:txBody>
      </p:sp>
      <p:sp>
        <p:nvSpPr>
          <p:cNvPr id="53" name="Oval 52"/>
          <p:cNvSpPr/>
          <p:nvPr/>
        </p:nvSpPr>
        <p:spPr>
          <a:xfrm>
            <a:off x="8595360" y="5449824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595360" y="5449824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06840" y="5404104"/>
            <a:ext cx="2651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Trust is built slowly, in person, and then held together by messages and small favours.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E8B04B"/>
                </a:solidFill>
                <a:latin typeface="Cambria"/>
              </a:rPr>
              <a:t>You are welcome inside all three columns. On Monday, pick one and take one step.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E8B04B"/>
                </a:solidFill>
                <a:latin typeface="Calibri"/>
              </a:rPr>
              <a:t>PART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5156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mbria"/>
              </a:rPr>
              <a:t>Future pathways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A3B18A"/>
                </a:solidFill>
                <a:latin typeface="Cambria"/>
              </a:rPr>
              <a:t>Six directions. Three time horizons. And what to do on Monday.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Six pathways beyond graduation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Most sustainability careers weave between two or three of these over a lifetime.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Research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17520"/>
            <a:ext cx="31089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Academia, PhD, applied research. Turning fieldwork into peer-reviewed knowledge that shifts policy.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Policy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017520"/>
            <a:ext cx="31089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Ministries, local government, UN and multilateral bodies. Writing the rules that shape everyone else's choices.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24028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24028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228600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Civil society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3017520"/>
            <a:ext cx="31089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NGOs, advocacy, movement-building. Holding power to account and organising ordinary people.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Business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349240"/>
            <a:ext cx="31089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Social enterprise, ESG, sustainability roles. Reshaping companies from the inside, or building new ones.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4924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Community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349240"/>
            <a:ext cx="31089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Cooperatives, community energy, urban farming, mutual aid. The unglamorous, essential grassroots.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572000"/>
            <a:ext cx="502920" cy="50292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572000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4617720"/>
            <a:ext cx="24688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Creative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8200" y="5349240"/>
            <a:ext cx="31089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Journalism, film, art, communications. Changing the story so the other five paths become possible.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Three time horizons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Think in three timeframes at once. Overweight the short one. Never lose sight of the long one.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74519"/>
            <a:ext cx="370332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20" y="2194559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Six months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520" y="2697479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E8B04B"/>
                </a:solidFill>
                <a:latin typeface="Cambria"/>
              </a:rPr>
              <a:t>Keep this network alive.</a:t>
            </a:r>
          </a:p>
        </p:txBody>
      </p:sp>
      <p:sp>
        <p:nvSpPr>
          <p:cNvPr id="10" name="Oval 9"/>
          <p:cNvSpPr/>
          <p:nvPr/>
        </p:nvSpPr>
        <p:spPr>
          <a:xfrm>
            <a:off x="1005840" y="352043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52043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47471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Publish one reflective piece.</a:t>
            </a:r>
          </a:p>
        </p:txBody>
      </p:sp>
      <p:sp>
        <p:nvSpPr>
          <p:cNvPr id="13" name="Oval 12"/>
          <p:cNvSpPr/>
          <p:nvPr/>
        </p:nvSpPr>
        <p:spPr>
          <a:xfrm>
            <a:off x="1005840" y="416051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16051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411479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Deepen one skill you started here.</a:t>
            </a:r>
          </a:p>
        </p:txBody>
      </p:sp>
      <p:sp>
        <p:nvSpPr>
          <p:cNvPr id="16" name="Oval 15"/>
          <p:cNvSpPr/>
          <p:nvPr/>
        </p:nvSpPr>
        <p:spPr>
          <a:xfrm>
            <a:off x="1005840" y="480059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80059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75487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Book two coffees with people you met.</a:t>
            </a:r>
          </a:p>
        </p:txBody>
      </p:sp>
      <p:sp>
        <p:nvSpPr>
          <p:cNvPr id="19" name="Oval 18"/>
          <p:cNvSpPr/>
          <p:nvPr/>
        </p:nvSpPr>
        <p:spPr>
          <a:xfrm>
            <a:off x="1005840" y="544067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5840" y="544067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539495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Say yes to one small opportunity.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60" y="1874519"/>
            <a:ext cx="370332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480060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80060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0" y="2194559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Two years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0" y="2697479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E8B04B"/>
                </a:solidFill>
                <a:latin typeface="Cambria"/>
              </a:rPr>
              <a:t>Find your niche.</a:t>
            </a:r>
          </a:p>
        </p:txBody>
      </p:sp>
      <p:sp>
        <p:nvSpPr>
          <p:cNvPr id="27" name="Oval 26"/>
          <p:cNvSpPr/>
          <p:nvPr/>
        </p:nvSpPr>
        <p:spPr>
          <a:xfrm>
            <a:off x="4800600" y="352043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800600" y="352043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12080" y="347471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Build a body of work others can point to.</a:t>
            </a:r>
          </a:p>
        </p:txBody>
      </p:sp>
      <p:sp>
        <p:nvSpPr>
          <p:cNvPr id="30" name="Oval 29"/>
          <p:cNvSpPr/>
          <p:nvPr/>
        </p:nvSpPr>
        <p:spPr>
          <a:xfrm>
            <a:off x="4800600" y="416051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0600" y="416051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12080" y="411479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Take one leadership role, however small.</a:t>
            </a:r>
          </a:p>
        </p:txBody>
      </p:sp>
      <p:sp>
        <p:nvSpPr>
          <p:cNvPr id="33" name="Oval 32"/>
          <p:cNvSpPr/>
          <p:nvPr/>
        </p:nvSpPr>
        <p:spPr>
          <a:xfrm>
            <a:off x="4800600" y="480059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800600" y="480059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12080" y="475487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Find one mentor. Become one to someone else.</a:t>
            </a:r>
          </a:p>
        </p:txBody>
      </p:sp>
      <p:sp>
        <p:nvSpPr>
          <p:cNvPr id="36" name="Oval 35"/>
          <p:cNvSpPr/>
          <p:nvPr/>
        </p:nvSpPr>
        <p:spPr>
          <a:xfrm>
            <a:off x="4800600" y="544067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800600" y="544067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12080" y="539495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Travel once, on purpose, to learn.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75320" y="1874519"/>
            <a:ext cx="3703320" cy="4297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595360" y="2194559"/>
            <a:ext cx="685800" cy="6858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595360" y="2194559"/>
            <a:ext cx="685800" cy="685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464040" y="2194559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Ten years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464040" y="2697479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E8B04B"/>
                </a:solidFill>
                <a:latin typeface="Cambria"/>
              </a:rPr>
              <a:t>Shape something.</a:t>
            </a:r>
          </a:p>
        </p:txBody>
      </p:sp>
      <p:sp>
        <p:nvSpPr>
          <p:cNvPr id="44" name="Oval 43"/>
          <p:cNvSpPr/>
          <p:nvPr/>
        </p:nvSpPr>
        <p:spPr>
          <a:xfrm>
            <a:off x="8595360" y="352043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595360" y="352043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06840" y="347471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Have one thing you can call your contribution.</a:t>
            </a:r>
          </a:p>
        </p:txBody>
      </p:sp>
      <p:sp>
        <p:nvSpPr>
          <p:cNvPr id="47" name="Oval 46"/>
          <p:cNvSpPr/>
          <p:nvPr/>
        </p:nvSpPr>
        <p:spPr>
          <a:xfrm>
            <a:off x="8595360" y="416051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8595360" y="416051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06840" y="411479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Have mentored people who will outdo you.</a:t>
            </a:r>
          </a:p>
        </p:txBody>
      </p:sp>
      <p:sp>
        <p:nvSpPr>
          <p:cNvPr id="50" name="Oval 49"/>
          <p:cNvSpPr/>
          <p:nvPr/>
        </p:nvSpPr>
        <p:spPr>
          <a:xfrm>
            <a:off x="8595360" y="480059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8595360" y="480059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475487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Sit on one board or committee that matters.</a:t>
            </a:r>
          </a:p>
        </p:txBody>
      </p:sp>
      <p:sp>
        <p:nvSpPr>
          <p:cNvPr id="53" name="Oval 52"/>
          <p:cNvSpPr/>
          <p:nvPr/>
        </p:nvSpPr>
        <p:spPr>
          <a:xfrm>
            <a:off x="8595360" y="5440679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595360" y="5440679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•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06840" y="539495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Leave a place better than you found it.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Career and calling: hold both loosely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The rent still has to be paid. The soul still has to be fed. Do not confuse the two.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532120" cy="4480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65960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C1531F"/>
                </a:solidFill>
                <a:latin typeface="Calibri"/>
              </a:rPr>
              <a:t>CAREER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331720"/>
            <a:ext cx="5120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1">
                <a:solidFill>
                  <a:srgbClr val="1F4529"/>
                </a:solidFill>
                <a:latin typeface="Cambria"/>
              </a:rPr>
              <a:t>What pays your rent.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017520"/>
            <a:ext cx="5120640" cy="310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Choose a role that keeps you close to the work you care about, even sideways.</a:t>
            </a:r>
          </a:p>
          <a:p>
            <a:pPr algn="l"/>
            <a:endParaRPr sz="1300" b="0" i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Learn what your employer teaches you. Money and skills are both currencies.</a:t>
            </a:r>
          </a:p>
          <a:p>
            <a:pPr algn="l"/>
            <a:endParaRPr sz="1300" b="0" i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Change jobs every three to five years for most of your twenties. Loyalty comes later.</a:t>
            </a:r>
          </a:p>
          <a:p>
            <a:pPr algn="l"/>
            <a:endParaRPr sz="1300" b="0" i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A boring day job with time for your calling is often better than the reverse.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7830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29400" y="196596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E8B04B"/>
                </a:solidFill>
                <a:latin typeface="Calibri"/>
              </a:rPr>
              <a:t>CALLING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331720"/>
            <a:ext cx="4937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1">
                <a:solidFill>
                  <a:srgbClr val="FFFFFF"/>
                </a:solidFill>
                <a:latin typeface="Cambria"/>
              </a:rPr>
              <a:t>What feeds your soul.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3017520"/>
            <a:ext cx="4937760" cy="310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Look for the thing you would do without being paid.</a:t>
            </a:r>
          </a:p>
          <a:p>
            <a:pPr algn="l"/>
            <a:endParaRPr sz="1300" b="0" i="0">
              <a:solidFill>
                <a:srgbClr val="A3B18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It rarely arrives fully formed. It emerges from many small experiments.</a:t>
            </a:r>
          </a:p>
          <a:p>
            <a:pPr algn="l"/>
            <a:endParaRPr sz="1300" b="0" i="0">
              <a:solidFill>
                <a:srgbClr val="A3B18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It might be inside your day job. It might be entirely separate. Both are fine.</a:t>
            </a:r>
          </a:p>
          <a:p>
            <a:pPr algn="l"/>
            <a:endParaRPr sz="1300" b="0" i="0">
              <a:solidFill>
                <a:srgbClr val="A3B18A"/>
              </a:solidFill>
              <a:latin typeface="Calibri"/>
            </a:endParaRPr>
          </a:p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Callings evolve. The one you name at twenty five is not the one you serve at forty.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What to do on Monday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Not next year. Not next summer. Monday. When you are still tired from the flight.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0312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251460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1460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51460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Write one page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310896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About what you learnt here. To a friend, a professor, or your student magazine. Do it before you unpack.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10312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629400" y="251460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51460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0" y="251460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Send three messages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310896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To three people you met. Not "nice to meet you." Say what you took from the conversation.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20624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05840" y="461772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61772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461772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Sign up for one thing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521208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A society, a course, a volunteer role, a reading group. Anything that keeps you moving.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420624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629400" y="461772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29400" y="461772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461772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Book two coffees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521208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With people at your own university you should know but do not.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Four commitments to carry home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If you remember nothing else, remember these.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0312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251460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51460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468880"/>
            <a:ext cx="3794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F4529"/>
                </a:solidFill>
                <a:latin typeface="Cambria"/>
              </a:rPr>
              <a:t>Start where you 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315468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You do not need permission, funding or fame. You need a small first step, taken today.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10312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629400" y="251460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51460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0" y="2468880"/>
            <a:ext cx="3794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F4529"/>
                </a:solidFill>
                <a:latin typeface="Cambria"/>
              </a:rPr>
              <a:t>Do not go alone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315468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The network is the point. Find your people, keep them close, work with them for years.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20624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05840" y="461772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61772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4572000"/>
            <a:ext cx="3794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F4529"/>
                </a:solidFill>
                <a:latin typeface="Cambria"/>
              </a:rPr>
              <a:t>Take care of yourself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525780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Rest is political. Burnout is not a badge. You are more useful whole than you are heroic.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4206240"/>
            <a:ext cx="5486400" cy="19659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629400" y="461772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29400" y="461772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4572000"/>
            <a:ext cx="3794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F4529"/>
                </a:solidFill>
                <a:latin typeface="Cambria"/>
              </a:rPr>
              <a:t>Change what you can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525780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Not everything. Not the whole system. Change the piece within reach. Then reach further.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1F4529"/>
                </a:solidFill>
                <a:latin typeface="Cambria"/>
              </a:rPr>
              <a:t>Stay in touch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You are welcome in London, in the network, and in whatever comes next.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10789920" cy="292608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201168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AN OPEN DOOR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23160"/>
            <a:ext cx="1033272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Write for our online magazine, insidewestminster.co.uk. We publish student voices from around the world, and edit warmly.</a:t>
            </a:r>
          </a:p>
          <a:p>
            <a:pPr algn="l"/>
            <a:endParaRPr sz="1400" b="0" i="0">
              <a:solidFill>
                <a:srgbClr val="FFFFFF"/>
              </a:solidFill>
              <a:latin typeface="Calibri"/>
            </a:endParaRP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Contribute a chapter to next year's book. The theme is being shaped now. Yours can be one of the voices in it.</a:t>
            </a:r>
          </a:p>
          <a:p>
            <a:pPr algn="l"/>
            <a:endParaRPr sz="1400" b="0" i="0">
              <a:solidFill>
                <a:srgbClr val="FFFFFF"/>
              </a:solidFill>
              <a:latin typeface="Calibri"/>
            </a:endParaRPr>
          </a:p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Come to next year's DEN annual conference in London. Bring your Summer School project.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983480"/>
            <a:ext cx="10789920" cy="12344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512064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C1531F"/>
                </a:solidFill>
                <a:latin typeface="Calibri"/>
              </a:rPr>
              <a:t>STAY IN CONTACT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5486400"/>
            <a:ext cx="1033272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 dirty="0">
                <a:solidFill>
                  <a:srgbClr val="1A2F1A"/>
                </a:solidFill>
                <a:latin typeface="Calibri"/>
              </a:rPr>
              <a:t>Dr Farhang Morady  ·  Director, DEN  ·  University of Westminster</a:t>
            </a:r>
          </a:p>
          <a:p>
            <a:r>
              <a:rPr sz="1300" b="0" i="0" dirty="0" err="1">
                <a:solidFill>
                  <a:srgbClr val="1A2F1A"/>
                </a:solidFill>
                <a:latin typeface="Calibri"/>
              </a:rPr>
              <a:t>farhangmorady.net</a:t>
            </a:r>
            <a:r>
              <a:rPr sz="1300" b="0" i="0" dirty="0">
                <a:solidFill>
                  <a:srgbClr val="1A2F1A"/>
                </a:solidFill>
                <a:latin typeface="Calibri"/>
              </a:rPr>
              <a:t>  ·  </a:t>
            </a:r>
            <a:r>
              <a:rPr sz="1300" b="0" i="0" dirty="0" err="1">
                <a:solidFill>
                  <a:srgbClr val="1A2F1A"/>
                </a:solidFill>
                <a:latin typeface="Calibri"/>
              </a:rPr>
              <a:t>insidewestminster.co.uk</a:t>
            </a:r>
            <a:r>
              <a:rPr sz="1300" b="0" i="0" dirty="0">
                <a:solidFill>
                  <a:srgbClr val="1A2F1A"/>
                </a:solidFill>
                <a:latin typeface="Calibri"/>
              </a:rPr>
              <a:t>  ·</a:t>
            </a:r>
            <a:r>
              <a:rPr lang="en-US" sz="1300" dirty="0">
                <a:solidFill>
                  <a:srgbClr val="1A2F1A"/>
                </a:solidFill>
                <a:latin typeface="Calibri"/>
              </a:rPr>
              <a:t> </a:t>
            </a:r>
            <a:r>
              <a:rPr lang="en-US" sz="1300" dirty="0">
                <a:solidFill>
                  <a:srgbClr val="1A2F1A"/>
                </a:solidFill>
              </a:rPr>
              <a:t>https://</a:t>
            </a:r>
            <a:r>
              <a:rPr lang="en-US" sz="1300" dirty="0" err="1">
                <a:solidFill>
                  <a:srgbClr val="1A2F1A"/>
                </a:solidFill>
              </a:rPr>
              <a:t>democraticeducationnetwork.net</a:t>
            </a:r>
            <a:r>
              <a:rPr lang="en-US" sz="1300" dirty="0">
                <a:solidFill>
                  <a:srgbClr val="1A2F1A"/>
                </a:solidFill>
              </a:rPr>
              <a:t>/</a:t>
            </a:r>
            <a:endParaRPr sz="1300" b="0" i="0" dirty="0">
              <a:solidFill>
                <a:srgbClr val="1A2F1A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1F4529"/>
                </a:solidFill>
                <a:latin typeface="Cambria"/>
              </a:rPr>
              <a:t>Add me on LinkedIn. Message me. Tell me what you did next.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12234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400" b="1" i="0">
                <a:solidFill>
                  <a:srgbClr val="FFFFFF"/>
                </a:solidFill>
                <a:latin typeface="Cambria"/>
              </a:rPr>
              <a:t>Thank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3249" y="2707516"/>
            <a:ext cx="10058400" cy="1415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GB" sz="2400" dirty="0">
                <a:solidFill>
                  <a:srgbClr val="FFC000"/>
                </a:solidFill>
              </a:rPr>
              <a:t>Find what needs changing in the world. Care about it deeply. Act on it with passion. That is where transformation start.</a:t>
            </a:r>
          </a:p>
          <a:p>
            <a:r>
              <a:rPr lang="en-GB" sz="2200" i="1" dirty="0">
                <a:solidFill>
                  <a:srgbClr val="A3B18A"/>
                </a:solidFill>
                <a:latin typeface="Cambria"/>
              </a:rPr>
              <a:t> </a:t>
            </a:r>
          </a:p>
          <a:p>
            <a:pPr algn="l"/>
            <a:r>
              <a:rPr lang="en-US" sz="2200" b="0" i="1" dirty="0">
                <a:solidFill>
                  <a:srgbClr val="A3B18A"/>
                </a:solidFill>
                <a:latin typeface="Cambria"/>
              </a:rPr>
              <a:t> </a:t>
            </a:r>
            <a:endParaRPr sz="2200" b="0" i="1" dirty="0">
              <a:solidFill>
                <a:srgbClr val="A3B18A"/>
              </a:solidFill>
              <a:latin typeface="Cambri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4937760"/>
            <a:ext cx="457200" cy="4572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571500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Dr Farhang Morady  ·  Director, Democratic Education Network  ·  University of Westminster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6126480"/>
            <a:ext cx="100584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 dirty="0" err="1">
                <a:solidFill>
                  <a:srgbClr val="E8B04B"/>
                </a:solidFill>
                <a:latin typeface="Calibri"/>
              </a:rPr>
              <a:t>farhangmorady.net</a:t>
            </a:r>
            <a:r>
              <a:rPr sz="1100" b="0" i="0" dirty="0">
                <a:solidFill>
                  <a:srgbClr val="E8B04B"/>
                </a:solidFill>
                <a:latin typeface="Calibri"/>
              </a:rPr>
              <a:t>  </a:t>
            </a:r>
            <a:r>
              <a:rPr sz="1100" dirty="0">
                <a:solidFill>
                  <a:srgbClr val="FFC000"/>
                </a:solidFill>
              </a:rPr>
              <a:t>·  </a:t>
            </a:r>
            <a:r>
              <a:rPr lang="en-GB" sz="1100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https://democraticeducationnetwork.net/</a:t>
            </a:r>
            <a:r>
              <a:rPr lang="en-GB" sz="1100" dirty="0">
                <a:solidFill>
                  <a:srgbClr val="FFC000"/>
                </a:solidFill>
              </a:rPr>
              <a:t>. </a:t>
            </a:r>
            <a:r>
              <a:rPr sz="1100" b="0" i="0" dirty="0" err="1">
                <a:solidFill>
                  <a:srgbClr val="E8B04B"/>
                </a:solidFill>
                <a:latin typeface="Calibri"/>
              </a:rPr>
              <a:t>insidewestminster.co.uk</a:t>
            </a:r>
            <a:endParaRPr sz="1100" b="0" i="0" dirty="0">
              <a:solidFill>
                <a:srgbClr val="E8B04B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2793</TotalTime>
  <Words>3522</Words>
  <Application>Microsoft Macintosh PowerPoint</Application>
  <PresentationFormat>Widescreen</PresentationFormat>
  <Paragraphs>464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 Morady</cp:lastModifiedBy>
  <cp:revision>6</cp:revision>
  <dcterms:created xsi:type="dcterms:W3CDTF">2013-01-27T09:14:16Z</dcterms:created>
  <dcterms:modified xsi:type="dcterms:W3CDTF">2026-07-13T03:49:48Z</dcterms:modified>
  <cp:category/>
</cp:coreProperties>
</file>