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732915" y="1301622"/>
            <a:ext cx="8726169" cy="19088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817620" y="3989070"/>
            <a:ext cx="4556759" cy="939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18463" y="1755394"/>
            <a:ext cx="10355072" cy="3111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236470" y="1363497"/>
            <a:ext cx="7719059" cy="47282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najmah@fkm.unsri.ac.id" TargetMode="External"/><Relationship Id="rId3" Type="http://schemas.openxmlformats.org/officeDocument/2006/relationships/hyperlink" Target="mailto:najmahn@vuw.leidenuniv.nl" TargetMode="External"/><Relationship Id="rId4" Type="http://schemas.openxmlformats.org/officeDocument/2006/relationships/image" Target="../media/image2.png"/><Relationship Id="rId5" Type="http://schemas.openxmlformats.org/officeDocument/2006/relationships/image" Target="../media/image3.jpg"/><Relationship Id="rId6" Type="http://schemas.openxmlformats.org/officeDocument/2006/relationships/image" Target="../media/image4.png"/><Relationship Id="rId7" Type="http://schemas.openxmlformats.org/officeDocument/2006/relationships/image" Target="../media/image5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jpg"/><Relationship Id="rId3" Type="http://schemas.openxmlformats.org/officeDocument/2006/relationships/hyperlink" Target="https://www.titaninfra.com/jalan-tol-" TargetMode="Externa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Relationship Id="rId3" Type="http://schemas.openxmlformats.org/officeDocument/2006/relationships/hyperlink" Target="https://mongabay.co.id/2023/11/29/kala-tambang-batubara-kuasai-sumsel-lingkungan-rusak-hidup-warga-makin-susah/" TargetMode="Externa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jpg"/><Relationship Id="rId3" Type="http://schemas.openxmlformats.org/officeDocument/2006/relationships/hyperlink" Target="https://kumparan.com/urbanid/debu-batu-bara-jadi-ancaman-serius-bagi-kesehatan-warga-lahat-2489n1TPJVW/3/gallery/1" TargetMode="Externa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jpg"/><Relationship Id="rId3" Type="http://schemas.openxmlformats.org/officeDocument/2006/relationships/image" Target="../media/image11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.jpg"/><Relationship Id="rId3" Type="http://schemas.openxmlformats.org/officeDocument/2006/relationships/image" Target="../media/image16.png"/><Relationship Id="rId4" Type="http://schemas.openxmlformats.org/officeDocument/2006/relationships/image" Target="../media/image17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jpg"/><Relationship Id="rId3" Type="http://schemas.openxmlformats.org/officeDocument/2006/relationships/image" Target="../media/image20.jpg"/><Relationship Id="rId4" Type="http://schemas.openxmlformats.org/officeDocument/2006/relationships/hyperlink" Target="https://openknowledge.worldbank.org/entities/publication/49a386a9-5a41-4302-bf34-a8644807127b" TargetMode="External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.jp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Relationship Id="rId3" Type="http://schemas.openxmlformats.org/officeDocument/2006/relationships/image" Target="../media/image23.jp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5.jp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6.jp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7.jp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8.jp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9.jpg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0.jpg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1.jpg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2.jpg"/></Relationships>
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3.jpg"/><Relationship Id="rId3" Type="http://schemas.openxmlformats.org/officeDocument/2006/relationships/image" Target="../media/image34.jpg"/><Relationship Id="rId4" Type="http://schemas.openxmlformats.org/officeDocument/2006/relationships/image" Target="../media/image35.jpg"/></Relationships>
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6.jpg"/><Relationship Id="rId3" Type="http://schemas.openxmlformats.org/officeDocument/2006/relationships/image" Target="../media/image37.jpg"/><Relationship Id="rId4" Type="http://schemas.openxmlformats.org/officeDocument/2006/relationships/image" Target="../media/image38.jpg"/></Relationships>
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2.jpg"/></Relationships>
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497583" y="1124457"/>
            <a:ext cx="9449435" cy="1300480"/>
          </a:xfrm>
          <a:prstGeom prst="rect"/>
        </p:spPr>
        <p:txBody>
          <a:bodyPr wrap="square" lIns="0" tIns="89535" rIns="0" bIns="0" rtlCol="0" vert="horz">
            <a:spAutoFit/>
          </a:bodyPr>
          <a:lstStyle/>
          <a:p>
            <a:pPr marL="3034665" marR="5080" indent="-3022600">
              <a:lnSpc>
                <a:spcPts val="4750"/>
              </a:lnSpc>
              <a:spcBef>
                <a:spcPts val="705"/>
              </a:spcBef>
            </a:pPr>
            <a:r>
              <a:rPr dirty="0" sz="4400" spc="-340"/>
              <a:t>Gender,</a:t>
            </a:r>
            <a:r>
              <a:rPr dirty="0" sz="4400" spc="-270"/>
              <a:t> </a:t>
            </a:r>
            <a:r>
              <a:rPr dirty="0" sz="4400" spc="-220"/>
              <a:t>Health,</a:t>
            </a:r>
            <a:r>
              <a:rPr dirty="0" sz="4400" spc="-270"/>
              <a:t> and</a:t>
            </a:r>
            <a:r>
              <a:rPr dirty="0" sz="4400" spc="-290"/>
              <a:t> </a:t>
            </a:r>
            <a:r>
              <a:rPr dirty="0" sz="4400" spc="-375"/>
              <a:t>Resource</a:t>
            </a:r>
            <a:r>
              <a:rPr dirty="0" sz="4400" spc="-295"/>
              <a:t> </a:t>
            </a:r>
            <a:r>
              <a:rPr dirty="0" sz="4400" spc="-215"/>
              <a:t>Extraction</a:t>
            </a:r>
            <a:r>
              <a:rPr dirty="0" sz="4400" spc="-305"/>
              <a:t> </a:t>
            </a:r>
            <a:r>
              <a:rPr dirty="0" sz="4400" spc="-25"/>
              <a:t>in </a:t>
            </a:r>
            <a:r>
              <a:rPr dirty="0" sz="4400" spc="-290"/>
              <a:t>Southeast</a:t>
            </a:r>
            <a:r>
              <a:rPr dirty="0" sz="4400" spc="-295"/>
              <a:t> </a:t>
            </a:r>
            <a:r>
              <a:rPr dirty="0" sz="4400" spc="-325"/>
              <a:t>Asia: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811783" y="2331847"/>
            <a:ext cx="10822305" cy="1300480"/>
          </a:xfrm>
          <a:prstGeom prst="rect">
            <a:avLst/>
          </a:prstGeom>
        </p:spPr>
        <p:txBody>
          <a:bodyPr wrap="square" lIns="0" tIns="89535" rIns="0" bIns="0" rtlCol="0" vert="horz">
            <a:spAutoFit/>
          </a:bodyPr>
          <a:lstStyle/>
          <a:p>
            <a:pPr marL="4206875" marR="5080" indent="-4194810">
              <a:lnSpc>
                <a:spcPts val="4750"/>
              </a:lnSpc>
              <a:spcBef>
                <a:spcPts val="705"/>
              </a:spcBef>
            </a:pPr>
            <a:r>
              <a:rPr dirty="0" sz="4400" spc="-430">
                <a:latin typeface="Arial"/>
                <a:cs typeface="Arial"/>
              </a:rPr>
              <a:t>Lessons</a:t>
            </a:r>
            <a:r>
              <a:rPr dirty="0" sz="4400" spc="-295">
                <a:latin typeface="Arial"/>
                <a:cs typeface="Arial"/>
              </a:rPr>
              <a:t> </a:t>
            </a:r>
            <a:r>
              <a:rPr dirty="0" sz="4400" spc="-95">
                <a:latin typeface="Arial"/>
                <a:cs typeface="Arial"/>
              </a:rPr>
              <a:t>from</a:t>
            </a:r>
            <a:r>
              <a:rPr dirty="0" sz="4400" spc="-345">
                <a:latin typeface="Arial"/>
                <a:cs typeface="Arial"/>
              </a:rPr>
              <a:t> </a:t>
            </a:r>
            <a:r>
              <a:rPr dirty="0" sz="4400" spc="-175">
                <a:latin typeface="Arial"/>
                <a:cs typeface="Arial"/>
              </a:rPr>
              <a:t>Mothers</a:t>
            </a:r>
            <a:r>
              <a:rPr dirty="0" sz="4400" spc="-290">
                <a:latin typeface="Arial"/>
                <a:cs typeface="Arial"/>
              </a:rPr>
              <a:t> </a:t>
            </a:r>
            <a:r>
              <a:rPr dirty="0" sz="4400" spc="-105">
                <a:latin typeface="Arial"/>
                <a:cs typeface="Arial"/>
              </a:rPr>
              <a:t>in</a:t>
            </a:r>
            <a:r>
              <a:rPr dirty="0" sz="4400" spc="-295">
                <a:latin typeface="Arial"/>
                <a:cs typeface="Arial"/>
              </a:rPr>
              <a:t> </a:t>
            </a:r>
            <a:r>
              <a:rPr dirty="0" sz="4400" spc="-395">
                <a:latin typeface="Arial"/>
                <a:cs typeface="Arial"/>
              </a:rPr>
              <a:t>a</a:t>
            </a:r>
            <a:r>
              <a:rPr dirty="0" sz="4400" spc="-270">
                <a:latin typeface="Arial"/>
                <a:cs typeface="Arial"/>
              </a:rPr>
              <a:t> </a:t>
            </a:r>
            <a:r>
              <a:rPr dirty="0" sz="4400" spc="-305">
                <a:latin typeface="Arial"/>
                <a:cs typeface="Arial"/>
              </a:rPr>
              <a:t>Sumatran</a:t>
            </a:r>
            <a:r>
              <a:rPr dirty="0" sz="4400" spc="-310">
                <a:latin typeface="Arial"/>
                <a:cs typeface="Arial"/>
              </a:rPr>
              <a:t> </a:t>
            </a:r>
            <a:r>
              <a:rPr dirty="0" sz="4400" spc="-375">
                <a:latin typeface="Arial"/>
                <a:cs typeface="Arial"/>
              </a:rPr>
              <a:t>Coal</a:t>
            </a:r>
            <a:r>
              <a:rPr dirty="0" sz="4400" spc="-285">
                <a:latin typeface="Arial"/>
                <a:cs typeface="Arial"/>
              </a:rPr>
              <a:t> </a:t>
            </a:r>
            <a:r>
              <a:rPr dirty="0" sz="4400" spc="-80">
                <a:latin typeface="Arial"/>
                <a:cs typeface="Arial"/>
              </a:rPr>
              <a:t>Mining </a:t>
            </a:r>
            <a:r>
              <a:rPr dirty="0" sz="4400" spc="-530">
                <a:latin typeface="Arial"/>
                <a:cs typeface="Arial"/>
              </a:rPr>
              <a:t>Case</a:t>
            </a:r>
            <a:r>
              <a:rPr dirty="0" sz="4400" spc="-310">
                <a:latin typeface="Arial"/>
                <a:cs typeface="Arial"/>
              </a:rPr>
              <a:t> Study</a:t>
            </a:r>
            <a:endParaRPr sz="4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00683" y="3870322"/>
            <a:ext cx="10104755" cy="2907030"/>
          </a:xfrm>
          <a:prstGeom prst="rect">
            <a:avLst/>
          </a:prstGeom>
        </p:spPr>
        <p:txBody>
          <a:bodyPr wrap="square" lIns="0" tIns="172720" rIns="0" bIns="0" rtlCol="0" vert="horz">
            <a:spAutoFit/>
          </a:bodyPr>
          <a:lstStyle/>
          <a:p>
            <a:pPr algn="ctr" marL="5080">
              <a:lnSpc>
                <a:spcPct val="100000"/>
              </a:lnSpc>
              <a:spcBef>
                <a:spcPts val="1360"/>
              </a:spcBef>
            </a:pPr>
            <a:r>
              <a:rPr dirty="0" sz="4800" spc="-325" b="1">
                <a:latin typeface="Arial"/>
                <a:cs typeface="Arial"/>
              </a:rPr>
              <a:t>Najmah</a:t>
            </a:r>
            <a:endParaRPr sz="4800">
              <a:latin typeface="Arial"/>
              <a:cs typeface="Arial"/>
            </a:endParaRPr>
          </a:p>
          <a:p>
            <a:pPr algn="ctr" marL="2540">
              <a:lnSpc>
                <a:spcPct val="100000"/>
              </a:lnSpc>
              <a:spcBef>
                <a:spcPts val="570"/>
              </a:spcBef>
            </a:pPr>
            <a:r>
              <a:rPr dirty="0" sz="2200" spc="-90">
                <a:latin typeface="Arial"/>
                <a:cs typeface="Arial"/>
              </a:rPr>
              <a:t>Lecturer</a:t>
            </a:r>
            <a:r>
              <a:rPr dirty="0" sz="2200" spc="-105">
                <a:latin typeface="Arial"/>
                <a:cs typeface="Arial"/>
              </a:rPr>
              <a:t> </a:t>
            </a:r>
            <a:r>
              <a:rPr dirty="0" sz="2200" spc="-40">
                <a:latin typeface="Arial"/>
                <a:cs typeface="Arial"/>
              </a:rPr>
              <a:t>in</a:t>
            </a:r>
            <a:r>
              <a:rPr dirty="0" sz="2200" spc="-110">
                <a:latin typeface="Arial"/>
                <a:cs typeface="Arial"/>
              </a:rPr>
              <a:t> </a:t>
            </a:r>
            <a:r>
              <a:rPr dirty="0" sz="2200" spc="-120">
                <a:latin typeface="Arial"/>
                <a:cs typeface="Arial"/>
              </a:rPr>
              <a:t>Faculty</a:t>
            </a:r>
            <a:r>
              <a:rPr dirty="0" sz="2200" spc="-105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of</a:t>
            </a:r>
            <a:r>
              <a:rPr dirty="0" sz="2200" spc="-105">
                <a:latin typeface="Arial"/>
                <a:cs typeface="Arial"/>
              </a:rPr>
              <a:t> </a:t>
            </a:r>
            <a:r>
              <a:rPr dirty="0" sz="2200" spc="-114">
                <a:latin typeface="Arial"/>
                <a:cs typeface="Arial"/>
              </a:rPr>
              <a:t>Public </a:t>
            </a:r>
            <a:r>
              <a:rPr dirty="0" sz="2200" spc="-80">
                <a:latin typeface="Arial"/>
                <a:cs typeface="Arial"/>
              </a:rPr>
              <a:t>Health,</a:t>
            </a:r>
            <a:r>
              <a:rPr dirty="0" sz="2200" spc="-100">
                <a:latin typeface="Arial"/>
                <a:cs typeface="Arial"/>
              </a:rPr>
              <a:t> </a:t>
            </a:r>
            <a:r>
              <a:rPr dirty="0" sz="2200" spc="-10">
                <a:latin typeface="Arial"/>
                <a:cs typeface="Arial"/>
              </a:rPr>
              <a:t>Indonesia</a:t>
            </a:r>
            <a:endParaRPr sz="22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480"/>
              </a:spcBef>
            </a:pPr>
            <a:r>
              <a:rPr dirty="0" sz="2200" spc="-175">
                <a:latin typeface="Arial"/>
                <a:cs typeface="Arial"/>
              </a:rPr>
              <a:t>Research</a:t>
            </a:r>
            <a:r>
              <a:rPr dirty="0" sz="2200" spc="-90">
                <a:latin typeface="Arial"/>
                <a:cs typeface="Arial"/>
              </a:rPr>
              <a:t> </a:t>
            </a:r>
            <a:r>
              <a:rPr dirty="0" sz="2200" spc="-105">
                <a:latin typeface="Arial"/>
                <a:cs typeface="Arial"/>
              </a:rPr>
              <a:t>Fellow</a:t>
            </a:r>
            <a:r>
              <a:rPr dirty="0" sz="2200" spc="-75">
                <a:latin typeface="Arial"/>
                <a:cs typeface="Arial"/>
              </a:rPr>
              <a:t> </a:t>
            </a:r>
            <a:r>
              <a:rPr dirty="0" sz="2200" spc="-40">
                <a:latin typeface="Arial"/>
                <a:cs typeface="Arial"/>
              </a:rPr>
              <a:t>in</a:t>
            </a:r>
            <a:r>
              <a:rPr dirty="0" sz="2200" spc="-105">
                <a:latin typeface="Arial"/>
                <a:cs typeface="Arial"/>
              </a:rPr>
              <a:t> </a:t>
            </a:r>
            <a:r>
              <a:rPr dirty="0" sz="2200" spc="-50">
                <a:latin typeface="Arial"/>
                <a:cs typeface="Arial"/>
              </a:rPr>
              <a:t>International</a:t>
            </a:r>
            <a:r>
              <a:rPr dirty="0" sz="2200" spc="-90">
                <a:latin typeface="Arial"/>
                <a:cs typeface="Arial"/>
              </a:rPr>
              <a:t> </a:t>
            </a:r>
            <a:r>
              <a:rPr dirty="0" sz="2200" spc="-40">
                <a:latin typeface="Arial"/>
                <a:cs typeface="Arial"/>
              </a:rPr>
              <a:t>Institute</a:t>
            </a:r>
            <a:r>
              <a:rPr dirty="0" sz="2200" spc="-85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for</a:t>
            </a:r>
            <a:r>
              <a:rPr dirty="0" sz="2200" spc="-90">
                <a:latin typeface="Arial"/>
                <a:cs typeface="Arial"/>
              </a:rPr>
              <a:t> </a:t>
            </a:r>
            <a:r>
              <a:rPr dirty="0" sz="2200" spc="-145">
                <a:latin typeface="Arial"/>
                <a:cs typeface="Arial"/>
              </a:rPr>
              <a:t>Asian</a:t>
            </a:r>
            <a:r>
              <a:rPr dirty="0" sz="2200" spc="-100">
                <a:latin typeface="Arial"/>
                <a:cs typeface="Arial"/>
              </a:rPr>
              <a:t> </a:t>
            </a:r>
            <a:r>
              <a:rPr dirty="0" sz="2200" spc="-125">
                <a:latin typeface="Arial"/>
                <a:cs typeface="Arial"/>
              </a:rPr>
              <a:t>Studies,</a:t>
            </a:r>
            <a:r>
              <a:rPr dirty="0" sz="2200" spc="-80">
                <a:latin typeface="Arial"/>
                <a:cs typeface="Arial"/>
              </a:rPr>
              <a:t> </a:t>
            </a:r>
            <a:r>
              <a:rPr dirty="0" sz="2200" spc="-130">
                <a:latin typeface="Arial"/>
                <a:cs typeface="Arial"/>
              </a:rPr>
              <a:t>Leiden</a:t>
            </a:r>
            <a:r>
              <a:rPr dirty="0" sz="2200" spc="-80">
                <a:latin typeface="Arial"/>
                <a:cs typeface="Arial"/>
              </a:rPr>
              <a:t> </a:t>
            </a:r>
            <a:r>
              <a:rPr dirty="0" sz="2200" spc="-95">
                <a:latin typeface="Arial"/>
                <a:cs typeface="Arial"/>
              </a:rPr>
              <a:t>University,</a:t>
            </a:r>
            <a:r>
              <a:rPr dirty="0" sz="2200" spc="-90">
                <a:latin typeface="Arial"/>
                <a:cs typeface="Arial"/>
              </a:rPr>
              <a:t> </a:t>
            </a:r>
            <a:r>
              <a:rPr dirty="0" sz="2200" spc="-10">
                <a:latin typeface="Arial"/>
                <a:cs typeface="Arial"/>
              </a:rPr>
              <a:t>Netherland</a:t>
            </a:r>
            <a:endParaRPr sz="2200">
              <a:latin typeface="Arial"/>
              <a:cs typeface="Arial"/>
            </a:endParaRPr>
          </a:p>
          <a:p>
            <a:pPr algn="ctr" marL="867410" marR="855980">
              <a:lnSpc>
                <a:spcPct val="117700"/>
              </a:lnSpc>
            </a:pPr>
            <a:r>
              <a:rPr dirty="0" sz="2200" spc="-80">
                <a:latin typeface="Arial"/>
                <a:cs typeface="Arial"/>
              </a:rPr>
              <a:t>Visiting</a:t>
            </a:r>
            <a:r>
              <a:rPr dirty="0" sz="2200" spc="-100">
                <a:latin typeface="Arial"/>
                <a:cs typeface="Arial"/>
              </a:rPr>
              <a:t> </a:t>
            </a:r>
            <a:r>
              <a:rPr dirty="0" sz="2200" spc="-90">
                <a:latin typeface="Arial"/>
                <a:cs typeface="Arial"/>
              </a:rPr>
              <a:t>Lecturer</a:t>
            </a:r>
            <a:r>
              <a:rPr dirty="0" sz="2200" spc="-75">
                <a:latin typeface="Arial"/>
                <a:cs typeface="Arial"/>
              </a:rPr>
              <a:t> </a:t>
            </a:r>
            <a:r>
              <a:rPr dirty="0" sz="2200" spc="-40">
                <a:latin typeface="Arial"/>
                <a:cs typeface="Arial"/>
              </a:rPr>
              <a:t>in</a:t>
            </a:r>
            <a:r>
              <a:rPr dirty="0" sz="2200" spc="-90">
                <a:latin typeface="Arial"/>
                <a:cs typeface="Arial"/>
              </a:rPr>
              <a:t> </a:t>
            </a:r>
            <a:r>
              <a:rPr dirty="0" sz="2200" spc="-120">
                <a:latin typeface="Arial"/>
                <a:cs typeface="Arial"/>
              </a:rPr>
              <a:t>Faculty</a:t>
            </a:r>
            <a:r>
              <a:rPr dirty="0" sz="2200" spc="-90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of</a:t>
            </a:r>
            <a:r>
              <a:rPr dirty="0" sz="2200" spc="-80">
                <a:latin typeface="Arial"/>
                <a:cs typeface="Arial"/>
              </a:rPr>
              <a:t> </a:t>
            </a:r>
            <a:r>
              <a:rPr dirty="0" sz="2200" spc="-150">
                <a:latin typeface="Arial"/>
                <a:cs typeface="Arial"/>
              </a:rPr>
              <a:t>Social</a:t>
            </a:r>
            <a:r>
              <a:rPr dirty="0" sz="2200" spc="-110">
                <a:latin typeface="Arial"/>
                <a:cs typeface="Arial"/>
              </a:rPr>
              <a:t> </a:t>
            </a:r>
            <a:r>
              <a:rPr dirty="0" sz="2200" spc="-165">
                <a:latin typeface="Arial"/>
                <a:cs typeface="Arial"/>
              </a:rPr>
              <a:t>Science,</a:t>
            </a:r>
            <a:r>
              <a:rPr dirty="0" sz="2200" spc="-55">
                <a:latin typeface="Arial"/>
                <a:cs typeface="Arial"/>
              </a:rPr>
              <a:t> </a:t>
            </a:r>
            <a:r>
              <a:rPr dirty="0" sz="2200" spc="-125">
                <a:latin typeface="Arial"/>
                <a:cs typeface="Arial"/>
              </a:rPr>
              <a:t>Kasetsart</a:t>
            </a:r>
            <a:r>
              <a:rPr dirty="0" sz="2200" spc="-85">
                <a:latin typeface="Arial"/>
                <a:cs typeface="Arial"/>
              </a:rPr>
              <a:t> </a:t>
            </a:r>
            <a:r>
              <a:rPr dirty="0" sz="2200" spc="-95">
                <a:latin typeface="Arial"/>
                <a:cs typeface="Arial"/>
              </a:rPr>
              <a:t>University,</a:t>
            </a:r>
            <a:r>
              <a:rPr dirty="0" sz="2200" spc="-90">
                <a:latin typeface="Arial"/>
                <a:cs typeface="Arial"/>
              </a:rPr>
              <a:t> </a:t>
            </a:r>
            <a:r>
              <a:rPr dirty="0" sz="2200" spc="-65">
                <a:latin typeface="Arial"/>
                <a:cs typeface="Arial"/>
              </a:rPr>
              <a:t>Thailand </a:t>
            </a:r>
            <a:r>
              <a:rPr dirty="0" sz="2200" spc="-170">
                <a:latin typeface="Arial"/>
                <a:cs typeface="Arial"/>
              </a:rPr>
              <a:t>The</a:t>
            </a:r>
            <a:r>
              <a:rPr dirty="0" sz="2200" spc="-85">
                <a:latin typeface="Arial"/>
                <a:cs typeface="Arial"/>
              </a:rPr>
              <a:t> </a:t>
            </a:r>
            <a:r>
              <a:rPr dirty="0" sz="2200" spc="-155">
                <a:latin typeface="Arial"/>
                <a:cs typeface="Arial"/>
              </a:rPr>
              <a:t>Asia</a:t>
            </a:r>
            <a:r>
              <a:rPr dirty="0" sz="2200" spc="-90">
                <a:latin typeface="Arial"/>
                <a:cs typeface="Arial"/>
              </a:rPr>
              <a:t> </a:t>
            </a:r>
            <a:r>
              <a:rPr dirty="0" sz="2200" spc="-45">
                <a:latin typeface="Arial"/>
                <a:cs typeface="Arial"/>
              </a:rPr>
              <a:t>in</a:t>
            </a:r>
            <a:r>
              <a:rPr dirty="0" sz="2200" spc="-110">
                <a:latin typeface="Arial"/>
                <a:cs typeface="Arial"/>
              </a:rPr>
              <a:t> </a:t>
            </a:r>
            <a:r>
              <a:rPr dirty="0" sz="2200" spc="-30">
                <a:latin typeface="Arial"/>
                <a:cs typeface="Arial"/>
              </a:rPr>
              <a:t>the</a:t>
            </a:r>
            <a:r>
              <a:rPr dirty="0" sz="2200" spc="-85">
                <a:latin typeface="Arial"/>
                <a:cs typeface="Arial"/>
              </a:rPr>
              <a:t> </a:t>
            </a:r>
            <a:r>
              <a:rPr dirty="0" sz="2200" spc="-80">
                <a:latin typeface="Arial"/>
                <a:cs typeface="Arial"/>
              </a:rPr>
              <a:t>World</a:t>
            </a:r>
            <a:r>
              <a:rPr dirty="0" sz="2200" spc="-100">
                <a:latin typeface="Arial"/>
                <a:cs typeface="Arial"/>
              </a:rPr>
              <a:t> </a:t>
            </a:r>
            <a:r>
              <a:rPr dirty="0" sz="2200" spc="-10">
                <a:latin typeface="Arial"/>
                <a:cs typeface="Arial"/>
              </a:rPr>
              <a:t>Fellowship</a:t>
            </a:r>
            <a:endParaRPr sz="2200">
              <a:latin typeface="Arial"/>
              <a:cs typeface="Arial"/>
            </a:endParaRPr>
          </a:p>
          <a:p>
            <a:pPr algn="ctr" marL="5080">
              <a:lnSpc>
                <a:spcPct val="100000"/>
              </a:lnSpc>
              <a:spcBef>
                <a:spcPts val="480"/>
              </a:spcBef>
            </a:pPr>
            <a:r>
              <a:rPr dirty="0" u="sng" sz="2200" spc="-95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2"/>
              </a:rPr>
              <a:t>najmah@fkm.unsri.ac.id</a:t>
            </a:r>
            <a:r>
              <a:rPr dirty="0" sz="2200" spc="-75">
                <a:solidFill>
                  <a:srgbClr val="0462C1"/>
                </a:solidFill>
                <a:latin typeface="Arial"/>
                <a:cs typeface="Arial"/>
              </a:rPr>
              <a:t> </a:t>
            </a:r>
            <a:r>
              <a:rPr dirty="0" sz="2200" spc="430">
                <a:latin typeface="Arial"/>
                <a:cs typeface="Arial"/>
              </a:rPr>
              <a:t>|</a:t>
            </a:r>
            <a:r>
              <a:rPr dirty="0" sz="2200" spc="-55">
                <a:latin typeface="Arial"/>
                <a:cs typeface="Arial"/>
              </a:rPr>
              <a:t> </a:t>
            </a:r>
            <a:r>
              <a:rPr dirty="0" u="sng" sz="2200" spc="-55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3"/>
              </a:rPr>
              <a:t>najmahn@vuw.leidenuniv.nl</a:t>
            </a:r>
            <a:endParaRPr sz="22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91681" y="162801"/>
            <a:ext cx="993660" cy="817638"/>
          </a:xfrm>
          <a:prstGeom prst="rect">
            <a:avLst/>
          </a:prstGeom>
        </p:spPr>
      </p:pic>
      <p:pic>
        <p:nvPicPr>
          <p:cNvPr id="6" name="object 6" descr="Kasetsart University – SEAMEO RIHED's AIMS Programme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15847" y="198678"/>
            <a:ext cx="785571" cy="785571"/>
          </a:xfrm>
          <a:prstGeom prst="rect">
            <a:avLst/>
          </a:prstGeom>
        </p:spPr>
      </p:pic>
      <p:pic>
        <p:nvPicPr>
          <p:cNvPr id="7" name="object 7" descr="Leiden University - Wikipedia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361183" y="198754"/>
            <a:ext cx="673862" cy="781685"/>
          </a:xfrm>
          <a:prstGeom prst="rect">
            <a:avLst/>
          </a:prstGeom>
        </p:spPr>
      </p:pic>
      <p:pic>
        <p:nvPicPr>
          <p:cNvPr id="8" name="object 8" descr="International Institute for Asian Studies - Wikipedia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199257" y="198742"/>
            <a:ext cx="1380108" cy="81763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564005" y="424129"/>
            <a:ext cx="9070975" cy="2842895"/>
          </a:xfrm>
          <a:prstGeom prst="rect"/>
        </p:spPr>
        <p:txBody>
          <a:bodyPr wrap="square" lIns="0" tIns="125730" rIns="0" bIns="0" rtlCol="0" vert="horz">
            <a:spAutoFit/>
          </a:bodyPr>
          <a:lstStyle/>
          <a:p>
            <a:pPr algn="ctr" marL="12065" marR="5080">
              <a:lnSpc>
                <a:spcPts val="7130"/>
              </a:lnSpc>
              <a:spcBef>
                <a:spcPts val="990"/>
              </a:spcBef>
            </a:pPr>
            <a:r>
              <a:rPr dirty="0" sz="6600" spc="-390"/>
              <a:t>Imagine</a:t>
            </a:r>
            <a:r>
              <a:rPr dirty="0" sz="6600" spc="-470"/>
              <a:t> </a:t>
            </a:r>
            <a:r>
              <a:rPr dirty="0" sz="6600" spc="-95"/>
              <a:t>of</a:t>
            </a:r>
            <a:r>
              <a:rPr dirty="0" sz="6600" spc="-409"/>
              <a:t> </a:t>
            </a:r>
            <a:r>
              <a:rPr dirty="0" sz="6600" spc="-370"/>
              <a:t>you</a:t>
            </a:r>
            <a:r>
              <a:rPr dirty="0" sz="6600" spc="-450"/>
              <a:t> </a:t>
            </a:r>
            <a:r>
              <a:rPr dirty="0" sz="6600" spc="-385"/>
              <a:t>are</a:t>
            </a:r>
            <a:r>
              <a:rPr dirty="0" sz="6600" spc="-434"/>
              <a:t> </a:t>
            </a:r>
            <a:r>
              <a:rPr dirty="0" sz="6600" spc="-254"/>
              <a:t>living</a:t>
            </a:r>
            <a:r>
              <a:rPr dirty="0" sz="6600" spc="-450"/>
              <a:t> </a:t>
            </a:r>
            <a:r>
              <a:rPr dirty="0" sz="6600" spc="-25"/>
              <a:t>in </a:t>
            </a:r>
            <a:r>
              <a:rPr dirty="0" sz="6600" spc="-400"/>
              <a:t>villages</a:t>
            </a:r>
            <a:r>
              <a:rPr dirty="0" sz="6600" spc="-425"/>
              <a:t> </a:t>
            </a:r>
            <a:r>
              <a:rPr dirty="0" sz="6600" spc="-80"/>
              <a:t>with</a:t>
            </a:r>
            <a:r>
              <a:rPr dirty="0" sz="6600" spc="-434"/>
              <a:t> </a:t>
            </a:r>
            <a:r>
              <a:rPr dirty="0" sz="6600" spc="-370"/>
              <a:t>treasures,</a:t>
            </a:r>
            <a:r>
              <a:rPr dirty="0" sz="6600" spc="-409"/>
              <a:t> </a:t>
            </a:r>
            <a:r>
              <a:rPr dirty="0" sz="6600" spc="-20"/>
              <a:t>that </a:t>
            </a:r>
            <a:r>
              <a:rPr dirty="0" sz="6600" spc="-240"/>
              <a:t>they</a:t>
            </a:r>
            <a:r>
              <a:rPr dirty="0" sz="6600" spc="-450"/>
              <a:t> </a:t>
            </a:r>
            <a:r>
              <a:rPr dirty="0" sz="6600" spc="-330"/>
              <a:t>call</a:t>
            </a:r>
            <a:r>
              <a:rPr dirty="0" sz="6600" spc="-420"/>
              <a:t> </a:t>
            </a:r>
            <a:r>
              <a:rPr dirty="0" sz="6600" spc="-1019"/>
              <a:t>COAL</a:t>
            </a:r>
            <a:endParaRPr sz="6600"/>
          </a:p>
        </p:txBody>
      </p:sp>
      <p:pic>
        <p:nvPicPr>
          <p:cNvPr id="3" name="object 3" descr="Pertambangan batubara: penambang batubara di tangan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05935" y="3428962"/>
            <a:ext cx="4580254" cy="328841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64515" rIns="0" bIns="0" rtlCol="0" vert="horz">
            <a:spAutoFit/>
          </a:bodyPr>
          <a:lstStyle/>
          <a:p>
            <a:pPr marL="2162810">
              <a:lnSpc>
                <a:spcPct val="100000"/>
              </a:lnSpc>
              <a:spcBef>
                <a:spcPts val="100"/>
              </a:spcBef>
            </a:pPr>
            <a:r>
              <a:rPr dirty="0" sz="6600" spc="-200"/>
              <a:t>Write</a:t>
            </a:r>
            <a:r>
              <a:rPr dirty="0" sz="6600" spc="-465"/>
              <a:t> </a:t>
            </a:r>
            <a:r>
              <a:rPr dirty="0" sz="6600" spc="-270"/>
              <a:t>your</a:t>
            </a:r>
            <a:r>
              <a:rPr dirty="0" sz="6600" spc="-430"/>
              <a:t> </a:t>
            </a:r>
            <a:r>
              <a:rPr dirty="0" sz="6600" spc="-380"/>
              <a:t>feelings</a:t>
            </a:r>
            <a:endParaRPr sz="66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Jalan Tol Khusus Batu Bara 113 Km Menjadi Pusat Transportasi Tambang Batu  Bara di Sumsel - Titan Infra Energy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7429" y="116304"/>
            <a:ext cx="6625335" cy="662533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086092" y="5763259"/>
            <a:ext cx="4390390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180" b="1">
                <a:latin typeface="Arial"/>
                <a:cs typeface="Arial"/>
              </a:rPr>
              <a:t>Source:</a:t>
            </a:r>
            <a:r>
              <a:rPr dirty="0" sz="1800" spc="-75" b="1">
                <a:latin typeface="Arial"/>
                <a:cs typeface="Arial"/>
              </a:rPr>
              <a:t> </a:t>
            </a:r>
            <a:r>
              <a:rPr dirty="0" sz="1800" spc="-75" b="1">
                <a:latin typeface="Arial"/>
                <a:cs typeface="Arial"/>
                <a:hlinkClick r:id="rId3"/>
              </a:rPr>
              <a:t>https://www.titaninfra.com/jalan-</a:t>
            </a:r>
            <a:r>
              <a:rPr dirty="0" sz="1800" spc="-20" b="1">
                <a:latin typeface="Arial"/>
                <a:cs typeface="Arial"/>
                <a:hlinkClick r:id="rId3"/>
              </a:rPr>
              <a:t>tol-</a:t>
            </a:r>
            <a:r>
              <a:rPr dirty="0" sz="1800" spc="-175" b="1">
                <a:latin typeface="Arial"/>
                <a:cs typeface="Arial"/>
              </a:rPr>
              <a:t>khusus-</a:t>
            </a:r>
            <a:r>
              <a:rPr dirty="0" sz="1800" spc="-100" b="1">
                <a:latin typeface="Arial"/>
                <a:cs typeface="Arial"/>
              </a:rPr>
              <a:t>batu-</a:t>
            </a:r>
            <a:r>
              <a:rPr dirty="0" sz="1800" spc="-120" b="1">
                <a:latin typeface="Arial"/>
                <a:cs typeface="Arial"/>
              </a:rPr>
              <a:t>bara-</a:t>
            </a:r>
            <a:r>
              <a:rPr dirty="0" sz="1800" spc="-90" b="1">
                <a:latin typeface="Arial"/>
                <a:cs typeface="Arial"/>
              </a:rPr>
              <a:t>113-</a:t>
            </a:r>
            <a:r>
              <a:rPr dirty="0" sz="1800" spc="-120" b="1">
                <a:latin typeface="Arial"/>
                <a:cs typeface="Arial"/>
              </a:rPr>
              <a:t>km-</a:t>
            </a:r>
            <a:r>
              <a:rPr dirty="0" sz="1800" spc="-110" b="1">
                <a:latin typeface="Arial"/>
                <a:cs typeface="Arial"/>
              </a:rPr>
              <a:t>menjadi-</a:t>
            </a:r>
            <a:r>
              <a:rPr dirty="0" sz="1800" spc="-10" b="1">
                <a:latin typeface="Arial"/>
                <a:cs typeface="Arial"/>
              </a:rPr>
              <a:t>pusat-</a:t>
            </a:r>
            <a:r>
              <a:rPr dirty="0" sz="1800" spc="-125" b="1">
                <a:latin typeface="Arial"/>
                <a:cs typeface="Arial"/>
              </a:rPr>
              <a:t>transportasi-</a:t>
            </a:r>
            <a:r>
              <a:rPr dirty="0" sz="1800" spc="-130" b="1">
                <a:latin typeface="Arial"/>
                <a:cs typeface="Arial"/>
              </a:rPr>
              <a:t>tambang-</a:t>
            </a:r>
            <a:r>
              <a:rPr dirty="0" sz="1800" spc="-100" b="1">
                <a:latin typeface="Arial"/>
                <a:cs typeface="Arial"/>
              </a:rPr>
              <a:t>batu-</a:t>
            </a:r>
            <a:r>
              <a:rPr dirty="0" sz="1800" spc="-125" b="1">
                <a:latin typeface="Arial"/>
                <a:cs typeface="Arial"/>
              </a:rPr>
              <a:t>bara-</a:t>
            </a:r>
            <a:r>
              <a:rPr dirty="0" sz="1800" spc="-95" b="1">
                <a:latin typeface="Arial"/>
                <a:cs typeface="Arial"/>
              </a:rPr>
              <a:t>di-</a:t>
            </a:r>
            <a:r>
              <a:rPr dirty="0" sz="1800" spc="-10" b="1">
                <a:latin typeface="Arial"/>
                <a:cs typeface="Arial"/>
              </a:rPr>
              <a:t>sumsel/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2410" y="137350"/>
            <a:ext cx="9059545" cy="603961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11251" y="6373469"/>
            <a:ext cx="1093216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60" b="1">
                <a:latin typeface="Arial"/>
                <a:cs typeface="Arial"/>
              </a:rPr>
              <a:t>Source:</a:t>
            </a:r>
            <a:r>
              <a:rPr dirty="0" sz="1600" spc="114" b="1">
                <a:latin typeface="Arial"/>
                <a:cs typeface="Arial"/>
              </a:rPr>
              <a:t>  </a:t>
            </a:r>
            <a:r>
              <a:rPr dirty="0" sz="1600" spc="-60" b="1">
                <a:latin typeface="Arial"/>
                <a:cs typeface="Arial"/>
                <a:hlinkClick r:id="rId3"/>
              </a:rPr>
              <a:t>https://mongabay.co.id/2023/11/29/kala-</a:t>
            </a:r>
            <a:r>
              <a:rPr dirty="0" sz="1600" spc="-120" b="1">
                <a:latin typeface="Arial"/>
                <a:cs typeface="Arial"/>
                <a:hlinkClick r:id="rId3"/>
              </a:rPr>
              <a:t>tambang-</a:t>
            </a:r>
            <a:r>
              <a:rPr dirty="0" sz="1600" spc="-100" b="1">
                <a:latin typeface="Arial"/>
                <a:cs typeface="Arial"/>
                <a:hlinkClick r:id="rId3"/>
              </a:rPr>
              <a:t>batubara-</a:t>
            </a:r>
            <a:r>
              <a:rPr dirty="0" sz="1600" spc="-125" b="1">
                <a:latin typeface="Arial"/>
                <a:cs typeface="Arial"/>
                <a:hlinkClick r:id="rId3"/>
              </a:rPr>
              <a:t>kuasai-</a:t>
            </a:r>
            <a:r>
              <a:rPr dirty="0" sz="1600" spc="-150" b="1">
                <a:latin typeface="Arial"/>
                <a:cs typeface="Arial"/>
                <a:hlinkClick r:id="rId3"/>
              </a:rPr>
              <a:t>sumsel-</a:t>
            </a:r>
            <a:r>
              <a:rPr dirty="0" sz="1600" spc="-135" b="1">
                <a:latin typeface="Arial"/>
                <a:cs typeface="Arial"/>
                <a:hlinkClick r:id="rId3"/>
              </a:rPr>
              <a:t>lingkungan-</a:t>
            </a:r>
            <a:r>
              <a:rPr dirty="0" sz="1600" spc="-125" b="1">
                <a:latin typeface="Arial"/>
                <a:cs typeface="Arial"/>
                <a:hlinkClick r:id="rId3"/>
              </a:rPr>
              <a:t>rusak-</a:t>
            </a:r>
            <a:r>
              <a:rPr dirty="0" sz="1600" spc="-110" b="1">
                <a:latin typeface="Arial"/>
                <a:cs typeface="Arial"/>
                <a:hlinkClick r:id="rId3"/>
              </a:rPr>
              <a:t>hidup-</a:t>
            </a:r>
            <a:r>
              <a:rPr dirty="0" sz="1600" spc="-120" b="1">
                <a:latin typeface="Arial"/>
                <a:cs typeface="Arial"/>
                <a:hlinkClick r:id="rId3"/>
              </a:rPr>
              <a:t>warga-</a:t>
            </a:r>
            <a:r>
              <a:rPr dirty="0" sz="1600" spc="-110" b="1">
                <a:latin typeface="Arial"/>
                <a:cs typeface="Arial"/>
                <a:hlinkClick r:id="rId3"/>
              </a:rPr>
              <a:t>makin-</a:t>
            </a:r>
            <a:r>
              <a:rPr dirty="0" sz="1600" spc="-10" b="1">
                <a:latin typeface="Arial"/>
                <a:cs typeface="Arial"/>
                <a:hlinkClick r:id="rId3"/>
              </a:rPr>
              <a:t>susah/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Image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48028" y="116751"/>
            <a:ext cx="9448800" cy="615467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502791" y="6388100"/>
            <a:ext cx="990282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25" b="1">
                <a:latin typeface="Arial"/>
                <a:cs typeface="Arial"/>
              </a:rPr>
              <a:t>Sumber:</a:t>
            </a:r>
            <a:r>
              <a:rPr dirty="0" sz="1400" spc="90" b="1">
                <a:latin typeface="Arial"/>
                <a:cs typeface="Arial"/>
              </a:rPr>
              <a:t>  </a:t>
            </a:r>
            <a:r>
              <a:rPr dirty="0" sz="1400" spc="-65" b="1">
                <a:latin typeface="Arial"/>
                <a:cs typeface="Arial"/>
                <a:hlinkClick r:id="rId3"/>
              </a:rPr>
              <a:t>https://kumparan.com/urbanid/debu-</a:t>
            </a:r>
            <a:r>
              <a:rPr dirty="0" sz="1400" spc="-75" b="1">
                <a:latin typeface="Arial"/>
                <a:cs typeface="Arial"/>
                <a:hlinkClick r:id="rId3"/>
              </a:rPr>
              <a:t>batu-</a:t>
            </a:r>
            <a:r>
              <a:rPr dirty="0" sz="1400" spc="-90" b="1">
                <a:latin typeface="Arial"/>
                <a:cs typeface="Arial"/>
                <a:hlinkClick r:id="rId3"/>
              </a:rPr>
              <a:t>bara-</a:t>
            </a:r>
            <a:r>
              <a:rPr dirty="0" sz="1400" spc="-70" b="1">
                <a:latin typeface="Arial"/>
                <a:cs typeface="Arial"/>
                <a:hlinkClick r:id="rId3"/>
              </a:rPr>
              <a:t>jadi-</a:t>
            </a:r>
            <a:r>
              <a:rPr dirty="0" sz="1400" spc="-114" b="1">
                <a:latin typeface="Arial"/>
                <a:cs typeface="Arial"/>
                <a:hlinkClick r:id="rId3"/>
              </a:rPr>
              <a:t>ancaman-serius-</a:t>
            </a:r>
            <a:r>
              <a:rPr dirty="0" sz="1400" spc="-100" b="1">
                <a:latin typeface="Arial"/>
                <a:cs typeface="Arial"/>
                <a:hlinkClick r:id="rId3"/>
              </a:rPr>
              <a:t>bagi-</a:t>
            </a:r>
            <a:r>
              <a:rPr dirty="0" sz="1400" spc="-105" b="1">
                <a:latin typeface="Arial"/>
                <a:cs typeface="Arial"/>
                <a:hlinkClick r:id="rId3"/>
              </a:rPr>
              <a:t>kesehatan-warga-</a:t>
            </a:r>
            <a:r>
              <a:rPr dirty="0" sz="1400" spc="-65" b="1">
                <a:latin typeface="Arial"/>
                <a:cs typeface="Arial"/>
                <a:hlinkClick r:id="rId3"/>
              </a:rPr>
              <a:t>lahat-</a:t>
            </a:r>
            <a:r>
              <a:rPr dirty="0" sz="1400" spc="-45" b="1">
                <a:latin typeface="Arial"/>
                <a:cs typeface="Arial"/>
                <a:hlinkClick r:id="rId3"/>
              </a:rPr>
              <a:t>2489n1TPJVW/3/gallery/1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73650" y="772439"/>
            <a:ext cx="7118350" cy="531317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91399"/>
            <a:ext cx="4979796" cy="667524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3526" y="441210"/>
            <a:ext cx="10623296" cy="597560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81037"/>
            <a:ext cx="12192000" cy="549592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53388" rIns="0" bIns="0" rtlCol="0" vert="horz">
            <a:spAutoFit/>
          </a:bodyPr>
          <a:lstStyle/>
          <a:p>
            <a:pPr marL="4133215">
              <a:lnSpc>
                <a:spcPct val="100000"/>
              </a:lnSpc>
              <a:spcBef>
                <a:spcPts val="100"/>
              </a:spcBef>
            </a:pPr>
            <a:r>
              <a:rPr dirty="0" sz="6600" spc="-830"/>
              <a:t>VIDEO</a:t>
            </a:r>
            <a:endParaRPr sz="66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88110" y="0"/>
            <a:ext cx="9574657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919097" y="308228"/>
            <a:ext cx="8359140" cy="6965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400" spc="-295" i="1">
                <a:latin typeface="Arial"/>
                <a:cs typeface="Arial"/>
              </a:rPr>
              <a:t>Indonesia’s</a:t>
            </a:r>
            <a:r>
              <a:rPr dirty="0" sz="4400" spc="-310" i="1">
                <a:latin typeface="Arial"/>
                <a:cs typeface="Arial"/>
              </a:rPr>
              <a:t> </a:t>
            </a:r>
            <a:r>
              <a:rPr dirty="0" sz="4400" spc="-250" i="1">
                <a:latin typeface="Arial"/>
                <a:cs typeface="Arial"/>
              </a:rPr>
              <a:t>coal</a:t>
            </a:r>
            <a:r>
              <a:rPr dirty="0" sz="4400" spc="-280" i="1">
                <a:latin typeface="Arial"/>
                <a:cs typeface="Arial"/>
              </a:rPr>
              <a:t> </a:t>
            </a:r>
            <a:r>
              <a:rPr dirty="0" sz="4400" spc="-305" i="1">
                <a:latin typeface="Arial"/>
                <a:cs typeface="Arial"/>
              </a:rPr>
              <a:t>mines</a:t>
            </a:r>
            <a:r>
              <a:rPr dirty="0" sz="4400" spc="-300" i="1">
                <a:latin typeface="Arial"/>
                <a:cs typeface="Arial"/>
              </a:rPr>
              <a:t> </a:t>
            </a:r>
            <a:r>
              <a:rPr dirty="0" sz="4400" spc="-250" i="1">
                <a:latin typeface="Arial"/>
                <a:cs typeface="Arial"/>
              </a:rPr>
              <a:t>and</a:t>
            </a:r>
            <a:r>
              <a:rPr dirty="0" sz="4400" spc="-300" i="1">
                <a:latin typeface="Arial"/>
                <a:cs typeface="Arial"/>
              </a:rPr>
              <a:t> </a:t>
            </a:r>
            <a:r>
              <a:rPr dirty="0" sz="4400" spc="-245" i="1">
                <a:latin typeface="Arial"/>
                <a:cs typeface="Arial"/>
              </a:rPr>
              <a:t>coal</a:t>
            </a:r>
            <a:r>
              <a:rPr dirty="0" sz="4400" spc="-270" i="1">
                <a:latin typeface="Arial"/>
                <a:cs typeface="Arial"/>
              </a:rPr>
              <a:t> </a:t>
            </a:r>
            <a:r>
              <a:rPr dirty="0" sz="4400" spc="-135" i="1">
                <a:latin typeface="Arial"/>
                <a:cs typeface="Arial"/>
              </a:rPr>
              <a:t>plants</a:t>
            </a:r>
            <a:endParaRPr sz="44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32232" y="1726913"/>
            <a:ext cx="11536680" cy="5029835"/>
            <a:chOff x="232232" y="1726913"/>
            <a:chExt cx="11536680" cy="502983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2232" y="1726913"/>
              <a:ext cx="11536298" cy="502983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161285" y="3850144"/>
              <a:ext cx="1180465" cy="949960"/>
            </a:xfrm>
            <a:custGeom>
              <a:avLst/>
              <a:gdLst/>
              <a:ahLst/>
              <a:cxnLst/>
              <a:rect l="l" t="t" r="r" b="b"/>
              <a:pathLst>
                <a:path w="1180464" h="949960">
                  <a:moveTo>
                    <a:pt x="0" y="347840"/>
                  </a:moveTo>
                  <a:lnTo>
                    <a:pt x="58858" y="322460"/>
                  </a:lnTo>
                  <a:lnTo>
                    <a:pt x="117584" y="297200"/>
                  </a:lnTo>
                  <a:lnTo>
                    <a:pt x="176045" y="272181"/>
                  </a:lnTo>
                  <a:lnTo>
                    <a:pt x="234110" y="247522"/>
                  </a:lnTo>
                  <a:lnTo>
                    <a:pt x="291645" y="223344"/>
                  </a:lnTo>
                  <a:lnTo>
                    <a:pt x="348519" y="199768"/>
                  </a:lnTo>
                  <a:lnTo>
                    <a:pt x="404599" y="176912"/>
                  </a:lnTo>
                  <a:lnTo>
                    <a:pt x="459754" y="154899"/>
                  </a:lnTo>
                  <a:lnTo>
                    <a:pt x="513849" y="133847"/>
                  </a:lnTo>
                  <a:lnTo>
                    <a:pt x="566755" y="113877"/>
                  </a:lnTo>
                  <a:lnTo>
                    <a:pt x="618337" y="95109"/>
                  </a:lnTo>
                  <a:lnTo>
                    <a:pt x="668464" y="77663"/>
                  </a:lnTo>
                  <a:lnTo>
                    <a:pt x="717004" y="61660"/>
                  </a:lnTo>
                  <a:lnTo>
                    <a:pt x="763823" y="47220"/>
                  </a:lnTo>
                  <a:lnTo>
                    <a:pt x="808791" y="34464"/>
                  </a:lnTo>
                  <a:lnTo>
                    <a:pt x="851774" y="23510"/>
                  </a:lnTo>
                  <a:lnTo>
                    <a:pt x="892641" y="14480"/>
                  </a:lnTo>
                  <a:lnTo>
                    <a:pt x="931259" y="7494"/>
                  </a:lnTo>
                  <a:lnTo>
                    <a:pt x="1001218" y="133"/>
                  </a:lnTo>
                  <a:lnTo>
                    <a:pt x="1032295" y="0"/>
                  </a:lnTo>
                  <a:lnTo>
                    <a:pt x="1060594" y="2390"/>
                  </a:lnTo>
                  <a:lnTo>
                    <a:pt x="1108328" y="15227"/>
                  </a:lnTo>
                  <a:lnTo>
                    <a:pt x="1150467" y="53292"/>
                  </a:lnTo>
                  <a:lnTo>
                    <a:pt x="1173519" y="116766"/>
                  </a:lnTo>
                  <a:lnTo>
                    <a:pt x="1178691" y="156137"/>
                  </a:lnTo>
                  <a:lnTo>
                    <a:pt x="1180057" y="199588"/>
                  </a:lnTo>
                  <a:lnTo>
                    <a:pt x="1177936" y="246361"/>
                  </a:lnTo>
                  <a:lnTo>
                    <a:pt x="1172651" y="295699"/>
                  </a:lnTo>
                  <a:lnTo>
                    <a:pt x="1164523" y="346845"/>
                  </a:lnTo>
                  <a:lnTo>
                    <a:pt x="1153874" y="399041"/>
                  </a:lnTo>
                  <a:lnTo>
                    <a:pt x="1141024" y="451529"/>
                  </a:lnTo>
                  <a:lnTo>
                    <a:pt x="1126295" y="503552"/>
                  </a:lnTo>
                  <a:lnTo>
                    <a:pt x="1110009" y="554352"/>
                  </a:lnTo>
                  <a:lnTo>
                    <a:pt x="1092487" y="603173"/>
                  </a:lnTo>
                  <a:lnTo>
                    <a:pt x="1074050" y="649257"/>
                  </a:lnTo>
                  <a:lnTo>
                    <a:pt x="1055020" y="691846"/>
                  </a:lnTo>
                  <a:lnTo>
                    <a:pt x="1035718" y="730183"/>
                  </a:lnTo>
                  <a:lnTo>
                    <a:pt x="1016466" y="763510"/>
                  </a:lnTo>
                  <a:lnTo>
                    <a:pt x="966685" y="824381"/>
                  </a:lnTo>
                  <a:lnTo>
                    <a:pt x="929137" y="853053"/>
                  </a:lnTo>
                  <a:lnTo>
                    <a:pt x="886077" y="877370"/>
                  </a:lnTo>
                  <a:lnTo>
                    <a:pt x="838637" y="897615"/>
                  </a:lnTo>
                  <a:lnTo>
                    <a:pt x="787953" y="914072"/>
                  </a:lnTo>
                  <a:lnTo>
                    <a:pt x="735160" y="927026"/>
                  </a:lnTo>
                  <a:lnTo>
                    <a:pt x="681391" y="936761"/>
                  </a:lnTo>
                  <a:lnTo>
                    <a:pt x="627781" y="943560"/>
                  </a:lnTo>
                  <a:lnTo>
                    <a:pt x="575465" y="947708"/>
                  </a:lnTo>
                  <a:lnTo>
                    <a:pt x="525577" y="949489"/>
                  </a:lnTo>
                  <a:lnTo>
                    <a:pt x="479252" y="949187"/>
                  </a:lnTo>
                  <a:lnTo>
                    <a:pt x="437624" y="947086"/>
                  </a:lnTo>
                  <a:lnTo>
                    <a:pt x="352569" y="930376"/>
                  </a:lnTo>
                  <a:lnTo>
                    <a:pt x="309937" y="906586"/>
                  </a:lnTo>
                  <a:lnTo>
                    <a:pt x="273202" y="874620"/>
                  </a:lnTo>
                  <a:lnTo>
                    <a:pt x="241633" y="836996"/>
                  </a:lnTo>
                  <a:lnTo>
                    <a:pt x="214499" y="796235"/>
                  </a:lnTo>
                  <a:lnTo>
                    <a:pt x="191069" y="754857"/>
                  </a:lnTo>
                  <a:lnTo>
                    <a:pt x="170613" y="715381"/>
                  </a:lnTo>
                  <a:lnTo>
                    <a:pt x="152400" y="680326"/>
                  </a:lnTo>
                  <a:lnTo>
                    <a:pt x="128625" y="605295"/>
                  </a:lnTo>
                  <a:lnTo>
                    <a:pt x="121269" y="523560"/>
                  </a:lnTo>
                  <a:lnTo>
                    <a:pt x="122556" y="457852"/>
                  </a:lnTo>
                  <a:lnTo>
                    <a:pt x="124713" y="430898"/>
                  </a:lnTo>
                </a:path>
              </a:pathLst>
            </a:custGeom>
            <a:ln w="1905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98889" y="4448468"/>
              <a:ext cx="460490" cy="45280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50379" y="4480378"/>
              <a:ext cx="362125" cy="35552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110" y="607707"/>
            <a:ext cx="9681845" cy="6256655"/>
            <a:chOff x="29110" y="607707"/>
            <a:chExt cx="9681845" cy="62566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110" y="607707"/>
              <a:ext cx="9681337" cy="581558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448935" y="5343347"/>
              <a:ext cx="2199640" cy="648335"/>
            </a:xfrm>
            <a:custGeom>
              <a:avLst/>
              <a:gdLst/>
              <a:ahLst/>
              <a:cxnLst/>
              <a:rect l="l" t="t" r="r" b="b"/>
              <a:pathLst>
                <a:path w="2199640" h="648335">
                  <a:moveTo>
                    <a:pt x="2199132" y="0"/>
                  </a:moveTo>
                  <a:lnTo>
                    <a:pt x="0" y="0"/>
                  </a:lnTo>
                  <a:lnTo>
                    <a:pt x="0" y="647750"/>
                  </a:lnTo>
                  <a:lnTo>
                    <a:pt x="2199132" y="647750"/>
                  </a:lnTo>
                  <a:lnTo>
                    <a:pt x="21991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970576" y="5343347"/>
              <a:ext cx="3677920" cy="1515110"/>
            </a:xfrm>
            <a:custGeom>
              <a:avLst/>
              <a:gdLst/>
              <a:ahLst/>
              <a:cxnLst/>
              <a:rect l="l" t="t" r="r" b="b"/>
              <a:pathLst>
                <a:path w="3677920" h="1515109">
                  <a:moveTo>
                    <a:pt x="1478358" y="647750"/>
                  </a:moveTo>
                  <a:lnTo>
                    <a:pt x="3677490" y="647750"/>
                  </a:lnTo>
                  <a:lnTo>
                    <a:pt x="3677490" y="0"/>
                  </a:lnTo>
                  <a:lnTo>
                    <a:pt x="1478358" y="0"/>
                  </a:lnTo>
                  <a:lnTo>
                    <a:pt x="1478358" y="647750"/>
                  </a:lnTo>
                  <a:close/>
                </a:path>
                <a:path w="3677920" h="1515109">
                  <a:moveTo>
                    <a:pt x="1295097" y="121462"/>
                  </a:moveTo>
                  <a:lnTo>
                    <a:pt x="1111836" y="121462"/>
                  </a:lnTo>
                  <a:lnTo>
                    <a:pt x="0" y="1514652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5653532" y="5270119"/>
            <a:ext cx="179197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60705" marR="5080" indent="-548640">
              <a:lnSpc>
                <a:spcPct val="100000"/>
              </a:lnSpc>
              <a:spcBef>
                <a:spcPts val="100"/>
              </a:spcBef>
            </a:pPr>
            <a:r>
              <a:rPr dirty="0" sz="2400" spc="-380" b="1">
                <a:latin typeface="Arial"/>
                <a:cs typeface="Arial"/>
              </a:rPr>
              <a:t>COAL</a:t>
            </a:r>
            <a:r>
              <a:rPr dirty="0" sz="2400" spc="-125" b="1">
                <a:latin typeface="Arial"/>
                <a:cs typeface="Arial"/>
              </a:rPr>
              <a:t> </a:t>
            </a:r>
            <a:r>
              <a:rPr dirty="0" sz="2400" spc="-110" b="1">
                <a:latin typeface="Arial"/>
                <a:cs typeface="Arial"/>
              </a:rPr>
              <a:t>MINING </a:t>
            </a:r>
            <a:r>
              <a:rPr dirty="0" sz="2400" spc="-365" b="1">
                <a:latin typeface="Arial"/>
                <a:cs typeface="Arial"/>
              </a:rPr>
              <a:t>SITES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-6350" y="2056002"/>
            <a:ext cx="4074160" cy="2132965"/>
            <a:chOff x="-6350" y="2056002"/>
            <a:chExt cx="4074160" cy="2132965"/>
          </a:xfrm>
        </p:grpSpPr>
        <p:sp>
          <p:nvSpPr>
            <p:cNvPr id="8" name="object 8"/>
            <p:cNvSpPr/>
            <p:nvPr/>
          </p:nvSpPr>
          <p:spPr>
            <a:xfrm>
              <a:off x="0" y="2062352"/>
              <a:ext cx="1076325" cy="63500"/>
            </a:xfrm>
            <a:custGeom>
              <a:avLst/>
              <a:gdLst/>
              <a:ahLst/>
              <a:cxnLst/>
              <a:rect l="l" t="t" r="r" b="b"/>
              <a:pathLst>
                <a:path w="1076325" h="63500">
                  <a:moveTo>
                    <a:pt x="1075702" y="0"/>
                  </a:moveTo>
                  <a:lnTo>
                    <a:pt x="892416" y="0"/>
                  </a:lnTo>
                  <a:lnTo>
                    <a:pt x="0" y="63246"/>
                  </a:lnTo>
                </a:path>
              </a:pathLst>
            </a:custGeom>
            <a:ln w="12699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861820" y="3534740"/>
              <a:ext cx="2199640" cy="648335"/>
            </a:xfrm>
            <a:custGeom>
              <a:avLst/>
              <a:gdLst/>
              <a:ahLst/>
              <a:cxnLst/>
              <a:rect l="l" t="t" r="r" b="b"/>
              <a:pathLst>
                <a:path w="2199640" h="648335">
                  <a:moveTo>
                    <a:pt x="2199132" y="0"/>
                  </a:moveTo>
                  <a:lnTo>
                    <a:pt x="0" y="0"/>
                  </a:lnTo>
                  <a:lnTo>
                    <a:pt x="0" y="647750"/>
                  </a:lnTo>
                  <a:lnTo>
                    <a:pt x="2199132" y="647750"/>
                  </a:lnTo>
                  <a:lnTo>
                    <a:pt x="21991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1495297" y="3505961"/>
              <a:ext cx="2566035" cy="676910"/>
            </a:xfrm>
            <a:custGeom>
              <a:avLst/>
              <a:gdLst/>
              <a:ahLst/>
              <a:cxnLst/>
              <a:rect l="l" t="t" r="r" b="b"/>
              <a:pathLst>
                <a:path w="2566035" h="676910">
                  <a:moveTo>
                    <a:pt x="366522" y="676529"/>
                  </a:moveTo>
                  <a:lnTo>
                    <a:pt x="2565654" y="676529"/>
                  </a:lnTo>
                  <a:lnTo>
                    <a:pt x="2565654" y="28778"/>
                  </a:lnTo>
                  <a:lnTo>
                    <a:pt x="366522" y="28778"/>
                  </a:lnTo>
                  <a:lnTo>
                    <a:pt x="366522" y="676529"/>
                  </a:lnTo>
                  <a:close/>
                </a:path>
                <a:path w="2566035" h="676910">
                  <a:moveTo>
                    <a:pt x="183388" y="150240"/>
                  </a:moveTo>
                  <a:lnTo>
                    <a:pt x="0" y="150240"/>
                  </a:lnTo>
                  <a:lnTo>
                    <a:pt x="322453" y="0"/>
                  </a:lnTo>
                </a:path>
              </a:pathLst>
            </a:custGeom>
            <a:ln w="12700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$PPTXTitle"/>
          <p:cNvSpPr txBox="1">
            <a:spLocks noGrp="1"/>
          </p:cNvSpPr>
          <p:nvPr>
            <p:ph type="title"/>
          </p:nvPr>
        </p:nvSpPr>
        <p:spPr>
          <a:xfrm>
            <a:off x="1258950" y="1940890"/>
            <a:ext cx="2199640" cy="648335"/>
          </a:xfrm>
          <a:prstGeom prst="rect"/>
          <a:solidFill>
            <a:srgbClr val="FFFFFF"/>
          </a:solidFill>
          <a:ln w="12700">
            <a:solidFill>
              <a:srgbClr val="4471C4"/>
            </a:solidFill>
          </a:ln>
        </p:spPr>
        <p:txBody>
          <a:bodyPr wrap="square" lIns="0" tIns="121285" rIns="0" bIns="0" rtlCol="0" vert="horz">
            <a:spAutoFit/>
          </a:bodyPr>
          <a:lstStyle/>
          <a:p>
            <a:pPr marL="577215">
              <a:lnSpc>
                <a:spcPct val="100000"/>
              </a:lnSpc>
              <a:spcBef>
                <a:spcPts val="955"/>
              </a:spcBef>
            </a:pPr>
            <a:r>
              <a:rPr dirty="0" sz="2400" spc="-325" b="1">
                <a:latin typeface="Arial"/>
                <a:cs typeface="Arial"/>
              </a:rPr>
              <a:t>VILLAGE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020316" y="3677539"/>
            <a:ext cx="1882139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315" b="1">
                <a:latin typeface="Arial"/>
                <a:cs typeface="Arial"/>
              </a:rPr>
              <a:t>COAL</a:t>
            </a:r>
            <a:r>
              <a:rPr dirty="0" sz="2000" spc="-110" b="1">
                <a:latin typeface="Arial"/>
                <a:cs typeface="Arial"/>
              </a:rPr>
              <a:t> </a:t>
            </a:r>
            <a:r>
              <a:rPr dirty="0" sz="2000" spc="-330" b="1">
                <a:latin typeface="Arial"/>
                <a:cs typeface="Arial"/>
              </a:rPr>
              <a:t>STOCKPILES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021073" y="2821558"/>
            <a:ext cx="5673090" cy="1962150"/>
            <a:chOff x="4021073" y="2821558"/>
            <a:chExt cx="5673090" cy="1962150"/>
          </a:xfrm>
        </p:grpSpPr>
        <p:sp>
          <p:nvSpPr>
            <p:cNvPr id="14" name="object 14"/>
            <p:cNvSpPr/>
            <p:nvPr/>
          </p:nvSpPr>
          <p:spPr>
            <a:xfrm>
              <a:off x="4027423" y="2827908"/>
              <a:ext cx="5567680" cy="1949450"/>
            </a:xfrm>
            <a:custGeom>
              <a:avLst/>
              <a:gdLst/>
              <a:ahLst/>
              <a:cxnLst/>
              <a:rect l="l" t="t" r="r" b="b"/>
              <a:pathLst>
                <a:path w="5567680" h="1949450">
                  <a:moveTo>
                    <a:pt x="5567299" y="1949322"/>
                  </a:moveTo>
                  <a:lnTo>
                    <a:pt x="5383910" y="1949322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4558664" y="2933445"/>
              <a:ext cx="5128895" cy="192405"/>
            </a:xfrm>
            <a:custGeom>
              <a:avLst/>
              <a:gdLst/>
              <a:ahLst/>
              <a:cxnLst/>
              <a:rect l="l" t="t" r="r" b="b"/>
              <a:pathLst>
                <a:path w="5128895" h="192405">
                  <a:moveTo>
                    <a:pt x="5128641" y="192024"/>
                  </a:moveTo>
                  <a:lnTo>
                    <a:pt x="4945380" y="192024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9777983" y="4592548"/>
            <a:ext cx="2199640" cy="985519"/>
          </a:xfrm>
          <a:prstGeom prst="rect">
            <a:avLst/>
          </a:prstGeom>
          <a:solidFill>
            <a:srgbClr val="FFFFFF"/>
          </a:solidFill>
          <a:ln w="12700">
            <a:solidFill>
              <a:srgbClr val="6FAC46"/>
            </a:solidFill>
          </a:ln>
        </p:spPr>
        <p:txBody>
          <a:bodyPr wrap="square" lIns="0" tIns="172085" rIns="0" bIns="0" rtlCol="0" vert="horz">
            <a:spAutoFit/>
          </a:bodyPr>
          <a:lstStyle/>
          <a:p>
            <a:pPr marL="199390" marR="188595" indent="194945">
              <a:lnSpc>
                <a:spcPct val="100000"/>
              </a:lnSpc>
              <a:spcBef>
                <a:spcPts val="1355"/>
              </a:spcBef>
            </a:pPr>
            <a:r>
              <a:rPr dirty="0" sz="2000" spc="-45" b="1">
                <a:latin typeface="Arial"/>
                <a:cs typeface="Arial"/>
              </a:rPr>
              <a:t>COMMUNITY </a:t>
            </a:r>
            <a:r>
              <a:rPr dirty="0" sz="2000" spc="-300" b="1">
                <a:latin typeface="Arial"/>
                <a:cs typeface="Arial"/>
              </a:rPr>
              <a:t>HEALTH</a:t>
            </a:r>
            <a:r>
              <a:rPr dirty="0" sz="2000" spc="-114" b="1">
                <a:latin typeface="Arial"/>
                <a:cs typeface="Arial"/>
              </a:rPr>
              <a:t> </a:t>
            </a:r>
            <a:r>
              <a:rPr dirty="0" sz="2000" spc="-340" b="1">
                <a:latin typeface="Arial"/>
                <a:cs typeface="Arial"/>
              </a:rPr>
              <a:t>CENTRES</a:t>
            </a:r>
            <a:endParaRPr sz="2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870567" y="2879851"/>
            <a:ext cx="2199640" cy="1310005"/>
          </a:xfrm>
          <a:prstGeom prst="rect">
            <a:avLst/>
          </a:prstGeom>
          <a:solidFill>
            <a:srgbClr val="FFFFFF"/>
          </a:solidFill>
          <a:ln w="12700">
            <a:solidFill>
              <a:srgbClr val="FFC000"/>
            </a:solidFill>
          </a:ln>
        </p:spPr>
        <p:txBody>
          <a:bodyPr wrap="square" lIns="0" tIns="4318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40"/>
              </a:spcBef>
            </a:pPr>
            <a:endParaRPr sz="1600">
              <a:latin typeface="Times New Roman"/>
              <a:cs typeface="Times New Roman"/>
            </a:endParaRPr>
          </a:p>
          <a:p>
            <a:pPr algn="ctr" marL="189865" marR="181610">
              <a:lnSpc>
                <a:spcPct val="100000"/>
              </a:lnSpc>
            </a:pPr>
            <a:r>
              <a:rPr dirty="0" sz="1600" spc="-200" b="1">
                <a:latin typeface="Arial"/>
                <a:cs typeface="Arial"/>
              </a:rPr>
              <a:t>OFFICIAL</a:t>
            </a:r>
            <a:r>
              <a:rPr dirty="0" sz="1600" spc="10" b="1">
                <a:latin typeface="Arial"/>
                <a:cs typeface="Arial"/>
              </a:rPr>
              <a:t> </a:t>
            </a:r>
            <a:r>
              <a:rPr dirty="0" sz="1600" spc="-240" b="1">
                <a:latin typeface="Arial"/>
                <a:cs typeface="Arial"/>
              </a:rPr>
              <a:t>RESIDENCES FOR</a:t>
            </a:r>
            <a:r>
              <a:rPr dirty="0" sz="1600" spc="-50" b="1">
                <a:latin typeface="Arial"/>
                <a:cs typeface="Arial"/>
              </a:rPr>
              <a:t> </a:t>
            </a:r>
            <a:r>
              <a:rPr dirty="0" sz="1600" spc="-10" b="1">
                <a:latin typeface="Arial"/>
                <a:cs typeface="Arial"/>
              </a:rPr>
              <a:t>COMMUNITY </a:t>
            </a:r>
            <a:r>
              <a:rPr dirty="0" sz="1600" spc="-245" b="1">
                <a:latin typeface="Arial"/>
                <a:cs typeface="Arial"/>
              </a:rPr>
              <a:t>HEALTH</a:t>
            </a:r>
            <a:r>
              <a:rPr dirty="0" sz="1600" spc="-20" b="1">
                <a:latin typeface="Arial"/>
                <a:cs typeface="Arial"/>
              </a:rPr>
              <a:t> </a:t>
            </a:r>
            <a:r>
              <a:rPr dirty="0" sz="1600" spc="-100" b="1">
                <a:latin typeface="Arial"/>
                <a:cs typeface="Arial"/>
              </a:rPr>
              <a:t>WORKERS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731507" y="762508"/>
            <a:ext cx="3627754" cy="5594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4185"/>
              </a:lnSpc>
            </a:pPr>
            <a:r>
              <a:rPr dirty="0" sz="4400" spc="-400">
                <a:latin typeface="Arial"/>
                <a:cs typeface="Arial"/>
              </a:rPr>
              <a:t>Research</a:t>
            </a:r>
            <a:r>
              <a:rPr dirty="0" sz="4400" spc="-310">
                <a:latin typeface="Arial"/>
                <a:cs typeface="Arial"/>
              </a:rPr>
              <a:t> </a:t>
            </a:r>
            <a:r>
              <a:rPr dirty="0" sz="4400" spc="-155">
                <a:latin typeface="Arial"/>
                <a:cs typeface="Arial"/>
              </a:rPr>
              <a:t>setting</a:t>
            </a:r>
            <a:endParaRPr sz="44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" y="0"/>
            <a:ext cx="11918950" cy="6858000"/>
            <a:chOff x="1" y="0"/>
            <a:chExt cx="11918950" cy="6858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" y="0"/>
              <a:ext cx="6490842" cy="450240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90843" y="0"/>
              <a:ext cx="5427599" cy="68580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569590" y="2872613"/>
              <a:ext cx="7500620" cy="1482725"/>
            </a:xfrm>
            <a:custGeom>
              <a:avLst/>
              <a:gdLst/>
              <a:ahLst/>
              <a:cxnLst/>
              <a:rect l="l" t="t" r="r" b="b"/>
              <a:pathLst>
                <a:path w="7500620" h="1482725">
                  <a:moveTo>
                    <a:pt x="7424419" y="1406270"/>
                  </a:moveTo>
                  <a:lnTo>
                    <a:pt x="7424038" y="1482470"/>
                  </a:lnTo>
                  <a:lnTo>
                    <a:pt x="7481862" y="1453895"/>
                  </a:lnTo>
                  <a:lnTo>
                    <a:pt x="7436865" y="1453895"/>
                  </a:lnTo>
                  <a:lnTo>
                    <a:pt x="7436992" y="1434845"/>
                  </a:lnTo>
                  <a:lnTo>
                    <a:pt x="7480815" y="1434845"/>
                  </a:lnTo>
                  <a:lnTo>
                    <a:pt x="7424419" y="1406270"/>
                  </a:lnTo>
                  <a:close/>
                </a:path>
                <a:path w="7500620" h="1482725">
                  <a:moveTo>
                    <a:pt x="3755140" y="695833"/>
                  </a:moveTo>
                  <a:lnTo>
                    <a:pt x="3735578" y="695833"/>
                  </a:lnTo>
                  <a:lnTo>
                    <a:pt x="3738718" y="708787"/>
                  </a:lnTo>
                  <a:lnTo>
                    <a:pt x="3739387" y="711073"/>
                  </a:lnTo>
                  <a:lnTo>
                    <a:pt x="3739447" y="711795"/>
                  </a:lnTo>
                  <a:lnTo>
                    <a:pt x="3739642" y="712597"/>
                  </a:lnTo>
                  <a:lnTo>
                    <a:pt x="3739514" y="712597"/>
                  </a:lnTo>
                  <a:lnTo>
                    <a:pt x="3740658" y="726439"/>
                  </a:lnTo>
                  <a:lnTo>
                    <a:pt x="3753866" y="781685"/>
                  </a:lnTo>
                  <a:lnTo>
                    <a:pt x="3776218" y="816991"/>
                  </a:lnTo>
                  <a:lnTo>
                    <a:pt x="3808603" y="851407"/>
                  </a:lnTo>
                  <a:lnTo>
                    <a:pt x="3850767" y="885317"/>
                  </a:lnTo>
                  <a:lnTo>
                    <a:pt x="3902075" y="918591"/>
                  </a:lnTo>
                  <a:lnTo>
                    <a:pt x="3962400" y="951357"/>
                  </a:lnTo>
                  <a:lnTo>
                    <a:pt x="4031475" y="983536"/>
                  </a:lnTo>
                  <a:lnTo>
                    <a:pt x="4068953" y="999489"/>
                  </a:lnTo>
                  <a:lnTo>
                    <a:pt x="4108577" y="1015238"/>
                  </a:lnTo>
                  <a:lnTo>
                    <a:pt x="4150232" y="1030859"/>
                  </a:lnTo>
                  <a:lnTo>
                    <a:pt x="4193920" y="1046353"/>
                  </a:lnTo>
                  <a:lnTo>
                    <a:pt x="4239386" y="1061720"/>
                  </a:lnTo>
                  <a:lnTo>
                    <a:pt x="4286758" y="1076833"/>
                  </a:lnTo>
                  <a:lnTo>
                    <a:pt x="4336033" y="1091819"/>
                  </a:lnTo>
                  <a:lnTo>
                    <a:pt x="4439919" y="1121029"/>
                  </a:lnTo>
                  <a:lnTo>
                    <a:pt x="4494403" y="1135507"/>
                  </a:lnTo>
                  <a:lnTo>
                    <a:pt x="4550663" y="1149604"/>
                  </a:lnTo>
                  <a:lnTo>
                    <a:pt x="4667884" y="1177417"/>
                  </a:lnTo>
                  <a:lnTo>
                    <a:pt x="4791202" y="1204087"/>
                  </a:lnTo>
                  <a:lnTo>
                    <a:pt x="4920360" y="1229868"/>
                  </a:lnTo>
                  <a:lnTo>
                    <a:pt x="5055108" y="1254633"/>
                  </a:lnTo>
                  <a:lnTo>
                    <a:pt x="5194934" y="1278128"/>
                  </a:lnTo>
                  <a:lnTo>
                    <a:pt x="5339460" y="1300607"/>
                  </a:lnTo>
                  <a:lnTo>
                    <a:pt x="5488558" y="1321689"/>
                  </a:lnTo>
                  <a:lnTo>
                    <a:pt x="5641720" y="1341628"/>
                  </a:lnTo>
                  <a:lnTo>
                    <a:pt x="5798692" y="1360043"/>
                  </a:lnTo>
                  <a:lnTo>
                    <a:pt x="5959093" y="1377061"/>
                  </a:lnTo>
                  <a:lnTo>
                    <a:pt x="6122542" y="1392682"/>
                  </a:lnTo>
                  <a:lnTo>
                    <a:pt x="6288785" y="1406525"/>
                  </a:lnTo>
                  <a:lnTo>
                    <a:pt x="6457314" y="1418844"/>
                  </a:lnTo>
                  <a:lnTo>
                    <a:pt x="6628130" y="1429385"/>
                  </a:lnTo>
                  <a:lnTo>
                    <a:pt x="6800468" y="1438148"/>
                  </a:lnTo>
                  <a:lnTo>
                    <a:pt x="6974332" y="1445133"/>
                  </a:lnTo>
                  <a:lnTo>
                    <a:pt x="7149083" y="1450213"/>
                  </a:lnTo>
                  <a:lnTo>
                    <a:pt x="7324598" y="1453261"/>
                  </a:lnTo>
                  <a:lnTo>
                    <a:pt x="7436865" y="1453895"/>
                  </a:lnTo>
                  <a:lnTo>
                    <a:pt x="7424181" y="1453895"/>
                  </a:lnTo>
                  <a:lnTo>
                    <a:pt x="7424277" y="1434845"/>
                  </a:lnTo>
                  <a:lnTo>
                    <a:pt x="7436993" y="1434845"/>
                  </a:lnTo>
                  <a:lnTo>
                    <a:pt x="7324852" y="1434211"/>
                  </a:lnTo>
                  <a:lnTo>
                    <a:pt x="7149591" y="1431163"/>
                  </a:lnTo>
                  <a:lnTo>
                    <a:pt x="6974966" y="1426083"/>
                  </a:lnTo>
                  <a:lnTo>
                    <a:pt x="6801358" y="1419225"/>
                  </a:lnTo>
                  <a:lnTo>
                    <a:pt x="6629145" y="1410335"/>
                  </a:lnTo>
                  <a:lnTo>
                    <a:pt x="6458711" y="1399794"/>
                  </a:lnTo>
                  <a:lnTo>
                    <a:pt x="6290309" y="1387602"/>
                  </a:lnTo>
                  <a:lnTo>
                    <a:pt x="6124320" y="1373632"/>
                  </a:lnTo>
                  <a:lnTo>
                    <a:pt x="5960999" y="1358138"/>
                  </a:lnTo>
                  <a:lnTo>
                    <a:pt x="5800852" y="1341120"/>
                  </a:lnTo>
                  <a:lnTo>
                    <a:pt x="5644133" y="1322705"/>
                  </a:lnTo>
                  <a:lnTo>
                    <a:pt x="5491099" y="1302893"/>
                  </a:lnTo>
                  <a:lnTo>
                    <a:pt x="5342382" y="1281684"/>
                  </a:lnTo>
                  <a:lnTo>
                    <a:pt x="5197983" y="1259332"/>
                  </a:lnTo>
                  <a:lnTo>
                    <a:pt x="5058409" y="1235837"/>
                  </a:lnTo>
                  <a:lnTo>
                    <a:pt x="4924043" y="1211199"/>
                  </a:lnTo>
                  <a:lnTo>
                    <a:pt x="4795138" y="1185418"/>
                  </a:lnTo>
                  <a:lnTo>
                    <a:pt x="4672076" y="1158748"/>
                  </a:lnTo>
                  <a:lnTo>
                    <a:pt x="4612891" y="1145156"/>
                  </a:lnTo>
                  <a:lnTo>
                    <a:pt x="4499229" y="1117092"/>
                  </a:lnTo>
                  <a:lnTo>
                    <a:pt x="4444997" y="1102738"/>
                  </a:lnTo>
                  <a:lnTo>
                    <a:pt x="4341602" y="1073598"/>
                  </a:lnTo>
                  <a:lnTo>
                    <a:pt x="4341843" y="1073598"/>
                  </a:lnTo>
                  <a:lnTo>
                    <a:pt x="4292596" y="1058668"/>
                  </a:lnTo>
                  <a:lnTo>
                    <a:pt x="4245483" y="1043559"/>
                  </a:lnTo>
                  <a:lnTo>
                    <a:pt x="4200143" y="1028319"/>
                  </a:lnTo>
                  <a:lnTo>
                    <a:pt x="4156831" y="1013073"/>
                  </a:lnTo>
                  <a:lnTo>
                    <a:pt x="4115530" y="997541"/>
                  </a:lnTo>
                  <a:lnTo>
                    <a:pt x="4115747" y="997541"/>
                  </a:lnTo>
                  <a:lnTo>
                    <a:pt x="4076284" y="981923"/>
                  </a:lnTo>
                  <a:lnTo>
                    <a:pt x="4076502" y="981923"/>
                  </a:lnTo>
                  <a:lnTo>
                    <a:pt x="4042963" y="967816"/>
                  </a:lnTo>
                  <a:lnTo>
                    <a:pt x="4042226" y="967486"/>
                  </a:lnTo>
                  <a:lnTo>
                    <a:pt x="4039069" y="966179"/>
                  </a:lnTo>
                  <a:lnTo>
                    <a:pt x="4039310" y="966179"/>
                  </a:lnTo>
                  <a:lnTo>
                    <a:pt x="4003667" y="950213"/>
                  </a:lnTo>
                  <a:lnTo>
                    <a:pt x="3971043" y="934338"/>
                  </a:lnTo>
                  <a:lnTo>
                    <a:pt x="3940415" y="918401"/>
                  </a:lnTo>
                  <a:lnTo>
                    <a:pt x="3911942" y="902275"/>
                  </a:lnTo>
                  <a:lnTo>
                    <a:pt x="3911648" y="902002"/>
                  </a:lnTo>
                  <a:lnTo>
                    <a:pt x="3885495" y="885860"/>
                  </a:lnTo>
                  <a:lnTo>
                    <a:pt x="3863210" y="870809"/>
                  </a:lnTo>
                  <a:lnTo>
                    <a:pt x="3862255" y="870042"/>
                  </a:lnTo>
                  <a:lnTo>
                    <a:pt x="3862075" y="870042"/>
                  </a:lnTo>
                  <a:lnTo>
                    <a:pt x="3861578" y="869704"/>
                  </a:lnTo>
                  <a:lnTo>
                    <a:pt x="3861744" y="869704"/>
                  </a:lnTo>
                  <a:lnTo>
                    <a:pt x="3840220" y="853470"/>
                  </a:lnTo>
                  <a:lnTo>
                    <a:pt x="3804952" y="821127"/>
                  </a:lnTo>
                  <a:lnTo>
                    <a:pt x="3787116" y="799464"/>
                  </a:lnTo>
                  <a:lnTo>
                    <a:pt x="3779520" y="788797"/>
                  </a:lnTo>
                  <a:lnTo>
                    <a:pt x="3779656" y="788797"/>
                  </a:lnTo>
                  <a:lnTo>
                    <a:pt x="3770756" y="772922"/>
                  </a:lnTo>
                  <a:lnTo>
                    <a:pt x="3767185" y="763778"/>
                  </a:lnTo>
                  <a:lnTo>
                    <a:pt x="3765094" y="758570"/>
                  </a:lnTo>
                  <a:lnTo>
                    <a:pt x="3764914" y="758570"/>
                  </a:lnTo>
                  <a:lnTo>
                    <a:pt x="3764640" y="757440"/>
                  </a:lnTo>
                  <a:lnTo>
                    <a:pt x="3764533" y="757174"/>
                  </a:lnTo>
                  <a:lnTo>
                    <a:pt x="3760851" y="741807"/>
                  </a:lnTo>
                  <a:lnTo>
                    <a:pt x="3760978" y="741807"/>
                  </a:lnTo>
                  <a:lnTo>
                    <a:pt x="3759834" y="727963"/>
                  </a:lnTo>
                  <a:lnTo>
                    <a:pt x="3758612" y="712597"/>
                  </a:lnTo>
                  <a:lnTo>
                    <a:pt x="3739642" y="712597"/>
                  </a:lnTo>
                  <a:lnTo>
                    <a:pt x="3739508" y="711795"/>
                  </a:lnTo>
                  <a:lnTo>
                    <a:pt x="3758549" y="711795"/>
                  </a:lnTo>
                  <a:lnTo>
                    <a:pt x="3758310" y="708787"/>
                  </a:lnTo>
                  <a:lnTo>
                    <a:pt x="3755140" y="695833"/>
                  </a:lnTo>
                  <a:close/>
                </a:path>
                <a:path w="7500620" h="1482725">
                  <a:moveTo>
                    <a:pt x="7480815" y="1434845"/>
                  </a:moveTo>
                  <a:lnTo>
                    <a:pt x="7436992" y="1434845"/>
                  </a:lnTo>
                  <a:lnTo>
                    <a:pt x="7436865" y="1453895"/>
                  </a:lnTo>
                  <a:lnTo>
                    <a:pt x="7481862" y="1453895"/>
                  </a:lnTo>
                  <a:lnTo>
                    <a:pt x="7500365" y="1444752"/>
                  </a:lnTo>
                  <a:lnTo>
                    <a:pt x="7480815" y="1434845"/>
                  </a:lnTo>
                  <a:close/>
                </a:path>
                <a:path w="7500620" h="1482725">
                  <a:moveTo>
                    <a:pt x="4604040" y="1143013"/>
                  </a:moveTo>
                  <a:lnTo>
                    <a:pt x="4612891" y="1145156"/>
                  </a:lnTo>
                  <a:lnTo>
                    <a:pt x="4613305" y="1145156"/>
                  </a:lnTo>
                  <a:lnTo>
                    <a:pt x="4604040" y="1143013"/>
                  </a:lnTo>
                  <a:close/>
                </a:path>
                <a:path w="7500620" h="1482725">
                  <a:moveTo>
                    <a:pt x="4436856" y="1100478"/>
                  </a:moveTo>
                  <a:lnTo>
                    <a:pt x="4444997" y="1102738"/>
                  </a:lnTo>
                  <a:lnTo>
                    <a:pt x="4445340" y="1102738"/>
                  </a:lnTo>
                  <a:lnTo>
                    <a:pt x="4436856" y="1100478"/>
                  </a:lnTo>
                  <a:close/>
                </a:path>
                <a:path w="7500620" h="1482725">
                  <a:moveTo>
                    <a:pt x="4341855" y="1073598"/>
                  </a:moveTo>
                  <a:lnTo>
                    <a:pt x="4341602" y="1073598"/>
                  </a:lnTo>
                  <a:lnTo>
                    <a:pt x="4345872" y="1074819"/>
                  </a:lnTo>
                  <a:lnTo>
                    <a:pt x="4341855" y="1073598"/>
                  </a:lnTo>
                  <a:close/>
                </a:path>
                <a:path w="7500620" h="1482725">
                  <a:moveTo>
                    <a:pt x="4287028" y="1056885"/>
                  </a:moveTo>
                  <a:lnTo>
                    <a:pt x="4292596" y="1058668"/>
                  </a:lnTo>
                  <a:lnTo>
                    <a:pt x="4292876" y="1058668"/>
                  </a:lnTo>
                  <a:lnTo>
                    <a:pt x="4287028" y="1056885"/>
                  </a:lnTo>
                  <a:close/>
                </a:path>
                <a:path w="7500620" h="1482725">
                  <a:moveTo>
                    <a:pt x="4153521" y="1011823"/>
                  </a:moveTo>
                  <a:lnTo>
                    <a:pt x="4156831" y="1013073"/>
                  </a:lnTo>
                  <a:lnTo>
                    <a:pt x="4157052" y="1013073"/>
                  </a:lnTo>
                  <a:lnTo>
                    <a:pt x="4153521" y="1011823"/>
                  </a:lnTo>
                  <a:close/>
                </a:path>
                <a:path w="7500620" h="1482725">
                  <a:moveTo>
                    <a:pt x="4115747" y="997541"/>
                  </a:moveTo>
                  <a:lnTo>
                    <a:pt x="4115530" y="997541"/>
                  </a:lnTo>
                  <a:lnTo>
                    <a:pt x="4119898" y="999184"/>
                  </a:lnTo>
                  <a:lnTo>
                    <a:pt x="4115747" y="997541"/>
                  </a:lnTo>
                  <a:close/>
                </a:path>
                <a:path w="7500620" h="1482725">
                  <a:moveTo>
                    <a:pt x="4076502" y="981923"/>
                  </a:moveTo>
                  <a:lnTo>
                    <a:pt x="4076284" y="981923"/>
                  </a:lnTo>
                  <a:lnTo>
                    <a:pt x="4080363" y="983536"/>
                  </a:lnTo>
                  <a:lnTo>
                    <a:pt x="4076502" y="981923"/>
                  </a:lnTo>
                  <a:close/>
                </a:path>
                <a:path w="7500620" h="1482725">
                  <a:moveTo>
                    <a:pt x="4039310" y="966179"/>
                  </a:moveTo>
                  <a:lnTo>
                    <a:pt x="4039069" y="966179"/>
                  </a:lnTo>
                  <a:lnTo>
                    <a:pt x="4042177" y="967486"/>
                  </a:lnTo>
                  <a:lnTo>
                    <a:pt x="4039310" y="966179"/>
                  </a:lnTo>
                  <a:close/>
                </a:path>
                <a:path w="7500620" h="1482725">
                  <a:moveTo>
                    <a:pt x="3911648" y="902002"/>
                  </a:moveTo>
                  <a:lnTo>
                    <a:pt x="3911942" y="902275"/>
                  </a:lnTo>
                  <a:lnTo>
                    <a:pt x="3913726" y="903285"/>
                  </a:lnTo>
                  <a:lnTo>
                    <a:pt x="3911648" y="902002"/>
                  </a:lnTo>
                  <a:close/>
                </a:path>
                <a:path w="7500620" h="1482725">
                  <a:moveTo>
                    <a:pt x="3861578" y="869704"/>
                  </a:moveTo>
                  <a:lnTo>
                    <a:pt x="3862075" y="870042"/>
                  </a:lnTo>
                  <a:lnTo>
                    <a:pt x="3862255" y="870042"/>
                  </a:lnTo>
                  <a:lnTo>
                    <a:pt x="3861578" y="869704"/>
                  </a:lnTo>
                  <a:close/>
                </a:path>
                <a:path w="7500620" h="1482725">
                  <a:moveTo>
                    <a:pt x="3861744" y="869704"/>
                  </a:moveTo>
                  <a:lnTo>
                    <a:pt x="3861578" y="869704"/>
                  </a:lnTo>
                  <a:lnTo>
                    <a:pt x="3862255" y="870042"/>
                  </a:lnTo>
                  <a:lnTo>
                    <a:pt x="3861744" y="869704"/>
                  </a:lnTo>
                  <a:close/>
                </a:path>
                <a:path w="7500620" h="1482725">
                  <a:moveTo>
                    <a:pt x="3779656" y="788797"/>
                  </a:moveTo>
                  <a:lnTo>
                    <a:pt x="3779520" y="788797"/>
                  </a:lnTo>
                  <a:lnTo>
                    <a:pt x="3780164" y="789698"/>
                  </a:lnTo>
                  <a:lnTo>
                    <a:pt x="3779656" y="788797"/>
                  </a:lnTo>
                  <a:close/>
                </a:path>
                <a:path w="7500620" h="1482725">
                  <a:moveTo>
                    <a:pt x="3764640" y="757440"/>
                  </a:moveTo>
                  <a:lnTo>
                    <a:pt x="3764914" y="758570"/>
                  </a:lnTo>
                  <a:lnTo>
                    <a:pt x="3765094" y="758570"/>
                  </a:lnTo>
                  <a:lnTo>
                    <a:pt x="3764640" y="757440"/>
                  </a:lnTo>
                  <a:close/>
                </a:path>
                <a:path w="7500620" h="1482725">
                  <a:moveTo>
                    <a:pt x="3760978" y="741807"/>
                  </a:moveTo>
                  <a:lnTo>
                    <a:pt x="3760851" y="741807"/>
                  </a:lnTo>
                  <a:lnTo>
                    <a:pt x="3761045" y="742608"/>
                  </a:lnTo>
                  <a:lnTo>
                    <a:pt x="3760978" y="741807"/>
                  </a:lnTo>
                  <a:close/>
                </a:path>
                <a:path w="7500620" h="1482725">
                  <a:moveTo>
                    <a:pt x="3720337" y="664590"/>
                  </a:moveTo>
                  <a:lnTo>
                    <a:pt x="3724894" y="672719"/>
                  </a:lnTo>
                  <a:lnTo>
                    <a:pt x="3729228" y="680338"/>
                  </a:lnTo>
                  <a:lnTo>
                    <a:pt x="3735774" y="696643"/>
                  </a:lnTo>
                  <a:lnTo>
                    <a:pt x="3735578" y="695833"/>
                  </a:lnTo>
                  <a:lnTo>
                    <a:pt x="3755140" y="695833"/>
                  </a:lnTo>
                  <a:lnTo>
                    <a:pt x="3753866" y="690626"/>
                  </a:lnTo>
                  <a:lnTo>
                    <a:pt x="3746627" y="672719"/>
                  </a:lnTo>
                  <a:lnTo>
                    <a:pt x="3742645" y="665479"/>
                  </a:lnTo>
                  <a:lnTo>
                    <a:pt x="3720973" y="665479"/>
                  </a:lnTo>
                  <a:lnTo>
                    <a:pt x="3720337" y="664590"/>
                  </a:lnTo>
                  <a:close/>
                </a:path>
                <a:path w="7500620" h="1482725">
                  <a:moveTo>
                    <a:pt x="3153834" y="379346"/>
                  </a:moveTo>
                  <a:lnTo>
                    <a:pt x="3207893" y="395732"/>
                  </a:lnTo>
                  <a:lnTo>
                    <a:pt x="3255009" y="410717"/>
                  </a:lnTo>
                  <a:lnTo>
                    <a:pt x="3300349" y="425958"/>
                  </a:lnTo>
                  <a:lnTo>
                    <a:pt x="3343655" y="441325"/>
                  </a:lnTo>
                  <a:lnTo>
                    <a:pt x="3386355" y="457386"/>
                  </a:lnTo>
                  <a:lnTo>
                    <a:pt x="3425217" y="472881"/>
                  </a:lnTo>
                  <a:lnTo>
                    <a:pt x="3462182" y="488545"/>
                  </a:lnTo>
                  <a:lnTo>
                    <a:pt x="3529700" y="520064"/>
                  </a:lnTo>
                  <a:lnTo>
                    <a:pt x="3589293" y="552554"/>
                  </a:lnTo>
                  <a:lnTo>
                    <a:pt x="3614994" y="568541"/>
                  </a:lnTo>
                  <a:lnTo>
                    <a:pt x="3638924" y="584708"/>
                  </a:lnTo>
                  <a:lnTo>
                    <a:pt x="3660005" y="600745"/>
                  </a:lnTo>
                  <a:lnTo>
                    <a:pt x="3660274" y="600932"/>
                  </a:lnTo>
                  <a:lnTo>
                    <a:pt x="3678244" y="616284"/>
                  </a:lnTo>
                  <a:lnTo>
                    <a:pt x="3695258" y="632917"/>
                  </a:lnTo>
                  <a:lnTo>
                    <a:pt x="3709034" y="648715"/>
                  </a:lnTo>
                  <a:lnTo>
                    <a:pt x="3720973" y="665479"/>
                  </a:lnTo>
                  <a:lnTo>
                    <a:pt x="3742645" y="665479"/>
                  </a:lnTo>
                  <a:lnTo>
                    <a:pt x="3709288" y="620013"/>
                  </a:lnTo>
                  <a:lnTo>
                    <a:pt x="3672078" y="585977"/>
                  </a:lnTo>
                  <a:lnTo>
                    <a:pt x="3624988" y="552309"/>
                  </a:lnTo>
                  <a:lnTo>
                    <a:pt x="3569461" y="519302"/>
                  </a:lnTo>
                  <a:lnTo>
                    <a:pt x="3504692" y="486790"/>
                  </a:lnTo>
                  <a:lnTo>
                    <a:pt x="3469131" y="470788"/>
                  </a:lnTo>
                  <a:lnTo>
                    <a:pt x="3431539" y="454913"/>
                  </a:lnTo>
                  <a:lnTo>
                    <a:pt x="3391916" y="439165"/>
                  </a:lnTo>
                  <a:lnTo>
                    <a:pt x="3350259" y="423417"/>
                  </a:lnTo>
                  <a:lnTo>
                    <a:pt x="3306572" y="408050"/>
                  </a:lnTo>
                  <a:lnTo>
                    <a:pt x="3261105" y="392684"/>
                  </a:lnTo>
                  <a:lnTo>
                    <a:pt x="3224305" y="380943"/>
                  </a:lnTo>
                  <a:lnTo>
                    <a:pt x="3159369" y="380943"/>
                  </a:lnTo>
                  <a:lnTo>
                    <a:pt x="3153834" y="379346"/>
                  </a:lnTo>
                  <a:close/>
                </a:path>
                <a:path w="7500620" h="1482725">
                  <a:moveTo>
                    <a:pt x="3612814" y="567069"/>
                  </a:moveTo>
                  <a:lnTo>
                    <a:pt x="3614614" y="568305"/>
                  </a:lnTo>
                  <a:lnTo>
                    <a:pt x="3614994" y="568541"/>
                  </a:lnTo>
                  <a:lnTo>
                    <a:pt x="3614776" y="568305"/>
                  </a:lnTo>
                  <a:lnTo>
                    <a:pt x="3612814" y="567069"/>
                  </a:lnTo>
                  <a:close/>
                </a:path>
                <a:path w="7500620" h="1482725">
                  <a:moveTo>
                    <a:pt x="3560491" y="536111"/>
                  </a:moveTo>
                  <a:lnTo>
                    <a:pt x="3560288" y="536111"/>
                  </a:lnTo>
                  <a:lnTo>
                    <a:pt x="3562841" y="537451"/>
                  </a:lnTo>
                  <a:lnTo>
                    <a:pt x="3560491" y="536111"/>
                  </a:lnTo>
                  <a:close/>
                </a:path>
                <a:path w="7500620" h="1482725">
                  <a:moveTo>
                    <a:pt x="126" y="0"/>
                  </a:moveTo>
                  <a:lnTo>
                    <a:pt x="0" y="19050"/>
                  </a:lnTo>
                  <a:lnTo>
                    <a:pt x="175640" y="20065"/>
                  </a:lnTo>
                  <a:lnTo>
                    <a:pt x="350900" y="23113"/>
                  </a:lnTo>
                  <a:lnTo>
                    <a:pt x="525526" y="28194"/>
                  </a:lnTo>
                  <a:lnTo>
                    <a:pt x="699134" y="35178"/>
                  </a:lnTo>
                  <a:lnTo>
                    <a:pt x="1041781" y="54483"/>
                  </a:lnTo>
                  <a:lnTo>
                    <a:pt x="1210183" y="66801"/>
                  </a:lnTo>
                  <a:lnTo>
                    <a:pt x="1376171" y="80645"/>
                  </a:lnTo>
                  <a:lnTo>
                    <a:pt x="1539494" y="96138"/>
                  </a:lnTo>
                  <a:lnTo>
                    <a:pt x="1699641" y="113157"/>
                  </a:lnTo>
                  <a:lnTo>
                    <a:pt x="1856358" y="131572"/>
                  </a:lnTo>
                  <a:lnTo>
                    <a:pt x="2009394" y="151511"/>
                  </a:lnTo>
                  <a:lnTo>
                    <a:pt x="2158110" y="172592"/>
                  </a:lnTo>
                  <a:lnTo>
                    <a:pt x="2302510" y="194945"/>
                  </a:lnTo>
                  <a:lnTo>
                    <a:pt x="2442083" y="218439"/>
                  </a:lnTo>
                  <a:lnTo>
                    <a:pt x="2576448" y="243077"/>
                  </a:lnTo>
                  <a:lnTo>
                    <a:pt x="2705354" y="268859"/>
                  </a:lnTo>
                  <a:lnTo>
                    <a:pt x="2828417" y="295528"/>
                  </a:lnTo>
                  <a:lnTo>
                    <a:pt x="2887598" y="309245"/>
                  </a:lnTo>
                  <a:lnTo>
                    <a:pt x="2998902" y="336687"/>
                  </a:lnTo>
                  <a:lnTo>
                    <a:pt x="3055493" y="351663"/>
                  </a:lnTo>
                  <a:lnTo>
                    <a:pt x="3108071" y="366140"/>
                  </a:lnTo>
                  <a:lnTo>
                    <a:pt x="3159369" y="380943"/>
                  </a:lnTo>
                  <a:lnTo>
                    <a:pt x="3224305" y="380943"/>
                  </a:lnTo>
                  <a:lnTo>
                    <a:pt x="3164459" y="362585"/>
                  </a:lnTo>
                  <a:lnTo>
                    <a:pt x="3113278" y="347852"/>
                  </a:lnTo>
                  <a:lnTo>
                    <a:pt x="3060572" y="333248"/>
                  </a:lnTo>
                  <a:lnTo>
                    <a:pt x="3006089" y="318897"/>
                  </a:lnTo>
                  <a:lnTo>
                    <a:pt x="2949829" y="304673"/>
                  </a:lnTo>
                  <a:lnTo>
                    <a:pt x="2892044" y="290702"/>
                  </a:lnTo>
                  <a:lnTo>
                    <a:pt x="2771774" y="263525"/>
                  </a:lnTo>
                  <a:lnTo>
                    <a:pt x="2709291" y="250316"/>
                  </a:lnTo>
                  <a:lnTo>
                    <a:pt x="2580132" y="224409"/>
                  </a:lnTo>
                  <a:lnTo>
                    <a:pt x="2445385" y="199771"/>
                  </a:lnTo>
                  <a:lnTo>
                    <a:pt x="2305558" y="176149"/>
                  </a:lnTo>
                  <a:lnTo>
                    <a:pt x="2161032" y="153797"/>
                  </a:lnTo>
                  <a:lnTo>
                    <a:pt x="2011933" y="132587"/>
                  </a:lnTo>
                  <a:lnTo>
                    <a:pt x="1858771" y="112649"/>
                  </a:lnTo>
                  <a:lnTo>
                    <a:pt x="1701799" y="94234"/>
                  </a:lnTo>
                  <a:lnTo>
                    <a:pt x="1541398" y="77215"/>
                  </a:lnTo>
                  <a:lnTo>
                    <a:pt x="1377949" y="61722"/>
                  </a:lnTo>
                  <a:lnTo>
                    <a:pt x="1211707" y="47751"/>
                  </a:lnTo>
                  <a:lnTo>
                    <a:pt x="1043178" y="35433"/>
                  </a:lnTo>
                  <a:lnTo>
                    <a:pt x="700023" y="16128"/>
                  </a:lnTo>
                  <a:lnTo>
                    <a:pt x="526160" y="9144"/>
                  </a:lnTo>
                  <a:lnTo>
                    <a:pt x="351408" y="4190"/>
                  </a:lnTo>
                  <a:lnTo>
                    <a:pt x="175894" y="1142"/>
                  </a:lnTo>
                  <a:lnTo>
                    <a:pt x="12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78739" y="5104891"/>
            <a:ext cx="3823970" cy="17335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69900" marR="116839" indent="-457200">
              <a:lnSpc>
                <a:spcPct val="100000"/>
              </a:lnSpc>
              <a:spcBef>
                <a:spcPts val="100"/>
              </a:spcBef>
            </a:pPr>
            <a:r>
              <a:rPr dirty="0" sz="1400" spc="-90">
                <a:latin typeface="Arial"/>
                <a:cs typeface="Arial"/>
              </a:rPr>
              <a:t>Oktay,</a:t>
            </a:r>
            <a:r>
              <a:rPr dirty="0" sz="1400" spc="-75">
                <a:latin typeface="Arial"/>
                <a:cs typeface="Arial"/>
              </a:rPr>
              <a:t> </a:t>
            </a:r>
            <a:r>
              <a:rPr dirty="0" sz="1400" spc="-150">
                <a:latin typeface="Arial"/>
                <a:cs typeface="Arial"/>
              </a:rPr>
              <a:t>Tas,</a:t>
            </a:r>
            <a:r>
              <a:rPr dirty="0" sz="1400" spc="-80">
                <a:latin typeface="Arial"/>
                <a:cs typeface="Arial"/>
              </a:rPr>
              <a:t> </a:t>
            </a:r>
            <a:r>
              <a:rPr dirty="0" sz="1400" spc="-95">
                <a:latin typeface="Arial"/>
                <a:cs typeface="Arial"/>
              </a:rPr>
              <a:t>Emcet</a:t>
            </a:r>
            <a:r>
              <a:rPr dirty="0" sz="1400" spc="-55">
                <a:latin typeface="Arial"/>
                <a:cs typeface="Arial"/>
              </a:rPr>
              <a:t> </a:t>
            </a:r>
            <a:r>
              <a:rPr dirty="0" sz="1400" spc="-45">
                <a:latin typeface="Arial"/>
                <a:cs typeface="Arial"/>
              </a:rPr>
              <a:t>,</a:t>
            </a:r>
            <a:r>
              <a:rPr dirty="0" sz="1400" spc="-80">
                <a:latin typeface="Arial"/>
                <a:cs typeface="Arial"/>
              </a:rPr>
              <a:t> </a:t>
            </a:r>
            <a:r>
              <a:rPr dirty="0" sz="1400" spc="-75">
                <a:latin typeface="Arial"/>
                <a:cs typeface="Arial"/>
              </a:rPr>
              <a:t>Ezqi</a:t>
            </a:r>
            <a:r>
              <a:rPr dirty="0" sz="1400" spc="30">
                <a:latin typeface="Arial"/>
                <a:cs typeface="Arial"/>
              </a:rPr>
              <a:t> </a:t>
            </a:r>
            <a:r>
              <a:rPr dirty="0" sz="1400" spc="-70">
                <a:latin typeface="Arial"/>
                <a:cs typeface="Arial"/>
              </a:rPr>
              <a:t>Canpolat,</a:t>
            </a:r>
            <a:r>
              <a:rPr dirty="0" sz="1400" spc="-60">
                <a:latin typeface="Arial"/>
                <a:cs typeface="Arial"/>
              </a:rPr>
              <a:t> </a:t>
            </a:r>
            <a:r>
              <a:rPr dirty="0" sz="1400" spc="-35">
                <a:latin typeface="Arial"/>
                <a:cs typeface="Arial"/>
              </a:rPr>
              <a:t>Megan</a:t>
            </a:r>
            <a:r>
              <a:rPr dirty="0" sz="1400" spc="17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Cole, </a:t>
            </a:r>
            <a:r>
              <a:rPr dirty="0" sz="1400" spc="-65">
                <a:latin typeface="Arial"/>
                <a:cs typeface="Arial"/>
              </a:rPr>
              <a:t>Abidah</a:t>
            </a:r>
            <a:r>
              <a:rPr dirty="0" sz="1400" spc="-70">
                <a:latin typeface="Arial"/>
                <a:cs typeface="Arial"/>
              </a:rPr>
              <a:t> </a:t>
            </a:r>
            <a:r>
              <a:rPr dirty="0" sz="1400" spc="-60">
                <a:latin typeface="Arial"/>
                <a:cs typeface="Arial"/>
              </a:rPr>
              <a:t>Setyowati,</a:t>
            </a:r>
            <a:r>
              <a:rPr dirty="0" sz="1400" spc="-80">
                <a:latin typeface="Arial"/>
                <a:cs typeface="Arial"/>
              </a:rPr>
              <a:t> </a:t>
            </a:r>
            <a:r>
              <a:rPr dirty="0" sz="1400" spc="-70">
                <a:latin typeface="Arial"/>
                <a:cs typeface="Arial"/>
              </a:rPr>
              <a:t>and</a:t>
            </a:r>
            <a:r>
              <a:rPr dirty="0" sz="1400" spc="-75">
                <a:latin typeface="Arial"/>
                <a:cs typeface="Arial"/>
              </a:rPr>
              <a:t> </a:t>
            </a:r>
            <a:r>
              <a:rPr dirty="0" sz="1400" spc="-80">
                <a:latin typeface="Arial"/>
                <a:cs typeface="Arial"/>
              </a:rPr>
              <a:t>Jasmina</a:t>
            </a:r>
            <a:r>
              <a:rPr dirty="0" sz="1400" spc="140">
                <a:latin typeface="Arial"/>
                <a:cs typeface="Arial"/>
              </a:rPr>
              <a:t> </a:t>
            </a:r>
            <a:r>
              <a:rPr dirty="0" sz="1400" spc="-55">
                <a:latin typeface="Arial"/>
                <a:cs typeface="Arial"/>
              </a:rPr>
              <a:t>Woodhouse. </a:t>
            </a:r>
            <a:r>
              <a:rPr dirty="0" sz="1400" spc="-70">
                <a:latin typeface="Arial"/>
                <a:cs typeface="Arial"/>
              </a:rPr>
              <a:t>2025.</a:t>
            </a:r>
            <a:r>
              <a:rPr dirty="0" sz="1400" spc="-50">
                <a:latin typeface="Arial"/>
                <a:cs typeface="Arial"/>
              </a:rPr>
              <a:t> </a:t>
            </a:r>
            <a:r>
              <a:rPr dirty="0" sz="1400" spc="-75">
                <a:latin typeface="Arial"/>
                <a:cs typeface="Arial"/>
              </a:rPr>
              <a:t>"Spacial</a:t>
            </a:r>
            <a:r>
              <a:rPr dirty="0" sz="1400" spc="-60">
                <a:latin typeface="Arial"/>
                <a:cs typeface="Arial"/>
              </a:rPr>
              <a:t> </a:t>
            </a:r>
            <a:r>
              <a:rPr dirty="0" sz="1400" spc="-90">
                <a:latin typeface="Arial"/>
                <a:cs typeface="Arial"/>
              </a:rPr>
              <a:t>Analysis</a:t>
            </a:r>
            <a:r>
              <a:rPr dirty="0" sz="1400" spc="-5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of</a:t>
            </a:r>
            <a:r>
              <a:rPr dirty="0" sz="1400" spc="-70">
                <a:latin typeface="Arial"/>
                <a:cs typeface="Arial"/>
              </a:rPr>
              <a:t> </a:t>
            </a:r>
            <a:r>
              <a:rPr dirty="0" sz="1400" spc="-105">
                <a:latin typeface="Arial"/>
                <a:cs typeface="Arial"/>
              </a:rPr>
              <a:t>Coal</a:t>
            </a:r>
            <a:r>
              <a:rPr dirty="0" sz="1400" spc="-6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Transition </a:t>
            </a:r>
            <a:r>
              <a:rPr dirty="0" sz="1400" spc="-40">
                <a:latin typeface="Arial"/>
                <a:cs typeface="Arial"/>
              </a:rPr>
              <a:t>Vulnerability</a:t>
            </a:r>
            <a:r>
              <a:rPr dirty="0" sz="1400" spc="-20">
                <a:latin typeface="Arial"/>
                <a:cs typeface="Arial"/>
              </a:rPr>
              <a:t> in</a:t>
            </a:r>
            <a:r>
              <a:rPr dirty="0" sz="1400" spc="-55">
                <a:latin typeface="Arial"/>
                <a:cs typeface="Arial"/>
              </a:rPr>
              <a:t> Indonesia." </a:t>
            </a:r>
            <a:r>
              <a:rPr dirty="0" sz="1400" spc="-45">
                <a:latin typeface="Arial"/>
                <a:cs typeface="Arial"/>
              </a:rPr>
              <a:t>World</a:t>
            </a:r>
            <a:r>
              <a:rPr dirty="0" sz="1400" spc="-6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Bank.</a:t>
            </a:r>
            <a:endParaRPr sz="1400">
              <a:latin typeface="Arial"/>
              <a:cs typeface="Arial"/>
            </a:endParaRPr>
          </a:p>
          <a:p>
            <a:pPr marL="469900" marR="5080">
              <a:lnSpc>
                <a:spcPct val="100000"/>
              </a:lnSpc>
              <a:spcBef>
                <a:spcPts val="5"/>
              </a:spcBef>
            </a:pPr>
            <a:r>
              <a:rPr dirty="0" sz="1400" spc="-120">
                <a:latin typeface="Arial"/>
                <a:cs typeface="Arial"/>
              </a:rPr>
              <a:t>Accessed</a:t>
            </a:r>
            <a:r>
              <a:rPr dirty="0" sz="1400" spc="-55">
                <a:latin typeface="Arial"/>
                <a:cs typeface="Arial"/>
              </a:rPr>
              <a:t> </a:t>
            </a:r>
            <a:r>
              <a:rPr dirty="0" sz="1400" spc="-75">
                <a:latin typeface="Arial"/>
                <a:cs typeface="Arial"/>
              </a:rPr>
              <a:t>03</a:t>
            </a:r>
            <a:r>
              <a:rPr dirty="0" sz="1400" spc="-4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December. </a:t>
            </a:r>
            <a:r>
              <a:rPr dirty="0" u="sng" sz="1400" spc="-3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https://openknowledge.worldbank.org/entitie</a:t>
            </a:r>
            <a:r>
              <a:rPr dirty="0" sz="1400" spc="-30">
                <a:solidFill>
                  <a:srgbClr val="0462C1"/>
                </a:solidFill>
                <a:latin typeface="Arial"/>
                <a:cs typeface="Arial"/>
              </a:rPr>
              <a:t> </a:t>
            </a:r>
            <a:r>
              <a:rPr dirty="0" u="sng" sz="1400" spc="-5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s/publication/49a386a9</a:t>
            </a:r>
            <a:r>
              <a:rPr dirty="0" u="sng" sz="1400" spc="-5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-</a:t>
            </a:r>
            <a:r>
              <a:rPr dirty="0" u="sng" sz="1400" spc="-8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5a41</a:t>
            </a:r>
            <a:r>
              <a:rPr dirty="0" u="sng" sz="1400" spc="-8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-</a:t>
            </a:r>
            <a:r>
              <a:rPr dirty="0" u="sng" sz="1400" spc="-75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4302</a:t>
            </a:r>
            <a:r>
              <a:rPr dirty="0" u="sng" sz="1400" spc="-75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-</a:t>
            </a:r>
            <a:r>
              <a:rPr dirty="0" u="sng" sz="1400" spc="-2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bf34</a:t>
            </a:r>
            <a:r>
              <a:rPr dirty="0" u="sng" sz="1400" spc="-2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-</a:t>
            </a:r>
            <a:r>
              <a:rPr dirty="0" u="sng" sz="14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a8644807127b</a:t>
            </a:r>
            <a:r>
              <a:rPr dirty="0" sz="1400" spc="-10"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993457"/>
            <a:ext cx="12081890" cy="487108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3021" y="1147648"/>
            <a:ext cx="5673090" cy="3138170"/>
          </a:xfrm>
          <a:prstGeom prst="rect">
            <a:avLst/>
          </a:prstGeom>
        </p:spPr>
        <p:txBody>
          <a:bodyPr wrap="square" lIns="0" tIns="60325" rIns="0" bIns="0" rtlCol="0" vert="horz">
            <a:spAutoFit/>
          </a:bodyPr>
          <a:lstStyle/>
          <a:p>
            <a:pPr marL="12700" marR="5080">
              <a:lnSpc>
                <a:spcPts val="3030"/>
              </a:lnSpc>
              <a:spcBef>
                <a:spcPts val="475"/>
              </a:spcBef>
              <a:tabLst>
                <a:tab pos="1053465" algn="l"/>
                <a:tab pos="1949450" algn="l"/>
                <a:tab pos="3392804" algn="l"/>
                <a:tab pos="4093845" algn="l"/>
              </a:tabLst>
            </a:pPr>
            <a:r>
              <a:rPr dirty="0" sz="2800" spc="-10">
                <a:latin typeface="Arial"/>
                <a:cs typeface="Arial"/>
              </a:rPr>
              <a:t>Aims:</a:t>
            </a:r>
            <a:r>
              <a:rPr dirty="0" sz="2800">
                <a:latin typeface="Arial"/>
                <a:cs typeface="Arial"/>
              </a:rPr>
              <a:t>	</a:t>
            </a:r>
            <a:r>
              <a:rPr dirty="0" sz="2800" spc="-25">
                <a:latin typeface="Arial"/>
                <a:cs typeface="Arial"/>
              </a:rPr>
              <a:t>How</a:t>
            </a:r>
            <a:r>
              <a:rPr dirty="0" sz="2800">
                <a:latin typeface="Arial"/>
                <a:cs typeface="Arial"/>
              </a:rPr>
              <a:t>	</a:t>
            </a:r>
            <a:r>
              <a:rPr dirty="0" sz="2800" spc="-10">
                <a:latin typeface="Arial"/>
                <a:cs typeface="Arial"/>
              </a:rPr>
              <a:t>mothers</a:t>
            </a:r>
            <a:r>
              <a:rPr dirty="0" sz="2800">
                <a:latin typeface="Arial"/>
                <a:cs typeface="Arial"/>
              </a:rPr>
              <a:t>	</a:t>
            </a:r>
            <a:r>
              <a:rPr dirty="0" sz="2800" spc="-25">
                <a:latin typeface="Arial"/>
                <a:cs typeface="Arial"/>
              </a:rPr>
              <a:t>are</a:t>
            </a:r>
            <a:r>
              <a:rPr dirty="0" sz="2800">
                <a:latin typeface="Arial"/>
                <a:cs typeface="Arial"/>
              </a:rPr>
              <a:t>	</a:t>
            </a:r>
            <a:r>
              <a:rPr dirty="0" sz="2800" spc="-114">
                <a:latin typeface="Arial"/>
                <a:cs typeface="Arial"/>
              </a:rPr>
              <a:t>specifically </a:t>
            </a:r>
            <a:r>
              <a:rPr dirty="0" sz="2800" spc="-105">
                <a:latin typeface="Arial"/>
                <a:cs typeface="Arial"/>
              </a:rPr>
              <a:t>impacted</a:t>
            </a:r>
            <a:r>
              <a:rPr dirty="0" sz="2800" spc="-110">
                <a:latin typeface="Arial"/>
                <a:cs typeface="Arial"/>
              </a:rPr>
              <a:t> </a:t>
            </a:r>
            <a:r>
              <a:rPr dirty="0" sz="2800" spc="-135">
                <a:latin typeface="Arial"/>
                <a:cs typeface="Arial"/>
              </a:rPr>
              <a:t>by</a:t>
            </a:r>
            <a:r>
              <a:rPr dirty="0" sz="2800" spc="-110">
                <a:latin typeface="Arial"/>
                <a:cs typeface="Arial"/>
              </a:rPr>
              <a:t> </a:t>
            </a:r>
            <a:r>
              <a:rPr dirty="0" sz="2800" spc="-100">
                <a:latin typeface="Arial"/>
                <a:cs typeface="Arial"/>
              </a:rPr>
              <a:t>mining</a:t>
            </a:r>
            <a:r>
              <a:rPr dirty="0" sz="2800" spc="-95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activities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2800" spc="-225">
                <a:latin typeface="Arial"/>
                <a:cs typeface="Arial"/>
              </a:rPr>
              <a:t>Research</a:t>
            </a:r>
            <a:r>
              <a:rPr dirty="0" sz="2800" spc="-135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Methodology:</a:t>
            </a:r>
            <a:endParaRPr sz="2800">
              <a:latin typeface="Arial"/>
              <a:cs typeface="Arial"/>
            </a:endParaRPr>
          </a:p>
          <a:p>
            <a:pPr marL="12700" marR="7620">
              <a:lnSpc>
                <a:spcPts val="3030"/>
              </a:lnSpc>
              <a:spcBef>
                <a:spcPts val="1035"/>
              </a:spcBef>
              <a:tabLst>
                <a:tab pos="636905" algn="l"/>
                <a:tab pos="2343150" algn="l"/>
                <a:tab pos="4700270" algn="l"/>
              </a:tabLst>
            </a:pPr>
            <a:r>
              <a:rPr dirty="0" sz="2800" spc="-50">
                <a:latin typeface="Arial"/>
                <a:cs typeface="Arial"/>
              </a:rPr>
              <a:t>a</a:t>
            </a:r>
            <a:r>
              <a:rPr dirty="0" sz="2800">
                <a:latin typeface="Arial"/>
                <a:cs typeface="Arial"/>
              </a:rPr>
              <a:t>	</a:t>
            </a:r>
            <a:r>
              <a:rPr dirty="0" sz="2800" spc="-10" b="1">
                <a:latin typeface="Arial"/>
                <a:cs typeface="Arial"/>
              </a:rPr>
              <a:t>Feminist</a:t>
            </a:r>
            <a:r>
              <a:rPr dirty="0" sz="2800" b="1">
                <a:latin typeface="Arial"/>
                <a:cs typeface="Arial"/>
              </a:rPr>
              <a:t>	</a:t>
            </a:r>
            <a:r>
              <a:rPr dirty="0" sz="2800" spc="-10" b="1">
                <a:latin typeface="Arial"/>
                <a:cs typeface="Arial"/>
              </a:rPr>
              <a:t>Participatory</a:t>
            </a:r>
            <a:r>
              <a:rPr dirty="0" sz="2800" b="1">
                <a:latin typeface="Arial"/>
                <a:cs typeface="Arial"/>
              </a:rPr>
              <a:t>	</a:t>
            </a:r>
            <a:r>
              <a:rPr dirty="0" sz="2800" spc="-210" b="1">
                <a:latin typeface="Arial"/>
                <a:cs typeface="Arial"/>
              </a:rPr>
              <a:t>Action </a:t>
            </a:r>
            <a:r>
              <a:rPr dirty="0" sz="2800" spc="-290" b="1">
                <a:latin typeface="Arial"/>
                <a:cs typeface="Arial"/>
              </a:rPr>
              <a:t>Research</a:t>
            </a:r>
            <a:r>
              <a:rPr dirty="0" sz="2800" spc="-95" b="1">
                <a:latin typeface="Arial"/>
                <a:cs typeface="Arial"/>
              </a:rPr>
              <a:t> </a:t>
            </a:r>
            <a:r>
              <a:rPr dirty="0" sz="2800" spc="-330" b="1">
                <a:latin typeface="Arial"/>
                <a:cs typeface="Arial"/>
              </a:rPr>
              <a:t>(FPAR)</a:t>
            </a:r>
            <a:r>
              <a:rPr dirty="0" sz="2800" spc="-114" b="1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framework</a:t>
            </a:r>
            <a:endParaRPr sz="2800">
              <a:latin typeface="Arial"/>
              <a:cs typeface="Arial"/>
            </a:endParaRPr>
          </a:p>
          <a:p>
            <a:pPr marL="12700" marR="6985">
              <a:lnSpc>
                <a:spcPts val="3020"/>
              </a:lnSpc>
              <a:spcBef>
                <a:spcPts val="994"/>
              </a:spcBef>
            </a:pPr>
            <a:r>
              <a:rPr dirty="0" sz="2800" spc="-70">
                <a:latin typeface="Arial"/>
                <a:cs typeface="Arial"/>
              </a:rPr>
              <a:t>Utilizing</a:t>
            </a:r>
            <a:r>
              <a:rPr dirty="0" sz="2800" spc="-30">
                <a:latin typeface="Arial"/>
                <a:cs typeface="Arial"/>
              </a:rPr>
              <a:t> </a:t>
            </a:r>
            <a:r>
              <a:rPr dirty="0" sz="2800" spc="-185" b="1">
                <a:latin typeface="Arial"/>
                <a:cs typeface="Arial"/>
              </a:rPr>
              <a:t>Participatory</a:t>
            </a:r>
            <a:r>
              <a:rPr dirty="0" sz="2800" spc="-10" b="1">
                <a:latin typeface="Arial"/>
                <a:cs typeface="Arial"/>
              </a:rPr>
              <a:t> </a:t>
            </a:r>
            <a:r>
              <a:rPr dirty="0" sz="2800" spc="-215" b="1">
                <a:latin typeface="Arial"/>
                <a:cs typeface="Arial"/>
              </a:rPr>
              <a:t>Visual</a:t>
            </a:r>
            <a:r>
              <a:rPr dirty="0" sz="2800" spc="-35" b="1">
                <a:latin typeface="Arial"/>
                <a:cs typeface="Arial"/>
              </a:rPr>
              <a:t> </a:t>
            </a:r>
            <a:r>
              <a:rPr dirty="0" sz="2800" spc="-135" b="1">
                <a:latin typeface="Arial"/>
                <a:cs typeface="Arial"/>
              </a:rPr>
              <a:t>Methods</a:t>
            </a:r>
            <a:r>
              <a:rPr dirty="0" sz="2800" spc="-135">
                <a:latin typeface="Arial"/>
                <a:cs typeface="Arial"/>
              </a:rPr>
              <a:t>, </a:t>
            </a:r>
            <a:r>
              <a:rPr dirty="0" sz="2800">
                <a:latin typeface="Arial"/>
                <a:cs typeface="Arial"/>
              </a:rPr>
              <a:t>we</a:t>
            </a:r>
            <a:r>
              <a:rPr dirty="0" sz="2800" spc="-35">
                <a:latin typeface="Arial"/>
                <a:cs typeface="Arial"/>
              </a:rPr>
              <a:t> </a:t>
            </a:r>
            <a:r>
              <a:rPr dirty="0" sz="2800" spc="-55">
                <a:latin typeface="Arial"/>
                <a:cs typeface="Arial"/>
              </a:rPr>
              <a:t>provided</a:t>
            </a:r>
            <a:r>
              <a:rPr dirty="0" sz="2800" spc="-25">
                <a:latin typeface="Arial"/>
                <a:cs typeface="Arial"/>
              </a:rPr>
              <a:t> </a:t>
            </a:r>
            <a:r>
              <a:rPr dirty="0" sz="2800" b="1">
                <a:solidFill>
                  <a:srgbClr val="C00000"/>
                </a:solidFill>
                <a:latin typeface="Arial"/>
                <a:cs typeface="Arial"/>
              </a:rPr>
              <a:t>30</a:t>
            </a:r>
            <a:r>
              <a:rPr dirty="0" sz="2800" spc="-3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800" spc="-170" b="1">
                <a:solidFill>
                  <a:srgbClr val="C00000"/>
                </a:solidFill>
                <a:latin typeface="Arial"/>
                <a:cs typeface="Arial"/>
              </a:rPr>
              <a:t>mothers</a:t>
            </a:r>
            <a:r>
              <a:rPr dirty="0" sz="2800" spc="-2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800" spc="-145">
                <a:latin typeface="Arial"/>
                <a:cs typeface="Arial"/>
              </a:rPr>
              <a:t>across</a:t>
            </a:r>
            <a:r>
              <a:rPr dirty="0" sz="2800" spc="-25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three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883021" y="4217619"/>
            <a:ext cx="1576705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297305" algn="l"/>
              </a:tabLst>
            </a:pPr>
            <a:r>
              <a:rPr dirty="0" sz="2800" spc="-10">
                <a:latin typeface="Arial"/>
                <a:cs typeface="Arial"/>
              </a:rPr>
              <a:t>villages</a:t>
            </a:r>
            <a:r>
              <a:rPr dirty="0" sz="2800">
                <a:latin typeface="Arial"/>
                <a:cs typeface="Arial"/>
              </a:rPr>
              <a:t>	</a:t>
            </a:r>
            <a:r>
              <a:rPr dirty="0" sz="2800" spc="-25">
                <a:latin typeface="Arial"/>
                <a:cs typeface="Arial"/>
              </a:rPr>
              <a:t>in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883021" y="4217619"/>
            <a:ext cx="5666105" cy="836294"/>
          </a:xfrm>
          <a:prstGeom prst="rect">
            <a:avLst/>
          </a:prstGeom>
        </p:spPr>
        <p:txBody>
          <a:bodyPr wrap="square" lIns="0" tIns="60325" rIns="0" bIns="0" rtlCol="0" vert="horz">
            <a:spAutoFit/>
          </a:bodyPr>
          <a:lstStyle/>
          <a:p>
            <a:pPr marL="12700" marR="5080" indent="1784350">
              <a:lnSpc>
                <a:spcPts val="3030"/>
              </a:lnSpc>
              <a:spcBef>
                <a:spcPts val="475"/>
              </a:spcBef>
              <a:tabLst>
                <a:tab pos="1755775" algn="l"/>
                <a:tab pos="2708910" algn="l"/>
                <a:tab pos="2821305" algn="l"/>
                <a:tab pos="3602990" algn="l"/>
                <a:tab pos="3694429" algn="l"/>
                <a:tab pos="4409440" algn="l"/>
                <a:tab pos="5353050" algn="l"/>
              </a:tabLst>
            </a:pPr>
            <a:r>
              <a:rPr dirty="0" sz="2800" spc="-10">
                <a:latin typeface="Arial"/>
                <a:cs typeface="Arial"/>
              </a:rPr>
              <a:t>Lahat</a:t>
            </a:r>
            <a:r>
              <a:rPr dirty="0" sz="2800">
                <a:latin typeface="Arial"/>
                <a:cs typeface="Arial"/>
              </a:rPr>
              <a:t>		</a:t>
            </a:r>
            <a:r>
              <a:rPr dirty="0" sz="2800" spc="-20">
                <a:latin typeface="Arial"/>
                <a:cs typeface="Arial"/>
              </a:rPr>
              <a:t>with</a:t>
            </a:r>
            <a:r>
              <a:rPr dirty="0" sz="2800">
                <a:latin typeface="Arial"/>
                <a:cs typeface="Arial"/>
              </a:rPr>
              <a:t>		</a:t>
            </a:r>
            <a:r>
              <a:rPr dirty="0" sz="2800" spc="-25">
                <a:latin typeface="Arial"/>
                <a:cs typeface="Arial"/>
              </a:rPr>
              <a:t>the</a:t>
            </a:r>
            <a:r>
              <a:rPr dirty="0" sz="2800">
                <a:latin typeface="Arial"/>
                <a:cs typeface="Arial"/>
              </a:rPr>
              <a:t>	</a:t>
            </a:r>
            <a:r>
              <a:rPr dirty="0" sz="2800" spc="-10">
                <a:latin typeface="Arial"/>
                <a:cs typeface="Arial"/>
              </a:rPr>
              <a:t>tools</a:t>
            </a:r>
            <a:r>
              <a:rPr dirty="0" sz="2800">
                <a:latin typeface="Arial"/>
                <a:cs typeface="Arial"/>
              </a:rPr>
              <a:t>	</a:t>
            </a:r>
            <a:r>
              <a:rPr dirty="0" sz="2800" spc="-25">
                <a:latin typeface="Arial"/>
                <a:cs typeface="Arial"/>
              </a:rPr>
              <a:t>to </a:t>
            </a:r>
            <a:r>
              <a:rPr dirty="0" sz="2800" spc="-10">
                <a:latin typeface="Arial"/>
                <a:cs typeface="Arial"/>
              </a:rPr>
              <a:t>document</a:t>
            </a:r>
            <a:r>
              <a:rPr dirty="0" sz="2800">
                <a:latin typeface="Arial"/>
                <a:cs typeface="Arial"/>
              </a:rPr>
              <a:t>	</a:t>
            </a:r>
            <a:r>
              <a:rPr dirty="0" sz="2800" spc="-10">
                <a:latin typeface="Arial"/>
                <a:cs typeface="Arial"/>
              </a:rPr>
              <a:t>their</a:t>
            </a:r>
            <a:r>
              <a:rPr dirty="0" sz="2800">
                <a:latin typeface="Arial"/>
                <a:cs typeface="Arial"/>
              </a:rPr>
              <a:t>	</a:t>
            </a:r>
            <a:r>
              <a:rPr dirty="0" sz="2800" spc="-25">
                <a:latin typeface="Arial"/>
                <a:cs typeface="Arial"/>
              </a:rPr>
              <a:t>own</a:t>
            </a:r>
            <a:r>
              <a:rPr dirty="0" sz="2800">
                <a:latin typeface="Arial"/>
                <a:cs typeface="Arial"/>
              </a:rPr>
              <a:t>	</a:t>
            </a:r>
            <a:r>
              <a:rPr dirty="0" sz="2800" spc="-10">
                <a:latin typeface="Arial"/>
                <a:cs typeface="Arial"/>
              </a:rPr>
              <a:t>lives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883021" y="4986273"/>
            <a:ext cx="443230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664460" algn="l"/>
              </a:tabLst>
            </a:pPr>
            <a:r>
              <a:rPr dirty="0" sz="2800" spc="-10" b="1">
                <a:solidFill>
                  <a:srgbClr val="C55A11"/>
                </a:solidFill>
                <a:latin typeface="Arial"/>
                <a:cs typeface="Arial"/>
              </a:rPr>
              <a:t>photography,</a:t>
            </a:r>
            <a:r>
              <a:rPr dirty="0" sz="2800" b="1">
                <a:solidFill>
                  <a:srgbClr val="C55A11"/>
                </a:solidFill>
                <a:latin typeface="Arial"/>
                <a:cs typeface="Arial"/>
              </a:rPr>
              <a:t>	</a:t>
            </a:r>
            <a:r>
              <a:rPr dirty="0" sz="2800" spc="-165" b="1">
                <a:solidFill>
                  <a:srgbClr val="538235"/>
                </a:solidFill>
                <a:latin typeface="Arial"/>
                <a:cs typeface="Arial"/>
              </a:rPr>
              <a:t>storytelling</a:t>
            </a:r>
            <a:r>
              <a:rPr dirty="0" sz="2800" spc="-165">
                <a:latin typeface="Arial"/>
                <a:cs typeface="Arial"/>
              </a:rPr>
              <a:t>,</a:t>
            </a:r>
            <a:endParaRPr sz="2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376154" y="4602226"/>
            <a:ext cx="1178560" cy="8356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r" marR="5080">
              <a:lnSpc>
                <a:spcPts val="3190"/>
              </a:lnSpc>
              <a:spcBef>
                <a:spcPts val="95"/>
              </a:spcBef>
            </a:pPr>
            <a:r>
              <a:rPr dirty="0" sz="2800" spc="-65">
                <a:latin typeface="Arial"/>
                <a:cs typeface="Arial"/>
              </a:rPr>
              <a:t>through</a:t>
            </a:r>
            <a:endParaRPr sz="2800">
              <a:latin typeface="Arial"/>
              <a:cs typeface="Arial"/>
            </a:endParaRPr>
          </a:p>
          <a:p>
            <a:pPr algn="r" marR="6350">
              <a:lnSpc>
                <a:spcPts val="3190"/>
              </a:lnSpc>
            </a:pPr>
            <a:r>
              <a:rPr dirty="0" sz="2800" spc="-25">
                <a:latin typeface="Arial"/>
                <a:cs typeface="Arial"/>
              </a:rPr>
              <a:t>and</a:t>
            </a:r>
            <a:endParaRPr sz="2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883021" y="5370372"/>
            <a:ext cx="5670550" cy="835660"/>
          </a:xfrm>
          <a:prstGeom prst="rect">
            <a:avLst/>
          </a:prstGeom>
        </p:spPr>
        <p:txBody>
          <a:bodyPr wrap="square" lIns="0" tIns="60960" rIns="0" bIns="0" rtlCol="0" vert="horz">
            <a:spAutoFit/>
          </a:bodyPr>
          <a:lstStyle/>
          <a:p>
            <a:pPr marL="12700" marR="5080">
              <a:lnSpc>
                <a:spcPts val="3020"/>
              </a:lnSpc>
              <a:spcBef>
                <a:spcPts val="480"/>
              </a:spcBef>
              <a:tabLst>
                <a:tab pos="1764664" algn="l"/>
                <a:tab pos="4380230" algn="l"/>
              </a:tabLst>
            </a:pPr>
            <a:r>
              <a:rPr dirty="0" sz="2800" spc="-10" b="1">
                <a:solidFill>
                  <a:srgbClr val="2E5496"/>
                </a:solidFill>
                <a:latin typeface="Arial"/>
                <a:cs typeface="Arial"/>
              </a:rPr>
              <a:t>collective</a:t>
            </a:r>
            <a:r>
              <a:rPr dirty="0" sz="2800" b="1">
                <a:solidFill>
                  <a:srgbClr val="2E5496"/>
                </a:solidFill>
                <a:latin typeface="Arial"/>
                <a:cs typeface="Arial"/>
              </a:rPr>
              <a:t>	</a:t>
            </a:r>
            <a:r>
              <a:rPr dirty="0" sz="2800" spc="-165" b="1">
                <a:solidFill>
                  <a:srgbClr val="2E5496"/>
                </a:solidFill>
                <a:latin typeface="Arial"/>
                <a:cs typeface="Arial"/>
              </a:rPr>
              <a:t>mind-</a:t>
            </a:r>
            <a:r>
              <a:rPr dirty="0" sz="2800" spc="-10" b="1">
                <a:solidFill>
                  <a:srgbClr val="2E5496"/>
                </a:solidFill>
                <a:latin typeface="Arial"/>
                <a:cs typeface="Arial"/>
              </a:rPr>
              <a:t>mapping,</a:t>
            </a:r>
            <a:r>
              <a:rPr dirty="0" sz="2800" b="1">
                <a:solidFill>
                  <a:srgbClr val="2E5496"/>
                </a:solidFill>
                <a:latin typeface="Arial"/>
                <a:cs typeface="Arial"/>
              </a:rPr>
              <a:t>	</a:t>
            </a:r>
            <a:r>
              <a:rPr dirty="0" sz="2800" spc="-250" b="1">
                <a:solidFill>
                  <a:srgbClr val="6F2F9F"/>
                </a:solidFill>
                <a:latin typeface="Arial"/>
                <a:cs typeface="Arial"/>
              </a:rPr>
              <a:t>go-</a:t>
            </a:r>
            <a:r>
              <a:rPr dirty="0" sz="2800" spc="-225" b="1">
                <a:solidFill>
                  <a:srgbClr val="6F2F9F"/>
                </a:solidFill>
                <a:latin typeface="Arial"/>
                <a:cs typeface="Arial"/>
              </a:rPr>
              <a:t>along </a:t>
            </a:r>
            <a:r>
              <a:rPr dirty="0" sz="2800" spc="-150" b="1">
                <a:solidFill>
                  <a:srgbClr val="6F2F9F"/>
                </a:solidFill>
                <a:latin typeface="Arial"/>
                <a:cs typeface="Arial"/>
              </a:rPr>
              <a:t>interview</a:t>
            </a:r>
            <a:r>
              <a:rPr dirty="0" sz="2800" spc="-55" b="1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dirty="0" sz="2800" spc="-225" b="1">
                <a:latin typeface="Arial"/>
                <a:cs typeface="Arial"/>
              </a:rPr>
              <a:t>and</a:t>
            </a:r>
            <a:r>
              <a:rPr dirty="0" sz="2800" spc="-85" b="1">
                <a:latin typeface="Arial"/>
                <a:cs typeface="Arial"/>
              </a:rPr>
              <a:t> </a:t>
            </a:r>
            <a:r>
              <a:rPr dirty="0" sz="2800" spc="-330" b="1">
                <a:solidFill>
                  <a:srgbClr val="6F2F9F"/>
                </a:solidFill>
                <a:latin typeface="Arial"/>
                <a:cs typeface="Arial"/>
              </a:rPr>
              <a:t>FGD.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79745" y="1472438"/>
            <a:ext cx="5412740" cy="5386070"/>
            <a:chOff x="79745" y="1472438"/>
            <a:chExt cx="5412740" cy="538607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6649" y="1472438"/>
              <a:ext cx="5225669" cy="272161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745" y="4194067"/>
              <a:ext cx="5378450" cy="2663932"/>
            </a:xfrm>
            <a:prstGeom prst="rect">
              <a:avLst/>
            </a:prstGeom>
          </p:spPr>
        </p:pic>
      </p:grpSp>
      <p:sp>
        <p:nvSpPr>
          <p:cNvPr id="11" name="object 11" descr="$PPTXTitle"/>
          <p:cNvSpPr txBox="1">
            <a:spLocks noGrp="1"/>
          </p:cNvSpPr>
          <p:nvPr>
            <p:ph type="title"/>
          </p:nvPr>
        </p:nvSpPr>
        <p:spPr>
          <a:xfrm>
            <a:off x="3522726" y="244856"/>
            <a:ext cx="5148580" cy="6965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400" spc="-390" i="1">
                <a:latin typeface="Arial"/>
                <a:cs typeface="Arial"/>
              </a:rPr>
              <a:t>Research</a:t>
            </a:r>
            <a:r>
              <a:rPr dirty="0" sz="4400" spc="-250" i="1">
                <a:latin typeface="Arial"/>
                <a:cs typeface="Arial"/>
              </a:rPr>
              <a:t> </a:t>
            </a:r>
            <a:r>
              <a:rPr dirty="0" sz="4400" spc="-145" i="1">
                <a:latin typeface="Arial"/>
                <a:cs typeface="Arial"/>
              </a:rPr>
              <a:t>Methodology</a:t>
            </a:r>
            <a:endParaRPr sz="4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516502"/>
            <a:ext cx="12192000" cy="3342004"/>
          </a:xfrm>
          <a:custGeom>
            <a:avLst/>
            <a:gdLst/>
            <a:ahLst/>
            <a:cxnLst/>
            <a:rect l="l" t="t" r="r" b="b"/>
            <a:pathLst>
              <a:path w="12192000" h="3342004">
                <a:moveTo>
                  <a:pt x="12192000" y="0"/>
                </a:moveTo>
                <a:lnTo>
                  <a:pt x="0" y="0"/>
                </a:lnTo>
                <a:lnTo>
                  <a:pt x="0" y="3341497"/>
                </a:lnTo>
                <a:lnTo>
                  <a:pt x="12192000" y="3341497"/>
                </a:lnTo>
                <a:lnTo>
                  <a:pt x="12192000" y="0"/>
                </a:lnTo>
                <a:close/>
              </a:path>
            </a:pathLst>
          </a:custGeom>
          <a:solidFill>
            <a:srgbClr val="D4E2CF"/>
          </a:solidFill>
        </p:spPr>
        <p:txBody>
          <a:bodyPr wrap="square" lIns="0" tIns="0" rIns="0" bIns="0" rtlCol="0"/>
          <a:lstStyle/>
          <a:p/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0" y="152654"/>
          <a:ext cx="12268200" cy="66954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2825"/>
                <a:gridCol w="6092825"/>
              </a:tblGrid>
              <a:tr h="33572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2800" spc="-200" b="1">
                          <a:latin typeface="Arial"/>
                          <a:cs typeface="Arial"/>
                        </a:rPr>
                        <a:t>Environmental</a:t>
                      </a:r>
                      <a:r>
                        <a:rPr dirty="0" sz="2800" spc="-10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00" spc="-275" b="1">
                          <a:latin typeface="Arial"/>
                          <a:cs typeface="Arial"/>
                        </a:rPr>
                        <a:t>Harms</a:t>
                      </a:r>
                      <a:endParaRPr sz="2800">
                        <a:latin typeface="Arial"/>
                        <a:cs typeface="Arial"/>
                      </a:endParaRPr>
                    </a:p>
                    <a:p>
                      <a:pPr algn="ctr" marL="243840" marR="241935">
                        <a:lnSpc>
                          <a:spcPct val="100000"/>
                        </a:lnSpc>
                      </a:pPr>
                      <a:r>
                        <a:rPr dirty="0" sz="2800" spc="-225">
                          <a:latin typeface="Arial"/>
                          <a:cs typeface="Arial"/>
                        </a:rPr>
                        <a:t>Coal</a:t>
                      </a:r>
                      <a:r>
                        <a:rPr dirty="0" sz="2800" spc="-12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00" spc="-110">
                          <a:latin typeface="Arial"/>
                          <a:cs typeface="Arial"/>
                        </a:rPr>
                        <a:t>dust</a:t>
                      </a:r>
                      <a:r>
                        <a:rPr dirty="0" sz="2800" spc="-8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00" spc="-50">
                          <a:latin typeface="Arial"/>
                          <a:cs typeface="Arial"/>
                        </a:rPr>
                        <a:t>in</a:t>
                      </a:r>
                      <a:r>
                        <a:rPr dirty="0" sz="2800" spc="-13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00" spc="-170">
                          <a:latin typeface="Arial"/>
                          <a:cs typeface="Arial"/>
                        </a:rPr>
                        <a:t>homes</a:t>
                      </a:r>
                      <a:r>
                        <a:rPr dirty="0" sz="2800" spc="-10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00" spc="-150">
                          <a:latin typeface="Arial"/>
                          <a:cs typeface="Arial"/>
                        </a:rPr>
                        <a:t>and</a:t>
                      </a:r>
                      <a:r>
                        <a:rPr dirty="0" sz="2800" spc="-12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00" spc="-75">
                          <a:latin typeface="Arial"/>
                          <a:cs typeface="Arial"/>
                        </a:rPr>
                        <a:t>health</a:t>
                      </a:r>
                      <a:r>
                        <a:rPr dirty="0" sz="2800" spc="-12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00" spc="-140">
                          <a:latin typeface="Arial"/>
                          <a:cs typeface="Arial"/>
                        </a:rPr>
                        <a:t>services </a:t>
                      </a:r>
                      <a:r>
                        <a:rPr dirty="0" sz="2800" spc="-215">
                          <a:latin typeface="Arial"/>
                          <a:cs typeface="Arial"/>
                        </a:rPr>
                        <a:t>The</a:t>
                      </a:r>
                      <a:r>
                        <a:rPr dirty="0" sz="2800" spc="-13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00" spc="-190">
                          <a:latin typeface="Arial"/>
                          <a:cs typeface="Arial"/>
                        </a:rPr>
                        <a:t>Green</a:t>
                      </a:r>
                      <a:r>
                        <a:rPr dirty="0" sz="2800" spc="-12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00" spc="-170">
                          <a:latin typeface="Arial"/>
                          <a:cs typeface="Arial"/>
                        </a:rPr>
                        <a:t>landscape</a:t>
                      </a:r>
                      <a:r>
                        <a:rPr dirty="0" sz="2800" spc="-10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00" spc="-160">
                          <a:latin typeface="Arial"/>
                          <a:cs typeface="Arial"/>
                        </a:rPr>
                        <a:t>is</a:t>
                      </a:r>
                      <a:r>
                        <a:rPr dirty="0" sz="2800" spc="-13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00" spc="-75">
                          <a:latin typeface="Arial"/>
                          <a:cs typeface="Arial"/>
                        </a:rPr>
                        <a:t>buried</a:t>
                      </a:r>
                      <a:r>
                        <a:rPr dirty="0" sz="2800" spc="-10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00" spc="-50">
                          <a:latin typeface="Arial"/>
                          <a:cs typeface="Arial"/>
                        </a:rPr>
                        <a:t>in</a:t>
                      </a:r>
                      <a:r>
                        <a:rPr dirty="0" sz="2800" spc="-13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00" spc="-25">
                          <a:latin typeface="Arial"/>
                          <a:cs typeface="Arial"/>
                        </a:rPr>
                        <a:t>Ash </a:t>
                      </a:r>
                      <a:r>
                        <a:rPr dirty="0" sz="2800" spc="-170">
                          <a:latin typeface="Arial"/>
                          <a:cs typeface="Arial"/>
                        </a:rPr>
                        <a:t>From</a:t>
                      </a:r>
                      <a:r>
                        <a:rPr dirty="0" sz="2800" spc="-9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00" spc="-135">
                          <a:latin typeface="Arial"/>
                          <a:cs typeface="Arial"/>
                        </a:rPr>
                        <a:t>Childhood</a:t>
                      </a:r>
                      <a:r>
                        <a:rPr dirty="0" sz="2800" spc="-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00" spc="-204">
                          <a:latin typeface="Arial"/>
                          <a:cs typeface="Arial"/>
                        </a:rPr>
                        <a:t>Rivers</a:t>
                      </a:r>
                      <a:r>
                        <a:rPr dirty="0" sz="2800" spc="-9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00">
                          <a:latin typeface="Arial"/>
                          <a:cs typeface="Arial"/>
                        </a:rPr>
                        <a:t>to</a:t>
                      </a:r>
                      <a:r>
                        <a:rPr dirty="0" sz="2800" spc="-1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00" spc="-240">
                          <a:latin typeface="Arial"/>
                          <a:cs typeface="Arial"/>
                        </a:rPr>
                        <a:t>Toxic</a:t>
                      </a:r>
                      <a:r>
                        <a:rPr dirty="0" sz="2800" spc="-1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00" spc="-10">
                          <a:latin typeface="Arial"/>
                          <a:cs typeface="Arial"/>
                        </a:rPr>
                        <a:t>Floods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B="0" marT="22225">
                    <a:lnL w="6350">
                      <a:solidFill>
                        <a:srgbClr val="6FAC46"/>
                      </a:solidFill>
                      <a:prstDash val="solid"/>
                    </a:lnL>
                    <a:lnR w="12700">
                      <a:solidFill>
                        <a:srgbClr val="6FAC46"/>
                      </a:solidFill>
                      <a:prstDash val="solid"/>
                    </a:lnR>
                    <a:lnT w="12700">
                      <a:solidFill>
                        <a:srgbClr val="6FAC46"/>
                      </a:solidFill>
                      <a:prstDash val="solid"/>
                    </a:lnT>
                    <a:lnB w="12700">
                      <a:solidFill>
                        <a:srgbClr val="6FAC46"/>
                      </a:solidFill>
                      <a:prstDash val="solid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81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2800" spc="-300" b="1">
                          <a:latin typeface="Arial"/>
                          <a:cs typeface="Arial"/>
                        </a:rPr>
                        <a:t>Psychosocial</a:t>
                      </a:r>
                      <a:r>
                        <a:rPr dirty="0" sz="2800" spc="-9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00" spc="-245" b="1">
                          <a:latin typeface="Arial"/>
                          <a:cs typeface="Arial"/>
                        </a:rPr>
                        <a:t>Harms:</a:t>
                      </a:r>
                      <a:r>
                        <a:rPr dirty="0" sz="2800" spc="-8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00" spc="-130" b="1">
                          <a:latin typeface="Arial"/>
                          <a:cs typeface="Arial"/>
                        </a:rPr>
                        <a:t>Solastalgia</a:t>
                      </a:r>
                      <a:endParaRPr sz="2800">
                        <a:latin typeface="Arial"/>
                        <a:cs typeface="Arial"/>
                      </a:endParaRPr>
                    </a:p>
                    <a:p>
                      <a:pPr algn="ctr" marL="2342515" marR="2327910">
                        <a:lnSpc>
                          <a:spcPct val="100000"/>
                        </a:lnSpc>
                      </a:pPr>
                      <a:r>
                        <a:rPr dirty="0" sz="2800" spc="-20">
                          <a:latin typeface="Arial"/>
                          <a:cs typeface="Arial"/>
                        </a:rPr>
                        <a:t>"worried" </a:t>
                      </a:r>
                      <a:r>
                        <a:rPr dirty="0" sz="2800" spc="-10">
                          <a:latin typeface="Arial"/>
                          <a:cs typeface="Arial"/>
                        </a:rPr>
                        <a:t>"uneasy"</a:t>
                      </a:r>
                      <a:endParaRPr sz="2800">
                        <a:latin typeface="Arial"/>
                        <a:cs typeface="Arial"/>
                      </a:endParaRPr>
                    </a:p>
                    <a:p>
                      <a:pPr algn="ctr" marL="5715">
                        <a:lnSpc>
                          <a:spcPct val="100000"/>
                        </a:lnSpc>
                      </a:pPr>
                      <a:r>
                        <a:rPr dirty="0" sz="2800" spc="-10">
                          <a:latin typeface="Arial"/>
                          <a:cs typeface="Arial"/>
                        </a:rPr>
                        <a:t>“uncomfortable"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B="0" marT="22225">
                    <a:lnL w="12700">
                      <a:solidFill>
                        <a:srgbClr val="6FAC46"/>
                      </a:solidFill>
                      <a:prstDash val="solid"/>
                    </a:lnL>
                    <a:lnR w="6350">
                      <a:solidFill>
                        <a:srgbClr val="6FAC46"/>
                      </a:solidFill>
                      <a:prstDash val="solid"/>
                    </a:lnR>
                    <a:lnT w="12700">
                      <a:solidFill>
                        <a:srgbClr val="6FAC46"/>
                      </a:solidFill>
                      <a:prstDash val="solid"/>
                    </a:lnT>
                    <a:lnB w="12700">
                      <a:solidFill>
                        <a:srgbClr val="6FAC46"/>
                      </a:solidFill>
                      <a:prstDash val="solid"/>
                    </a:lnB>
                    <a:solidFill>
                      <a:srgbClr val="EBF0E9"/>
                    </a:solidFill>
                  </a:tcPr>
                </a:tc>
              </a:tr>
              <a:tr h="3338195">
                <a:tc gridSpan="2"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2800" spc="-204" b="1">
                          <a:latin typeface="Arial"/>
                          <a:cs typeface="Arial"/>
                        </a:rPr>
                        <a:t>Disempowered</a:t>
                      </a:r>
                      <a:r>
                        <a:rPr dirty="0" sz="2800" spc="-11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00" spc="-315" b="1">
                          <a:latin typeface="Arial"/>
                          <a:cs typeface="Arial"/>
                        </a:rPr>
                        <a:t>Agency</a:t>
                      </a:r>
                      <a:endParaRPr sz="2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endParaRPr sz="2800">
                        <a:latin typeface="Times New Roman"/>
                        <a:cs typeface="Times New Roman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</a:pPr>
                      <a:r>
                        <a:rPr dirty="0" sz="2800" spc="-160">
                          <a:latin typeface="Arial"/>
                          <a:cs typeface="Arial"/>
                        </a:rPr>
                        <a:t>Digging</a:t>
                      </a:r>
                      <a:r>
                        <a:rPr dirty="0" sz="2800" spc="-13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00" spc="-220">
                          <a:latin typeface="Arial"/>
                          <a:cs typeface="Arial"/>
                        </a:rPr>
                        <a:t>One</a:t>
                      </a:r>
                      <a:r>
                        <a:rPr dirty="0" sz="2800" spc="-12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00" spc="-150">
                          <a:latin typeface="Arial"/>
                          <a:cs typeface="Arial"/>
                        </a:rPr>
                        <a:t>Hole</a:t>
                      </a:r>
                      <a:r>
                        <a:rPr dirty="0" sz="2800" spc="-12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00">
                          <a:latin typeface="Arial"/>
                          <a:cs typeface="Arial"/>
                        </a:rPr>
                        <a:t>to</a:t>
                      </a:r>
                      <a:r>
                        <a:rPr dirty="0" sz="2800" spc="-13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00" spc="-100">
                          <a:latin typeface="Arial"/>
                          <a:cs typeface="Arial"/>
                        </a:rPr>
                        <a:t>Fill</a:t>
                      </a:r>
                      <a:r>
                        <a:rPr dirty="0" sz="2800" spc="-14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00" spc="-10">
                          <a:latin typeface="Arial"/>
                          <a:cs typeface="Arial"/>
                        </a:rPr>
                        <a:t>Another</a:t>
                      </a:r>
                      <a:endParaRPr sz="2800">
                        <a:latin typeface="Arial"/>
                        <a:cs typeface="Arial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2800" spc="-215">
                          <a:latin typeface="Arial"/>
                          <a:cs typeface="Arial"/>
                        </a:rPr>
                        <a:t>The</a:t>
                      </a:r>
                      <a:r>
                        <a:rPr dirty="0" sz="2800" spc="-12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00" spc="-254">
                          <a:latin typeface="Arial"/>
                          <a:cs typeface="Arial"/>
                        </a:rPr>
                        <a:t>Gap</a:t>
                      </a:r>
                      <a:r>
                        <a:rPr dirty="0" sz="2800" spc="-1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00" spc="-135">
                          <a:latin typeface="Arial"/>
                          <a:cs typeface="Arial"/>
                        </a:rPr>
                        <a:t>Between </a:t>
                      </a:r>
                      <a:r>
                        <a:rPr dirty="0" sz="2800" spc="-120">
                          <a:latin typeface="Arial"/>
                          <a:cs typeface="Arial"/>
                        </a:rPr>
                        <a:t>Collaborative</a:t>
                      </a:r>
                      <a:r>
                        <a:rPr dirty="0" sz="2800" spc="-114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00" spc="-140">
                          <a:latin typeface="Arial"/>
                          <a:cs typeface="Arial"/>
                        </a:rPr>
                        <a:t>Vision</a:t>
                      </a:r>
                      <a:r>
                        <a:rPr dirty="0" sz="2800" spc="-10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00" spc="-150">
                          <a:latin typeface="Arial"/>
                          <a:cs typeface="Arial"/>
                        </a:rPr>
                        <a:t>and</a:t>
                      </a:r>
                      <a:r>
                        <a:rPr dirty="0" sz="2800" spc="-10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00" spc="-50">
                          <a:latin typeface="Arial"/>
                          <a:cs typeface="Arial"/>
                        </a:rPr>
                        <a:t>Institutional</a:t>
                      </a:r>
                      <a:r>
                        <a:rPr dirty="0" sz="2800" spc="-9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00" spc="-10">
                          <a:latin typeface="Arial"/>
                          <a:cs typeface="Arial"/>
                        </a:rPr>
                        <a:t>Silence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B="0" marT="22860">
                    <a:lnL w="6350">
                      <a:solidFill>
                        <a:srgbClr val="6FAC46"/>
                      </a:solidFill>
                      <a:prstDash val="solid"/>
                    </a:lnL>
                    <a:lnR w="6350">
                      <a:solidFill>
                        <a:srgbClr val="6FAC46"/>
                      </a:solidFill>
                      <a:prstDash val="solid"/>
                    </a:lnR>
                    <a:lnT w="12700">
                      <a:solidFill>
                        <a:srgbClr val="6FAC46"/>
                      </a:solidFill>
                      <a:prstDash val="solid"/>
                    </a:lnT>
                    <a:lnB w="6350">
                      <a:solidFill>
                        <a:srgbClr val="6FAC46"/>
                      </a:solidFill>
                      <a:prstDash val="solid"/>
                    </a:lnB>
                    <a:solidFill>
                      <a:srgbClr val="D4E2CF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5439" y="2335783"/>
            <a:ext cx="10897743" cy="1756029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745439" y="2335783"/>
            <a:ext cx="10897870" cy="1756410"/>
          </a:xfrm>
          <a:prstGeom prst="rect"/>
          <a:ln w="6350">
            <a:solidFill>
              <a:srgbClr val="6FAC46"/>
            </a:solidFill>
          </a:ln>
        </p:spPr>
        <p:txBody>
          <a:bodyPr wrap="square" lIns="0" tIns="3816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3005"/>
              </a:spcBef>
            </a:pPr>
            <a:r>
              <a:rPr dirty="0" sz="5400" spc="-380" b="1">
                <a:solidFill>
                  <a:srgbClr val="FFFFFF"/>
                </a:solidFill>
                <a:latin typeface="Arial"/>
                <a:cs typeface="Arial"/>
              </a:rPr>
              <a:t>Environmental</a:t>
            </a:r>
            <a:r>
              <a:rPr dirty="0" sz="5400" spc="-28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5400" spc="-465" b="1">
                <a:solidFill>
                  <a:srgbClr val="FFFFFF"/>
                </a:solidFill>
                <a:latin typeface="Arial"/>
                <a:cs typeface="Arial"/>
              </a:rPr>
              <a:t>harms</a:t>
            </a:r>
            <a:endParaRPr sz="5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67296"/>
            <a:ext cx="12191999" cy="5523357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758951"/>
            <a:ext cx="12191999" cy="5340096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7075" y="233260"/>
            <a:ext cx="11237848" cy="6391529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87171" y="167830"/>
            <a:ext cx="10114788" cy="6522339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62736" y="1933143"/>
            <a:ext cx="10206355" cy="3927475"/>
          </a:xfrm>
          <a:prstGeom prst="rect">
            <a:avLst/>
          </a:prstGeom>
        </p:spPr>
        <p:txBody>
          <a:bodyPr wrap="square" lIns="0" tIns="73025" rIns="0" bIns="0" rtlCol="0" vert="horz">
            <a:spAutoFit/>
          </a:bodyPr>
          <a:lstStyle/>
          <a:p>
            <a:pPr marL="12700" marR="5080">
              <a:lnSpc>
                <a:spcPct val="90000"/>
              </a:lnSpc>
              <a:spcBef>
                <a:spcPts val="575"/>
              </a:spcBef>
            </a:pPr>
            <a:r>
              <a:rPr dirty="0" sz="4000" spc="-265" i="1">
                <a:latin typeface="Arial"/>
                <a:cs typeface="Arial"/>
              </a:rPr>
              <a:t>"As</a:t>
            </a:r>
            <a:r>
              <a:rPr dirty="0" sz="4000" spc="-190" i="1">
                <a:latin typeface="Arial"/>
                <a:cs typeface="Arial"/>
              </a:rPr>
              <a:t> </a:t>
            </a:r>
            <a:r>
              <a:rPr dirty="0" sz="4000" spc="-210" i="1">
                <a:latin typeface="Arial"/>
                <a:cs typeface="Arial"/>
              </a:rPr>
              <a:t>a</a:t>
            </a:r>
            <a:r>
              <a:rPr dirty="0" sz="4000" spc="-195" i="1">
                <a:latin typeface="Arial"/>
                <a:cs typeface="Arial"/>
              </a:rPr>
              <a:t> </a:t>
            </a:r>
            <a:r>
              <a:rPr dirty="0" sz="4000" spc="-145" i="1">
                <a:latin typeface="Arial"/>
                <a:cs typeface="Arial"/>
              </a:rPr>
              <a:t>result</a:t>
            </a:r>
            <a:r>
              <a:rPr dirty="0" sz="4000" spc="-190" i="1">
                <a:latin typeface="Arial"/>
                <a:cs typeface="Arial"/>
              </a:rPr>
              <a:t> </a:t>
            </a:r>
            <a:r>
              <a:rPr dirty="0" sz="4000" spc="-75" i="1">
                <a:latin typeface="Arial"/>
                <a:cs typeface="Arial"/>
              </a:rPr>
              <a:t>of</a:t>
            </a:r>
            <a:r>
              <a:rPr dirty="0" sz="4000" spc="-185" i="1">
                <a:latin typeface="Arial"/>
                <a:cs typeface="Arial"/>
              </a:rPr>
              <a:t> </a:t>
            </a:r>
            <a:r>
              <a:rPr dirty="0" sz="4000" spc="-135" i="1">
                <a:latin typeface="Arial"/>
                <a:cs typeface="Arial"/>
              </a:rPr>
              <a:t>the</a:t>
            </a:r>
            <a:r>
              <a:rPr dirty="0" sz="4000" spc="-190" i="1">
                <a:latin typeface="Arial"/>
                <a:cs typeface="Arial"/>
              </a:rPr>
              <a:t> </a:t>
            </a:r>
            <a:r>
              <a:rPr dirty="0" sz="4000" spc="-135" i="1">
                <a:latin typeface="Arial"/>
                <a:cs typeface="Arial"/>
              </a:rPr>
              <a:t>impact</a:t>
            </a:r>
            <a:r>
              <a:rPr dirty="0" sz="4000" spc="-185" i="1">
                <a:latin typeface="Arial"/>
                <a:cs typeface="Arial"/>
              </a:rPr>
              <a:t> </a:t>
            </a:r>
            <a:r>
              <a:rPr dirty="0" sz="4000" spc="-75" i="1">
                <a:latin typeface="Arial"/>
                <a:cs typeface="Arial"/>
              </a:rPr>
              <a:t>of</a:t>
            </a:r>
            <a:r>
              <a:rPr dirty="0" sz="4000" spc="-190" i="1">
                <a:latin typeface="Arial"/>
                <a:cs typeface="Arial"/>
              </a:rPr>
              <a:t> </a:t>
            </a:r>
            <a:r>
              <a:rPr dirty="0" sz="4000" spc="-204" i="1">
                <a:latin typeface="Arial"/>
                <a:cs typeface="Arial"/>
              </a:rPr>
              <a:t>coal</a:t>
            </a:r>
            <a:r>
              <a:rPr dirty="0" sz="4000" spc="-185" i="1">
                <a:latin typeface="Arial"/>
                <a:cs typeface="Arial"/>
              </a:rPr>
              <a:t> </a:t>
            </a:r>
            <a:r>
              <a:rPr dirty="0" sz="4000" spc="-10" i="1">
                <a:latin typeface="Arial"/>
                <a:cs typeface="Arial"/>
              </a:rPr>
              <a:t>hauling </a:t>
            </a:r>
            <a:r>
              <a:rPr dirty="0" sz="4000" spc="-105" i="1">
                <a:latin typeface="Arial"/>
                <a:cs typeface="Arial"/>
              </a:rPr>
              <a:t>transport,</a:t>
            </a:r>
            <a:r>
              <a:rPr dirty="0" sz="4000" spc="-204" i="1">
                <a:latin typeface="Arial"/>
                <a:cs typeface="Arial"/>
              </a:rPr>
              <a:t> </a:t>
            </a:r>
            <a:r>
              <a:rPr dirty="0" sz="4000" spc="-190" i="1">
                <a:latin typeface="Arial"/>
                <a:cs typeface="Arial"/>
              </a:rPr>
              <a:t>dust</a:t>
            </a:r>
            <a:r>
              <a:rPr dirty="0" sz="4000" spc="-185" i="1">
                <a:latin typeface="Arial"/>
                <a:cs typeface="Arial"/>
              </a:rPr>
              <a:t> </a:t>
            </a:r>
            <a:r>
              <a:rPr dirty="0" sz="4000" spc="-245" i="1">
                <a:latin typeface="Arial"/>
                <a:cs typeface="Arial"/>
              </a:rPr>
              <a:t>sticks</a:t>
            </a:r>
            <a:r>
              <a:rPr dirty="0" sz="4000" spc="-180" i="1">
                <a:latin typeface="Arial"/>
                <a:cs typeface="Arial"/>
              </a:rPr>
              <a:t> </a:t>
            </a:r>
            <a:r>
              <a:rPr dirty="0" sz="4000" spc="-10" i="1">
                <a:latin typeface="Arial"/>
                <a:cs typeface="Arial"/>
              </a:rPr>
              <a:t>to</a:t>
            </a:r>
            <a:r>
              <a:rPr dirty="0" sz="4000" spc="-185" i="1">
                <a:latin typeface="Arial"/>
                <a:cs typeface="Arial"/>
              </a:rPr>
              <a:t> </a:t>
            </a:r>
            <a:r>
              <a:rPr dirty="0" sz="4000" spc="-195" i="1">
                <a:latin typeface="Arial"/>
                <a:cs typeface="Arial"/>
              </a:rPr>
              <a:t>residents'</a:t>
            </a:r>
            <a:r>
              <a:rPr dirty="0" sz="4000" spc="-185" i="1">
                <a:latin typeface="Arial"/>
                <a:cs typeface="Arial"/>
              </a:rPr>
              <a:t> </a:t>
            </a:r>
            <a:r>
              <a:rPr dirty="0" sz="4000" spc="-325" i="1">
                <a:latin typeface="Arial"/>
                <a:cs typeface="Arial"/>
              </a:rPr>
              <a:t>houses</a:t>
            </a:r>
            <a:r>
              <a:rPr dirty="0" sz="4000" spc="-190" i="1">
                <a:latin typeface="Arial"/>
                <a:cs typeface="Arial"/>
              </a:rPr>
              <a:t> </a:t>
            </a:r>
            <a:r>
              <a:rPr dirty="0" sz="4000" spc="-229" i="1">
                <a:latin typeface="Arial"/>
                <a:cs typeface="Arial"/>
              </a:rPr>
              <a:t>on</a:t>
            </a:r>
            <a:r>
              <a:rPr dirty="0" sz="4000" spc="-175" i="1">
                <a:latin typeface="Arial"/>
                <a:cs typeface="Arial"/>
              </a:rPr>
              <a:t> </a:t>
            </a:r>
            <a:r>
              <a:rPr dirty="0" sz="4000" spc="-25" i="1">
                <a:latin typeface="Arial"/>
                <a:cs typeface="Arial"/>
              </a:rPr>
              <a:t>the </a:t>
            </a:r>
            <a:r>
              <a:rPr dirty="0" sz="4000" spc="-135" i="1">
                <a:latin typeface="Arial"/>
                <a:cs typeface="Arial"/>
              </a:rPr>
              <a:t>outskirts</a:t>
            </a:r>
            <a:r>
              <a:rPr dirty="0" sz="4000" spc="-200" i="1">
                <a:latin typeface="Arial"/>
                <a:cs typeface="Arial"/>
              </a:rPr>
              <a:t> </a:t>
            </a:r>
            <a:r>
              <a:rPr dirty="0" sz="4000" spc="-60" i="1">
                <a:latin typeface="Arial"/>
                <a:cs typeface="Arial"/>
              </a:rPr>
              <a:t>of</a:t>
            </a:r>
            <a:r>
              <a:rPr dirty="0" sz="4000" spc="-185" i="1">
                <a:latin typeface="Arial"/>
                <a:cs typeface="Arial"/>
              </a:rPr>
              <a:t> </a:t>
            </a:r>
            <a:r>
              <a:rPr dirty="0" sz="4000" spc="-135" i="1">
                <a:latin typeface="Arial"/>
                <a:cs typeface="Arial"/>
              </a:rPr>
              <a:t>the</a:t>
            </a:r>
            <a:r>
              <a:rPr dirty="0" sz="4000" spc="-195" i="1">
                <a:latin typeface="Arial"/>
                <a:cs typeface="Arial"/>
              </a:rPr>
              <a:t> </a:t>
            </a:r>
            <a:r>
              <a:rPr dirty="0" sz="4000" spc="-175" i="1">
                <a:latin typeface="Arial"/>
                <a:cs typeface="Arial"/>
              </a:rPr>
              <a:t>highway</a:t>
            </a:r>
            <a:r>
              <a:rPr dirty="0" sz="4000" spc="-200" i="1">
                <a:latin typeface="Arial"/>
                <a:cs typeface="Arial"/>
              </a:rPr>
              <a:t> </a:t>
            </a:r>
            <a:r>
              <a:rPr dirty="0" sz="4000" spc="-210" i="1">
                <a:latin typeface="Arial"/>
                <a:cs typeface="Arial"/>
              </a:rPr>
              <a:t>and</a:t>
            </a:r>
            <a:r>
              <a:rPr dirty="0" sz="4000" spc="-204" i="1">
                <a:latin typeface="Arial"/>
                <a:cs typeface="Arial"/>
              </a:rPr>
              <a:t> </a:t>
            </a:r>
            <a:r>
              <a:rPr dirty="0" sz="4000" spc="-155" i="1">
                <a:latin typeface="Arial"/>
                <a:cs typeface="Arial"/>
              </a:rPr>
              <a:t>there</a:t>
            </a:r>
            <a:r>
              <a:rPr dirty="0" sz="4000" spc="-195" i="1">
                <a:latin typeface="Arial"/>
                <a:cs typeface="Arial"/>
              </a:rPr>
              <a:t> </a:t>
            </a:r>
            <a:r>
              <a:rPr dirty="0" sz="4000" spc="-200" i="1">
                <a:latin typeface="Arial"/>
                <a:cs typeface="Arial"/>
              </a:rPr>
              <a:t>are</a:t>
            </a:r>
            <a:r>
              <a:rPr dirty="0" sz="4000" spc="-195" i="1">
                <a:latin typeface="Arial"/>
                <a:cs typeface="Arial"/>
              </a:rPr>
              <a:t> </a:t>
            </a:r>
            <a:r>
              <a:rPr dirty="0" sz="4000" spc="-20" i="1">
                <a:latin typeface="Arial"/>
                <a:cs typeface="Arial"/>
              </a:rPr>
              <a:t>many </a:t>
            </a:r>
            <a:r>
              <a:rPr dirty="0" sz="4000" spc="-220" i="1">
                <a:latin typeface="Arial"/>
                <a:cs typeface="Arial"/>
              </a:rPr>
              <a:t>accidents,</a:t>
            </a:r>
            <a:r>
              <a:rPr dirty="0" sz="4000" spc="-195" i="1">
                <a:latin typeface="Arial"/>
                <a:cs typeface="Arial"/>
              </a:rPr>
              <a:t> </a:t>
            </a:r>
            <a:r>
              <a:rPr dirty="0" sz="4000" spc="-225" i="1">
                <a:latin typeface="Arial"/>
                <a:cs typeface="Arial"/>
              </a:rPr>
              <a:t>collapsed</a:t>
            </a:r>
            <a:r>
              <a:rPr dirty="0" sz="4000" spc="-190" i="1">
                <a:latin typeface="Arial"/>
                <a:cs typeface="Arial"/>
              </a:rPr>
              <a:t> </a:t>
            </a:r>
            <a:r>
              <a:rPr dirty="0" sz="4000" spc="-325" i="1">
                <a:latin typeface="Arial"/>
                <a:cs typeface="Arial"/>
              </a:rPr>
              <a:t>houses</a:t>
            </a:r>
            <a:r>
              <a:rPr dirty="0" sz="4000" spc="-190" i="1">
                <a:latin typeface="Arial"/>
                <a:cs typeface="Arial"/>
              </a:rPr>
              <a:t> </a:t>
            </a:r>
            <a:r>
              <a:rPr dirty="0" sz="4000" spc="-210" i="1">
                <a:latin typeface="Arial"/>
                <a:cs typeface="Arial"/>
              </a:rPr>
              <a:t>and</a:t>
            </a:r>
            <a:r>
              <a:rPr dirty="0" sz="4000" spc="-190" i="1">
                <a:latin typeface="Arial"/>
                <a:cs typeface="Arial"/>
              </a:rPr>
              <a:t> </a:t>
            </a:r>
            <a:r>
              <a:rPr dirty="0" sz="4000" spc="-340" i="1">
                <a:latin typeface="Arial"/>
                <a:cs typeface="Arial"/>
              </a:rPr>
              <a:t>so</a:t>
            </a:r>
            <a:r>
              <a:rPr dirty="0" sz="4000" spc="-180" i="1">
                <a:latin typeface="Arial"/>
                <a:cs typeface="Arial"/>
              </a:rPr>
              <a:t> </a:t>
            </a:r>
            <a:r>
              <a:rPr dirty="0" sz="4000" spc="-195" i="1">
                <a:latin typeface="Arial"/>
                <a:cs typeface="Arial"/>
              </a:rPr>
              <a:t>on.</a:t>
            </a:r>
            <a:r>
              <a:rPr dirty="0" sz="4000" spc="-190" i="1">
                <a:latin typeface="Arial"/>
                <a:cs typeface="Arial"/>
              </a:rPr>
              <a:t> </a:t>
            </a:r>
            <a:r>
              <a:rPr dirty="0" sz="4000" spc="-185" i="1">
                <a:latin typeface="Arial"/>
                <a:cs typeface="Arial"/>
              </a:rPr>
              <a:t>In</a:t>
            </a:r>
            <a:r>
              <a:rPr dirty="0" sz="4000" spc="-190" i="1">
                <a:latin typeface="Arial"/>
                <a:cs typeface="Arial"/>
              </a:rPr>
              <a:t> </a:t>
            </a:r>
            <a:r>
              <a:rPr dirty="0" sz="4000" spc="-80" i="1">
                <a:latin typeface="Arial"/>
                <a:cs typeface="Arial"/>
              </a:rPr>
              <a:t>addition, </a:t>
            </a:r>
            <a:r>
              <a:rPr dirty="0" sz="4000" spc="-325" i="1">
                <a:latin typeface="Arial"/>
                <a:cs typeface="Arial"/>
              </a:rPr>
              <a:t>houses</a:t>
            </a:r>
            <a:r>
              <a:rPr dirty="0" sz="4000" spc="-175" i="1">
                <a:latin typeface="Arial"/>
                <a:cs typeface="Arial"/>
              </a:rPr>
              <a:t> </a:t>
            </a:r>
            <a:r>
              <a:rPr dirty="0" sz="4000" spc="-229" i="1">
                <a:latin typeface="Arial"/>
                <a:cs typeface="Arial"/>
              </a:rPr>
              <a:t>on</a:t>
            </a:r>
            <a:r>
              <a:rPr dirty="0" sz="4000" spc="-190" i="1">
                <a:latin typeface="Arial"/>
                <a:cs typeface="Arial"/>
              </a:rPr>
              <a:t> </a:t>
            </a:r>
            <a:r>
              <a:rPr dirty="0" sz="4000" spc="-135" i="1">
                <a:latin typeface="Arial"/>
                <a:cs typeface="Arial"/>
              </a:rPr>
              <a:t>the</a:t>
            </a:r>
            <a:r>
              <a:rPr dirty="0" sz="4000" spc="-185" i="1">
                <a:latin typeface="Arial"/>
                <a:cs typeface="Arial"/>
              </a:rPr>
              <a:t> </a:t>
            </a:r>
            <a:r>
              <a:rPr dirty="0" sz="4000" spc="-254" i="1">
                <a:latin typeface="Arial"/>
                <a:cs typeface="Arial"/>
              </a:rPr>
              <a:t>side</a:t>
            </a:r>
            <a:r>
              <a:rPr dirty="0" sz="4000" spc="-190" i="1">
                <a:latin typeface="Arial"/>
                <a:cs typeface="Arial"/>
              </a:rPr>
              <a:t> </a:t>
            </a:r>
            <a:r>
              <a:rPr dirty="0" sz="4000" spc="-75" i="1">
                <a:latin typeface="Arial"/>
                <a:cs typeface="Arial"/>
              </a:rPr>
              <a:t>of</a:t>
            </a:r>
            <a:r>
              <a:rPr dirty="0" sz="4000" spc="-190" i="1">
                <a:latin typeface="Arial"/>
                <a:cs typeface="Arial"/>
              </a:rPr>
              <a:t> </a:t>
            </a:r>
            <a:r>
              <a:rPr dirty="0" sz="4000" spc="-135" i="1">
                <a:latin typeface="Arial"/>
                <a:cs typeface="Arial"/>
              </a:rPr>
              <a:t>the</a:t>
            </a:r>
            <a:r>
              <a:rPr dirty="0" sz="4000" spc="-190" i="1">
                <a:latin typeface="Arial"/>
                <a:cs typeface="Arial"/>
              </a:rPr>
              <a:t> </a:t>
            </a:r>
            <a:r>
              <a:rPr dirty="0" sz="4000" spc="-170" i="1">
                <a:latin typeface="Arial"/>
                <a:cs typeface="Arial"/>
              </a:rPr>
              <a:t>road</a:t>
            </a:r>
            <a:r>
              <a:rPr dirty="0" sz="4000" spc="-175" i="1">
                <a:latin typeface="Arial"/>
                <a:cs typeface="Arial"/>
              </a:rPr>
              <a:t> </a:t>
            </a:r>
            <a:r>
              <a:rPr dirty="0" sz="4000" spc="-200" i="1">
                <a:latin typeface="Arial"/>
                <a:cs typeface="Arial"/>
              </a:rPr>
              <a:t>are</a:t>
            </a:r>
            <a:r>
              <a:rPr dirty="0" sz="4000" spc="-190" i="1">
                <a:latin typeface="Arial"/>
                <a:cs typeface="Arial"/>
              </a:rPr>
              <a:t> </a:t>
            </a:r>
            <a:r>
              <a:rPr dirty="0" sz="4000" spc="-220" i="1">
                <a:latin typeface="Arial"/>
                <a:cs typeface="Arial"/>
              </a:rPr>
              <a:t>always</a:t>
            </a:r>
            <a:r>
              <a:rPr dirty="0" sz="4000" spc="-190" i="1">
                <a:latin typeface="Arial"/>
                <a:cs typeface="Arial"/>
              </a:rPr>
              <a:t> </a:t>
            </a:r>
            <a:r>
              <a:rPr dirty="0" sz="4000" spc="-280" i="1">
                <a:latin typeface="Arial"/>
                <a:cs typeface="Arial"/>
              </a:rPr>
              <a:t>closed </a:t>
            </a:r>
            <a:r>
              <a:rPr dirty="0" sz="4000" spc="-210" i="1">
                <a:latin typeface="Arial"/>
                <a:cs typeface="Arial"/>
              </a:rPr>
              <a:t>and</a:t>
            </a:r>
            <a:r>
              <a:rPr dirty="0" sz="4000" spc="-185" i="1">
                <a:latin typeface="Arial"/>
                <a:cs typeface="Arial"/>
              </a:rPr>
              <a:t> </a:t>
            </a:r>
            <a:r>
              <a:rPr dirty="0" sz="4000" spc="-135" i="1">
                <a:latin typeface="Arial"/>
                <a:cs typeface="Arial"/>
              </a:rPr>
              <a:t>the</a:t>
            </a:r>
            <a:r>
              <a:rPr dirty="0" sz="4000" spc="-195" i="1">
                <a:latin typeface="Arial"/>
                <a:cs typeface="Arial"/>
              </a:rPr>
              <a:t> </a:t>
            </a:r>
            <a:r>
              <a:rPr dirty="0" sz="4000" spc="-215" i="1">
                <a:latin typeface="Arial"/>
                <a:cs typeface="Arial"/>
              </a:rPr>
              <a:t>colours</a:t>
            </a:r>
            <a:r>
              <a:rPr dirty="0" sz="4000" spc="-170" i="1">
                <a:latin typeface="Arial"/>
                <a:cs typeface="Arial"/>
              </a:rPr>
              <a:t> </a:t>
            </a:r>
            <a:r>
              <a:rPr dirty="0" sz="4000" spc="-75" i="1">
                <a:latin typeface="Arial"/>
                <a:cs typeface="Arial"/>
              </a:rPr>
              <a:t>of</a:t>
            </a:r>
            <a:r>
              <a:rPr dirty="0" sz="4000" spc="-185" i="1">
                <a:latin typeface="Arial"/>
                <a:cs typeface="Arial"/>
              </a:rPr>
              <a:t> </a:t>
            </a:r>
            <a:r>
              <a:rPr dirty="0" sz="4000" spc="-135" i="1">
                <a:latin typeface="Arial"/>
                <a:cs typeface="Arial"/>
              </a:rPr>
              <a:t>the</a:t>
            </a:r>
            <a:r>
              <a:rPr dirty="0" sz="4000" spc="-185" i="1">
                <a:latin typeface="Arial"/>
                <a:cs typeface="Arial"/>
              </a:rPr>
              <a:t> </a:t>
            </a:r>
            <a:r>
              <a:rPr dirty="0" sz="4000" spc="-325" i="1">
                <a:latin typeface="Arial"/>
                <a:cs typeface="Arial"/>
              </a:rPr>
              <a:t>houses</a:t>
            </a:r>
            <a:r>
              <a:rPr dirty="0" sz="4000" spc="-185" i="1">
                <a:latin typeface="Arial"/>
                <a:cs typeface="Arial"/>
              </a:rPr>
              <a:t> </a:t>
            </a:r>
            <a:r>
              <a:rPr dirty="0" sz="4000" spc="-190" i="1">
                <a:latin typeface="Arial"/>
                <a:cs typeface="Arial"/>
              </a:rPr>
              <a:t>are</a:t>
            </a:r>
            <a:r>
              <a:rPr dirty="0" sz="4000" spc="-195" i="1">
                <a:latin typeface="Arial"/>
                <a:cs typeface="Arial"/>
              </a:rPr>
              <a:t> </a:t>
            </a:r>
            <a:r>
              <a:rPr dirty="0" sz="4000" spc="-220" i="1">
                <a:latin typeface="Arial"/>
                <a:cs typeface="Arial"/>
              </a:rPr>
              <a:t>always</a:t>
            </a:r>
            <a:r>
              <a:rPr dirty="0" sz="4000" spc="-185" i="1">
                <a:latin typeface="Arial"/>
                <a:cs typeface="Arial"/>
              </a:rPr>
              <a:t> </a:t>
            </a:r>
            <a:r>
              <a:rPr dirty="0" sz="4000" spc="-280" i="1">
                <a:latin typeface="Arial"/>
                <a:cs typeface="Arial"/>
              </a:rPr>
              <a:t>shabby </a:t>
            </a:r>
            <a:r>
              <a:rPr dirty="0" sz="4000" spc="-229" i="1">
                <a:latin typeface="Arial"/>
                <a:cs typeface="Arial"/>
              </a:rPr>
              <a:t>(Ana,</a:t>
            </a:r>
            <a:r>
              <a:rPr dirty="0" sz="4000" spc="-185" i="1">
                <a:latin typeface="Arial"/>
                <a:cs typeface="Arial"/>
              </a:rPr>
              <a:t> </a:t>
            </a:r>
            <a:r>
              <a:rPr dirty="0" sz="4000" spc="-50" i="1">
                <a:latin typeface="Arial"/>
                <a:cs typeface="Arial"/>
              </a:rPr>
              <a:t>Interview)</a:t>
            </a:r>
            <a:endParaRPr sz="4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80591" y="79490"/>
            <a:ext cx="9089136" cy="6698996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21992" y="0"/>
            <a:ext cx="9180449" cy="668972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83819" y="1418590"/>
            <a:ext cx="11116310" cy="4650105"/>
          </a:xfrm>
          <a:prstGeom prst="rect">
            <a:avLst/>
          </a:prstGeom>
        </p:spPr>
        <p:txBody>
          <a:bodyPr wrap="square" lIns="0" tIns="124460" rIns="0" bIns="0" rtlCol="0" vert="horz">
            <a:spAutoFit/>
          </a:bodyPr>
          <a:lstStyle/>
          <a:p>
            <a:pPr marL="12700" marR="5080">
              <a:lnSpc>
                <a:spcPct val="80000"/>
              </a:lnSpc>
              <a:spcBef>
                <a:spcPts val="980"/>
              </a:spcBef>
            </a:pPr>
            <a:r>
              <a:rPr dirty="0" sz="3700" spc="-200" i="1">
                <a:latin typeface="Arial"/>
                <a:cs typeface="Arial"/>
              </a:rPr>
              <a:t>Cinta,</a:t>
            </a:r>
            <a:r>
              <a:rPr dirty="0" sz="3700" spc="-190" i="1">
                <a:latin typeface="Arial"/>
                <a:cs typeface="Arial"/>
              </a:rPr>
              <a:t> </a:t>
            </a:r>
            <a:r>
              <a:rPr dirty="0" sz="3700" spc="-215" i="1">
                <a:latin typeface="Arial"/>
                <a:cs typeface="Arial"/>
              </a:rPr>
              <a:t>a</a:t>
            </a:r>
            <a:r>
              <a:rPr dirty="0" sz="3700" spc="-175" i="1">
                <a:latin typeface="Arial"/>
                <a:cs typeface="Arial"/>
              </a:rPr>
              <a:t> </a:t>
            </a:r>
            <a:r>
              <a:rPr dirty="0" sz="3700" spc="-135" i="1">
                <a:latin typeface="Arial"/>
                <a:cs typeface="Arial"/>
              </a:rPr>
              <a:t>farmer</a:t>
            </a:r>
            <a:r>
              <a:rPr dirty="0" sz="3700" spc="-175" i="1">
                <a:latin typeface="Arial"/>
                <a:cs typeface="Arial"/>
              </a:rPr>
              <a:t> </a:t>
            </a:r>
            <a:r>
              <a:rPr dirty="0" sz="3700" spc="-235" i="1">
                <a:latin typeface="Arial"/>
                <a:cs typeface="Arial"/>
              </a:rPr>
              <a:t>aged</a:t>
            </a:r>
            <a:r>
              <a:rPr dirty="0" sz="3700" spc="-170" i="1">
                <a:latin typeface="Arial"/>
                <a:cs typeface="Arial"/>
              </a:rPr>
              <a:t> </a:t>
            </a:r>
            <a:r>
              <a:rPr dirty="0" sz="3700" spc="-215" i="1">
                <a:latin typeface="Arial"/>
                <a:cs typeface="Arial"/>
              </a:rPr>
              <a:t>50</a:t>
            </a:r>
            <a:r>
              <a:rPr dirty="0" sz="3700" spc="-165" i="1">
                <a:latin typeface="Arial"/>
                <a:cs typeface="Arial"/>
              </a:rPr>
              <a:t> who </a:t>
            </a:r>
            <a:r>
              <a:rPr dirty="0" sz="3700" spc="-250" i="1">
                <a:latin typeface="Arial"/>
                <a:cs typeface="Arial"/>
              </a:rPr>
              <a:t>was</a:t>
            </a:r>
            <a:r>
              <a:rPr dirty="0" sz="3700" spc="-170" i="1">
                <a:latin typeface="Arial"/>
                <a:cs typeface="Arial"/>
              </a:rPr>
              <a:t> gardening</a:t>
            </a:r>
            <a:r>
              <a:rPr dirty="0" sz="3700" spc="-165" i="1">
                <a:latin typeface="Arial"/>
                <a:cs typeface="Arial"/>
              </a:rPr>
              <a:t> </a:t>
            </a:r>
            <a:r>
              <a:rPr dirty="0" sz="3700" spc="-110" i="1">
                <a:latin typeface="Arial"/>
                <a:cs typeface="Arial"/>
              </a:rPr>
              <a:t>in</a:t>
            </a:r>
            <a:r>
              <a:rPr dirty="0" sz="3700" spc="-175" i="1">
                <a:latin typeface="Arial"/>
                <a:cs typeface="Arial"/>
              </a:rPr>
              <a:t> </a:t>
            </a:r>
            <a:r>
              <a:rPr dirty="0" sz="3700" spc="-185" i="1">
                <a:latin typeface="Arial"/>
                <a:cs typeface="Arial"/>
              </a:rPr>
              <a:t>her</a:t>
            </a:r>
            <a:r>
              <a:rPr dirty="0" sz="3700" spc="-170" i="1">
                <a:latin typeface="Arial"/>
                <a:cs typeface="Arial"/>
              </a:rPr>
              <a:t> </a:t>
            </a:r>
            <a:r>
              <a:rPr dirty="0" sz="3700" spc="-10" i="1">
                <a:latin typeface="Arial"/>
                <a:cs typeface="Arial"/>
              </a:rPr>
              <a:t>garden </a:t>
            </a:r>
            <a:r>
              <a:rPr dirty="0" sz="3700" spc="-195" i="1">
                <a:latin typeface="Arial"/>
                <a:cs typeface="Arial"/>
              </a:rPr>
              <a:t>near</a:t>
            </a:r>
            <a:r>
              <a:rPr dirty="0" sz="3700" spc="-170" i="1">
                <a:latin typeface="Arial"/>
                <a:cs typeface="Arial"/>
              </a:rPr>
              <a:t> </a:t>
            </a:r>
            <a:r>
              <a:rPr dirty="0" sz="3700" spc="-130" i="1">
                <a:latin typeface="Arial"/>
                <a:cs typeface="Arial"/>
              </a:rPr>
              <a:t>the</a:t>
            </a:r>
            <a:r>
              <a:rPr dirty="0" sz="3700" spc="-170" i="1">
                <a:latin typeface="Arial"/>
                <a:cs typeface="Arial"/>
              </a:rPr>
              <a:t> </a:t>
            </a:r>
            <a:r>
              <a:rPr dirty="0" sz="3700" spc="-570" i="1">
                <a:latin typeface="Arial"/>
                <a:cs typeface="Arial"/>
              </a:rPr>
              <a:t>Z</a:t>
            </a:r>
            <a:r>
              <a:rPr dirty="0" sz="3700" spc="-160" i="1">
                <a:latin typeface="Arial"/>
                <a:cs typeface="Arial"/>
              </a:rPr>
              <a:t> </a:t>
            </a:r>
            <a:r>
              <a:rPr dirty="0" sz="3700" spc="-175" i="1">
                <a:latin typeface="Arial"/>
                <a:cs typeface="Arial"/>
              </a:rPr>
              <a:t>power</a:t>
            </a:r>
            <a:r>
              <a:rPr dirty="0" sz="3700" spc="-170" i="1">
                <a:latin typeface="Arial"/>
                <a:cs typeface="Arial"/>
              </a:rPr>
              <a:t> </a:t>
            </a:r>
            <a:r>
              <a:rPr dirty="0" sz="3700" spc="-110" i="1">
                <a:latin typeface="Arial"/>
                <a:cs typeface="Arial"/>
              </a:rPr>
              <a:t>plant.</a:t>
            </a:r>
            <a:r>
              <a:rPr dirty="0" sz="3700" spc="-170" i="1">
                <a:latin typeface="Arial"/>
                <a:cs typeface="Arial"/>
              </a:rPr>
              <a:t> </a:t>
            </a:r>
            <a:r>
              <a:rPr dirty="0" sz="3700" spc="-465" i="1">
                <a:latin typeface="Arial"/>
                <a:cs typeface="Arial"/>
              </a:rPr>
              <a:t>She</a:t>
            </a:r>
            <a:r>
              <a:rPr dirty="0" sz="3700" spc="-160" i="1">
                <a:latin typeface="Arial"/>
                <a:cs typeface="Arial"/>
              </a:rPr>
              <a:t> </a:t>
            </a:r>
            <a:r>
              <a:rPr dirty="0" sz="3700" spc="-235" i="1">
                <a:latin typeface="Arial"/>
                <a:cs typeface="Arial"/>
              </a:rPr>
              <a:t>is</a:t>
            </a:r>
            <a:r>
              <a:rPr dirty="0" sz="3700" spc="-170" i="1">
                <a:latin typeface="Arial"/>
                <a:cs typeface="Arial"/>
              </a:rPr>
              <a:t> </a:t>
            </a:r>
            <a:r>
              <a:rPr dirty="0" sz="3700" spc="-114" i="1">
                <a:latin typeface="Arial"/>
                <a:cs typeface="Arial"/>
              </a:rPr>
              <a:t>originally</a:t>
            </a:r>
            <a:r>
              <a:rPr dirty="0" sz="3700" spc="-170" i="1">
                <a:latin typeface="Arial"/>
                <a:cs typeface="Arial"/>
              </a:rPr>
              <a:t> </a:t>
            </a:r>
            <a:r>
              <a:rPr dirty="0" sz="3700" spc="-85" i="1">
                <a:latin typeface="Arial"/>
                <a:cs typeface="Arial"/>
              </a:rPr>
              <a:t>from</a:t>
            </a:r>
            <a:r>
              <a:rPr dirty="0" sz="3700" spc="-170" i="1">
                <a:latin typeface="Arial"/>
                <a:cs typeface="Arial"/>
              </a:rPr>
              <a:t> </a:t>
            </a:r>
            <a:r>
              <a:rPr dirty="0" sz="3700" spc="-254" i="1">
                <a:latin typeface="Arial"/>
                <a:cs typeface="Arial"/>
              </a:rPr>
              <a:t>one</a:t>
            </a:r>
            <a:r>
              <a:rPr dirty="0" sz="3700" spc="-160" i="1">
                <a:latin typeface="Arial"/>
                <a:cs typeface="Arial"/>
              </a:rPr>
              <a:t> </a:t>
            </a:r>
            <a:r>
              <a:rPr dirty="0" sz="3700" spc="-10" i="1">
                <a:latin typeface="Arial"/>
                <a:cs typeface="Arial"/>
              </a:rPr>
              <a:t>village, </a:t>
            </a:r>
            <a:r>
              <a:rPr dirty="0" sz="3700" spc="-215" i="1">
                <a:latin typeface="Arial"/>
                <a:cs typeface="Arial"/>
              </a:rPr>
              <a:t>and</a:t>
            </a:r>
            <a:r>
              <a:rPr dirty="0" sz="3700" spc="-175" i="1">
                <a:latin typeface="Arial"/>
                <a:cs typeface="Arial"/>
              </a:rPr>
              <a:t> </a:t>
            </a:r>
            <a:r>
              <a:rPr dirty="0" sz="3700" spc="-220" i="1">
                <a:latin typeface="Arial"/>
                <a:cs typeface="Arial"/>
              </a:rPr>
              <a:t>we</a:t>
            </a:r>
            <a:r>
              <a:rPr dirty="0" sz="3700" spc="-165" i="1">
                <a:latin typeface="Arial"/>
                <a:cs typeface="Arial"/>
              </a:rPr>
              <a:t> </a:t>
            </a:r>
            <a:r>
              <a:rPr dirty="0" sz="3700" spc="-305" i="1">
                <a:latin typeface="Arial"/>
                <a:cs typeface="Arial"/>
              </a:rPr>
              <a:t>asked</a:t>
            </a:r>
            <a:r>
              <a:rPr dirty="0" sz="3700" spc="-175" i="1">
                <a:latin typeface="Arial"/>
                <a:cs typeface="Arial"/>
              </a:rPr>
              <a:t> </a:t>
            </a:r>
            <a:r>
              <a:rPr dirty="0" sz="3700" spc="-185" i="1">
                <a:latin typeface="Arial"/>
                <a:cs typeface="Arial"/>
              </a:rPr>
              <a:t>her</a:t>
            </a:r>
            <a:r>
              <a:rPr dirty="0" sz="3700" spc="-175" i="1">
                <a:latin typeface="Arial"/>
                <a:cs typeface="Arial"/>
              </a:rPr>
              <a:t> </a:t>
            </a:r>
            <a:r>
              <a:rPr dirty="0" sz="3700" spc="-135" i="1">
                <a:latin typeface="Arial"/>
                <a:cs typeface="Arial"/>
              </a:rPr>
              <a:t>about</a:t>
            </a:r>
            <a:r>
              <a:rPr dirty="0" sz="3700" spc="-160" i="1">
                <a:latin typeface="Arial"/>
                <a:cs typeface="Arial"/>
              </a:rPr>
              <a:t> </a:t>
            </a:r>
            <a:r>
              <a:rPr dirty="0" sz="3700" spc="-185" i="1">
                <a:latin typeface="Arial"/>
                <a:cs typeface="Arial"/>
              </a:rPr>
              <a:t>her</a:t>
            </a:r>
            <a:r>
              <a:rPr dirty="0" sz="3700" spc="-175" i="1">
                <a:latin typeface="Arial"/>
                <a:cs typeface="Arial"/>
              </a:rPr>
              <a:t> </a:t>
            </a:r>
            <a:r>
              <a:rPr dirty="0" sz="3700" spc="-95" i="1">
                <a:latin typeface="Arial"/>
                <a:cs typeface="Arial"/>
              </a:rPr>
              <a:t>plantation</a:t>
            </a:r>
            <a:r>
              <a:rPr dirty="0" sz="3700" spc="-170" i="1">
                <a:latin typeface="Arial"/>
                <a:cs typeface="Arial"/>
              </a:rPr>
              <a:t> </a:t>
            </a:r>
            <a:r>
              <a:rPr dirty="0" sz="3700" spc="-195" i="1">
                <a:latin typeface="Arial"/>
                <a:cs typeface="Arial"/>
              </a:rPr>
              <a:t>near</a:t>
            </a:r>
            <a:r>
              <a:rPr dirty="0" sz="3700" spc="-175" i="1">
                <a:latin typeface="Arial"/>
                <a:cs typeface="Arial"/>
              </a:rPr>
              <a:t> </a:t>
            </a:r>
            <a:r>
              <a:rPr dirty="0" sz="3700" spc="-130" i="1">
                <a:latin typeface="Arial"/>
                <a:cs typeface="Arial"/>
              </a:rPr>
              <a:t>the</a:t>
            </a:r>
            <a:r>
              <a:rPr dirty="0" sz="3700" spc="-175" i="1">
                <a:latin typeface="Arial"/>
                <a:cs typeface="Arial"/>
              </a:rPr>
              <a:t> </a:t>
            </a:r>
            <a:r>
              <a:rPr dirty="0" sz="3700" spc="-190" i="1">
                <a:latin typeface="Arial"/>
                <a:cs typeface="Arial"/>
              </a:rPr>
              <a:t>coal</a:t>
            </a:r>
            <a:r>
              <a:rPr dirty="0" sz="3700" spc="-175" i="1">
                <a:latin typeface="Arial"/>
                <a:cs typeface="Arial"/>
              </a:rPr>
              <a:t> </a:t>
            </a:r>
            <a:r>
              <a:rPr dirty="0" sz="3700" spc="-75" i="1">
                <a:latin typeface="Arial"/>
                <a:cs typeface="Arial"/>
              </a:rPr>
              <a:t>power </a:t>
            </a:r>
            <a:r>
              <a:rPr dirty="0" sz="3700" spc="-110" i="1">
                <a:latin typeface="Arial"/>
                <a:cs typeface="Arial"/>
              </a:rPr>
              <a:t>plant.</a:t>
            </a:r>
            <a:r>
              <a:rPr dirty="0" sz="3700" spc="-170" i="1">
                <a:latin typeface="Arial"/>
                <a:cs typeface="Arial"/>
              </a:rPr>
              <a:t> </a:t>
            </a:r>
            <a:r>
              <a:rPr dirty="0" sz="3700" spc="-465" i="1">
                <a:latin typeface="Arial"/>
                <a:cs typeface="Arial"/>
              </a:rPr>
              <a:t>She</a:t>
            </a:r>
            <a:r>
              <a:rPr dirty="0" sz="3700" spc="-155" i="1">
                <a:latin typeface="Arial"/>
                <a:cs typeface="Arial"/>
              </a:rPr>
              <a:t> </a:t>
            </a:r>
            <a:r>
              <a:rPr dirty="0" sz="3700" spc="-190" i="1">
                <a:latin typeface="Arial"/>
                <a:cs typeface="Arial"/>
              </a:rPr>
              <a:t>complained</a:t>
            </a:r>
            <a:r>
              <a:rPr dirty="0" sz="3700" spc="-170" i="1">
                <a:latin typeface="Arial"/>
                <a:cs typeface="Arial"/>
              </a:rPr>
              <a:t> </a:t>
            </a:r>
            <a:r>
              <a:rPr dirty="0" sz="3700" i="1">
                <a:latin typeface="Arial"/>
                <a:cs typeface="Arial"/>
              </a:rPr>
              <a:t>that</a:t>
            </a:r>
            <a:r>
              <a:rPr dirty="0" sz="3700" spc="-165" i="1">
                <a:latin typeface="Arial"/>
                <a:cs typeface="Arial"/>
              </a:rPr>
              <a:t> </a:t>
            </a:r>
            <a:r>
              <a:rPr dirty="0" sz="3700" spc="-185" i="1">
                <a:latin typeface="Arial"/>
                <a:cs typeface="Arial"/>
              </a:rPr>
              <a:t>her</a:t>
            </a:r>
            <a:r>
              <a:rPr dirty="0" sz="3700" spc="-170" i="1">
                <a:latin typeface="Arial"/>
                <a:cs typeface="Arial"/>
              </a:rPr>
              <a:t> </a:t>
            </a:r>
            <a:r>
              <a:rPr dirty="0" sz="3700" spc="-200" i="1">
                <a:latin typeface="Arial"/>
                <a:cs typeface="Arial"/>
              </a:rPr>
              <a:t>garden</a:t>
            </a:r>
            <a:r>
              <a:rPr dirty="0" sz="3700" spc="-155" i="1">
                <a:latin typeface="Arial"/>
                <a:cs typeface="Arial"/>
              </a:rPr>
              <a:t> </a:t>
            </a:r>
            <a:r>
              <a:rPr dirty="0" sz="3700" spc="-215" i="1">
                <a:latin typeface="Arial"/>
                <a:cs typeface="Arial"/>
              </a:rPr>
              <a:t>always</a:t>
            </a:r>
            <a:r>
              <a:rPr dirty="0" sz="3700" spc="-165" i="1">
                <a:latin typeface="Arial"/>
                <a:cs typeface="Arial"/>
              </a:rPr>
              <a:t> </a:t>
            </a:r>
            <a:r>
              <a:rPr dirty="0" sz="3700" spc="-135" i="1">
                <a:latin typeface="Arial"/>
                <a:cs typeface="Arial"/>
              </a:rPr>
              <a:t>failed</a:t>
            </a:r>
            <a:r>
              <a:rPr dirty="0" sz="3700" spc="-170" i="1">
                <a:latin typeface="Arial"/>
                <a:cs typeface="Arial"/>
              </a:rPr>
              <a:t> </a:t>
            </a:r>
            <a:r>
              <a:rPr dirty="0" sz="3700" spc="-25" i="1">
                <a:latin typeface="Arial"/>
                <a:cs typeface="Arial"/>
              </a:rPr>
              <a:t>to </a:t>
            </a:r>
            <a:r>
              <a:rPr dirty="0" sz="3700" spc="-225" i="1">
                <a:latin typeface="Arial"/>
                <a:cs typeface="Arial"/>
              </a:rPr>
              <a:t>produce</a:t>
            </a:r>
            <a:r>
              <a:rPr dirty="0" sz="3700" spc="-160" i="1">
                <a:latin typeface="Arial"/>
                <a:cs typeface="Arial"/>
              </a:rPr>
              <a:t> </a:t>
            </a:r>
            <a:r>
              <a:rPr dirty="0" sz="3700" spc="-215" i="1">
                <a:latin typeface="Arial"/>
                <a:cs typeface="Arial"/>
              </a:rPr>
              <a:t>a</a:t>
            </a:r>
            <a:r>
              <a:rPr dirty="0" sz="3700" spc="-160" i="1">
                <a:latin typeface="Arial"/>
                <a:cs typeface="Arial"/>
              </a:rPr>
              <a:t> </a:t>
            </a:r>
            <a:r>
              <a:rPr dirty="0" sz="3700" spc="-180" i="1">
                <a:latin typeface="Arial"/>
                <a:cs typeface="Arial"/>
              </a:rPr>
              <a:t>harvest.</a:t>
            </a:r>
            <a:r>
              <a:rPr dirty="0" sz="3700" spc="-155" i="1">
                <a:latin typeface="Arial"/>
                <a:cs typeface="Arial"/>
              </a:rPr>
              <a:t> </a:t>
            </a:r>
            <a:r>
              <a:rPr dirty="0" sz="3700" spc="-250" i="1">
                <a:latin typeface="Arial"/>
                <a:cs typeface="Arial"/>
              </a:rPr>
              <a:t>Her</a:t>
            </a:r>
            <a:r>
              <a:rPr dirty="0" sz="3700" spc="-160" i="1">
                <a:latin typeface="Arial"/>
                <a:cs typeface="Arial"/>
              </a:rPr>
              <a:t> </a:t>
            </a:r>
            <a:r>
              <a:rPr dirty="0" sz="3700" spc="-200" i="1">
                <a:latin typeface="Arial"/>
                <a:cs typeface="Arial"/>
              </a:rPr>
              <a:t>garden</a:t>
            </a:r>
            <a:r>
              <a:rPr dirty="0" sz="3700" spc="-145" i="1">
                <a:latin typeface="Arial"/>
                <a:cs typeface="Arial"/>
              </a:rPr>
              <a:t> </a:t>
            </a:r>
            <a:r>
              <a:rPr dirty="0" sz="3700" spc="-175" i="1">
                <a:latin typeface="Arial"/>
                <a:cs typeface="Arial"/>
              </a:rPr>
              <a:t>contained</a:t>
            </a:r>
            <a:r>
              <a:rPr dirty="0" sz="3700" spc="-155" i="1">
                <a:latin typeface="Arial"/>
                <a:cs typeface="Arial"/>
              </a:rPr>
              <a:t> </a:t>
            </a:r>
            <a:r>
              <a:rPr dirty="0" sz="3700" spc="-160" i="1">
                <a:latin typeface="Arial"/>
                <a:cs typeface="Arial"/>
              </a:rPr>
              <a:t>rice,</a:t>
            </a:r>
            <a:r>
              <a:rPr dirty="0" sz="3700" spc="-170" i="1">
                <a:latin typeface="Arial"/>
                <a:cs typeface="Arial"/>
              </a:rPr>
              <a:t> </a:t>
            </a:r>
            <a:r>
              <a:rPr dirty="0" sz="3700" spc="-95" i="1">
                <a:latin typeface="Arial"/>
                <a:cs typeface="Arial"/>
              </a:rPr>
              <a:t>vegetables, </a:t>
            </a:r>
            <a:r>
              <a:rPr dirty="0" sz="3700" spc="-185" i="1">
                <a:latin typeface="Arial"/>
                <a:cs typeface="Arial"/>
              </a:rPr>
              <a:t>corn</a:t>
            </a:r>
            <a:r>
              <a:rPr dirty="0" sz="3700" spc="-175" i="1">
                <a:latin typeface="Arial"/>
                <a:cs typeface="Arial"/>
              </a:rPr>
              <a:t> </a:t>
            </a:r>
            <a:r>
              <a:rPr dirty="0" sz="3700" spc="-215" i="1">
                <a:latin typeface="Arial"/>
                <a:cs typeface="Arial"/>
              </a:rPr>
              <a:t>and</a:t>
            </a:r>
            <a:r>
              <a:rPr dirty="0" sz="3700" spc="-175" i="1">
                <a:latin typeface="Arial"/>
                <a:cs typeface="Arial"/>
              </a:rPr>
              <a:t> </a:t>
            </a:r>
            <a:r>
              <a:rPr dirty="0" sz="3700" spc="-225" i="1">
                <a:latin typeface="Arial"/>
                <a:cs typeface="Arial"/>
              </a:rPr>
              <a:t>bananas,</a:t>
            </a:r>
            <a:r>
              <a:rPr dirty="0" sz="3700" spc="-175" i="1">
                <a:latin typeface="Arial"/>
                <a:cs typeface="Arial"/>
              </a:rPr>
              <a:t> </a:t>
            </a:r>
            <a:r>
              <a:rPr dirty="0" sz="3700" spc="-70" i="1">
                <a:latin typeface="Arial"/>
                <a:cs typeface="Arial"/>
              </a:rPr>
              <a:t>but</a:t>
            </a:r>
            <a:r>
              <a:rPr dirty="0" sz="3700" spc="-175" i="1">
                <a:latin typeface="Arial"/>
                <a:cs typeface="Arial"/>
              </a:rPr>
              <a:t> </a:t>
            </a:r>
            <a:r>
              <a:rPr dirty="0" sz="3700" spc="-320" i="1">
                <a:latin typeface="Arial"/>
                <a:cs typeface="Arial"/>
              </a:rPr>
              <a:t>she</a:t>
            </a:r>
            <a:r>
              <a:rPr dirty="0" sz="3700" spc="-175" i="1">
                <a:latin typeface="Arial"/>
                <a:cs typeface="Arial"/>
              </a:rPr>
              <a:t> </a:t>
            </a:r>
            <a:r>
              <a:rPr dirty="0" sz="3700" spc="-210" i="1">
                <a:latin typeface="Arial"/>
                <a:cs typeface="Arial"/>
              </a:rPr>
              <a:t>said</a:t>
            </a:r>
            <a:r>
              <a:rPr dirty="0" sz="3700" spc="-190" i="1">
                <a:latin typeface="Arial"/>
                <a:cs typeface="Arial"/>
              </a:rPr>
              <a:t> </a:t>
            </a:r>
            <a:r>
              <a:rPr dirty="0" sz="3700" i="1">
                <a:latin typeface="Arial"/>
                <a:cs typeface="Arial"/>
              </a:rPr>
              <a:t>that</a:t>
            </a:r>
            <a:r>
              <a:rPr dirty="0" sz="3700" spc="-185" i="1">
                <a:latin typeface="Arial"/>
                <a:cs typeface="Arial"/>
              </a:rPr>
              <a:t> </a:t>
            </a:r>
            <a:r>
              <a:rPr dirty="0" sz="3700" spc="-130" i="1">
                <a:latin typeface="Arial"/>
                <a:cs typeface="Arial"/>
              </a:rPr>
              <a:t>the</a:t>
            </a:r>
            <a:r>
              <a:rPr dirty="0" sz="3700" spc="-175" i="1">
                <a:latin typeface="Arial"/>
                <a:cs typeface="Arial"/>
              </a:rPr>
              <a:t> </a:t>
            </a:r>
            <a:r>
              <a:rPr dirty="0" sz="3700" spc="-160" i="1">
                <a:latin typeface="Arial"/>
                <a:cs typeface="Arial"/>
              </a:rPr>
              <a:t>plants</a:t>
            </a:r>
            <a:r>
              <a:rPr dirty="0" sz="3700" spc="-175" i="1">
                <a:latin typeface="Arial"/>
                <a:cs typeface="Arial"/>
              </a:rPr>
              <a:t> </a:t>
            </a:r>
            <a:r>
              <a:rPr dirty="0" sz="3700" spc="-145" i="1">
                <a:latin typeface="Arial"/>
                <a:cs typeface="Arial"/>
              </a:rPr>
              <a:t>would</a:t>
            </a:r>
            <a:r>
              <a:rPr dirty="0" sz="3700" spc="-165" i="1">
                <a:latin typeface="Arial"/>
                <a:cs typeface="Arial"/>
              </a:rPr>
              <a:t> </a:t>
            </a:r>
            <a:r>
              <a:rPr dirty="0" sz="3700" spc="-25" i="1">
                <a:latin typeface="Arial"/>
                <a:cs typeface="Arial"/>
              </a:rPr>
              <a:t>not </a:t>
            </a:r>
            <a:r>
              <a:rPr dirty="0" sz="3700" spc="-229" i="1">
                <a:latin typeface="Arial"/>
                <a:cs typeface="Arial"/>
              </a:rPr>
              <a:t>develop</a:t>
            </a:r>
            <a:r>
              <a:rPr dirty="0" sz="3700" spc="-180" i="1">
                <a:latin typeface="Arial"/>
                <a:cs typeface="Arial"/>
              </a:rPr>
              <a:t> </a:t>
            </a:r>
            <a:r>
              <a:rPr dirty="0" sz="3700" spc="-100" i="1">
                <a:latin typeface="Arial"/>
                <a:cs typeface="Arial"/>
              </a:rPr>
              <a:t>or</a:t>
            </a:r>
            <a:r>
              <a:rPr dirty="0" sz="3700" spc="-165" i="1">
                <a:latin typeface="Arial"/>
                <a:cs typeface="Arial"/>
              </a:rPr>
              <a:t> grow.</a:t>
            </a:r>
            <a:r>
              <a:rPr dirty="0" sz="3700" spc="-175" i="1">
                <a:latin typeface="Arial"/>
                <a:cs typeface="Arial"/>
              </a:rPr>
              <a:t> </a:t>
            </a:r>
            <a:r>
              <a:rPr dirty="0" sz="3700" spc="-370" i="1">
                <a:latin typeface="Arial"/>
                <a:cs typeface="Arial"/>
              </a:rPr>
              <a:t>We</a:t>
            </a:r>
            <a:r>
              <a:rPr dirty="0" sz="3700" spc="-165" i="1">
                <a:latin typeface="Arial"/>
                <a:cs typeface="Arial"/>
              </a:rPr>
              <a:t> </a:t>
            </a:r>
            <a:r>
              <a:rPr dirty="0" sz="3700" spc="-210" i="1">
                <a:latin typeface="Arial"/>
                <a:cs typeface="Arial"/>
              </a:rPr>
              <a:t>also</a:t>
            </a:r>
            <a:r>
              <a:rPr dirty="0" sz="3700" spc="-175" i="1">
                <a:latin typeface="Arial"/>
                <a:cs typeface="Arial"/>
              </a:rPr>
              <a:t> </a:t>
            </a:r>
            <a:r>
              <a:rPr dirty="0" sz="3700" spc="-250" i="1">
                <a:latin typeface="Arial"/>
                <a:cs typeface="Arial"/>
              </a:rPr>
              <a:t>saw</a:t>
            </a:r>
            <a:r>
              <a:rPr dirty="0" sz="3700" spc="-175" i="1">
                <a:latin typeface="Arial"/>
                <a:cs typeface="Arial"/>
              </a:rPr>
              <a:t> </a:t>
            </a:r>
            <a:r>
              <a:rPr dirty="0" sz="3700" spc="-60" i="1">
                <a:latin typeface="Arial"/>
                <a:cs typeface="Arial"/>
              </a:rPr>
              <a:t>for</a:t>
            </a:r>
            <a:r>
              <a:rPr dirty="0" sz="3700" spc="-175" i="1">
                <a:latin typeface="Arial"/>
                <a:cs typeface="Arial"/>
              </a:rPr>
              <a:t> </a:t>
            </a:r>
            <a:r>
              <a:rPr dirty="0" sz="3700" spc="-250" i="1">
                <a:latin typeface="Arial"/>
                <a:cs typeface="Arial"/>
              </a:rPr>
              <a:t>ourselves</a:t>
            </a:r>
            <a:r>
              <a:rPr dirty="0" sz="3700" spc="-180" i="1">
                <a:latin typeface="Arial"/>
                <a:cs typeface="Arial"/>
              </a:rPr>
              <a:t> </a:t>
            </a:r>
            <a:r>
              <a:rPr dirty="0" sz="3700" i="1">
                <a:latin typeface="Arial"/>
                <a:cs typeface="Arial"/>
              </a:rPr>
              <a:t>that</a:t>
            </a:r>
            <a:r>
              <a:rPr dirty="0" sz="3700" spc="-175" i="1">
                <a:latin typeface="Arial"/>
                <a:cs typeface="Arial"/>
              </a:rPr>
              <a:t> </a:t>
            </a:r>
            <a:r>
              <a:rPr dirty="0" sz="3700" spc="-130" i="1">
                <a:latin typeface="Arial"/>
                <a:cs typeface="Arial"/>
              </a:rPr>
              <a:t>the</a:t>
            </a:r>
            <a:r>
              <a:rPr dirty="0" sz="3700" spc="-175" i="1">
                <a:latin typeface="Arial"/>
                <a:cs typeface="Arial"/>
              </a:rPr>
              <a:t> </a:t>
            </a:r>
            <a:r>
              <a:rPr dirty="0" sz="3700" spc="-280" i="1">
                <a:latin typeface="Arial"/>
                <a:cs typeface="Arial"/>
              </a:rPr>
              <a:t>leaves </a:t>
            </a:r>
            <a:r>
              <a:rPr dirty="0" sz="3700" spc="-145" i="1">
                <a:latin typeface="Arial"/>
                <a:cs typeface="Arial"/>
              </a:rPr>
              <a:t>there</a:t>
            </a:r>
            <a:r>
              <a:rPr dirty="0" sz="3700" spc="-160" i="1">
                <a:latin typeface="Arial"/>
                <a:cs typeface="Arial"/>
              </a:rPr>
              <a:t> </a:t>
            </a:r>
            <a:r>
              <a:rPr dirty="0" sz="3700" spc="-210" i="1">
                <a:latin typeface="Arial"/>
                <a:cs typeface="Arial"/>
              </a:rPr>
              <a:t>were</a:t>
            </a:r>
            <a:r>
              <a:rPr dirty="0" sz="3700" spc="-160" i="1">
                <a:latin typeface="Arial"/>
                <a:cs typeface="Arial"/>
              </a:rPr>
              <a:t> </a:t>
            </a:r>
            <a:r>
              <a:rPr dirty="0" sz="3700" spc="-250" i="1">
                <a:latin typeface="Arial"/>
                <a:cs typeface="Arial"/>
              </a:rPr>
              <a:t>covered</a:t>
            </a:r>
            <a:r>
              <a:rPr dirty="0" sz="3700" spc="-160" i="1">
                <a:latin typeface="Arial"/>
                <a:cs typeface="Arial"/>
              </a:rPr>
              <a:t> </a:t>
            </a:r>
            <a:r>
              <a:rPr dirty="0" sz="3700" spc="-110" i="1">
                <a:latin typeface="Arial"/>
                <a:cs typeface="Arial"/>
              </a:rPr>
              <a:t>in</a:t>
            </a:r>
            <a:r>
              <a:rPr dirty="0" sz="3700" spc="-160" i="1">
                <a:latin typeface="Arial"/>
                <a:cs typeface="Arial"/>
              </a:rPr>
              <a:t> </a:t>
            </a:r>
            <a:r>
              <a:rPr dirty="0" sz="3700" spc="-280" i="1">
                <a:latin typeface="Arial"/>
                <a:cs typeface="Arial"/>
              </a:rPr>
              <a:t>ash</a:t>
            </a:r>
            <a:r>
              <a:rPr dirty="0" sz="3700" spc="-160" i="1">
                <a:latin typeface="Arial"/>
                <a:cs typeface="Arial"/>
              </a:rPr>
              <a:t> </a:t>
            </a:r>
            <a:r>
              <a:rPr dirty="0" sz="3700" spc="-85" i="1">
                <a:latin typeface="Arial"/>
                <a:cs typeface="Arial"/>
              </a:rPr>
              <a:t>from</a:t>
            </a:r>
            <a:r>
              <a:rPr dirty="0" sz="3700" spc="-150" i="1">
                <a:latin typeface="Arial"/>
                <a:cs typeface="Arial"/>
              </a:rPr>
              <a:t> </a:t>
            </a:r>
            <a:r>
              <a:rPr dirty="0" sz="3700" spc="-130" i="1">
                <a:latin typeface="Arial"/>
                <a:cs typeface="Arial"/>
              </a:rPr>
              <a:t>the</a:t>
            </a:r>
            <a:r>
              <a:rPr dirty="0" sz="3700" spc="-155" i="1">
                <a:latin typeface="Arial"/>
                <a:cs typeface="Arial"/>
              </a:rPr>
              <a:t> </a:t>
            </a:r>
            <a:r>
              <a:rPr dirty="0" sz="3700" spc="-170" i="1">
                <a:latin typeface="Arial"/>
                <a:cs typeface="Arial"/>
              </a:rPr>
              <a:t>power</a:t>
            </a:r>
            <a:r>
              <a:rPr dirty="0" sz="3700" spc="-160" i="1">
                <a:latin typeface="Arial"/>
                <a:cs typeface="Arial"/>
              </a:rPr>
              <a:t> </a:t>
            </a:r>
            <a:r>
              <a:rPr dirty="0" sz="3700" spc="-110" i="1">
                <a:latin typeface="Arial"/>
                <a:cs typeface="Arial"/>
              </a:rPr>
              <a:t>plant.</a:t>
            </a:r>
            <a:r>
              <a:rPr dirty="0" sz="3700" spc="-160" i="1">
                <a:latin typeface="Arial"/>
                <a:cs typeface="Arial"/>
              </a:rPr>
              <a:t> </a:t>
            </a:r>
            <a:r>
              <a:rPr dirty="0" sz="3700" i="1">
                <a:latin typeface="Arial"/>
                <a:cs typeface="Arial"/>
              </a:rPr>
              <a:t>It</a:t>
            </a:r>
            <a:r>
              <a:rPr dirty="0" sz="3700" spc="-160" i="1">
                <a:latin typeface="Arial"/>
                <a:cs typeface="Arial"/>
              </a:rPr>
              <a:t> </a:t>
            </a:r>
            <a:r>
              <a:rPr dirty="0" sz="3700" spc="-10" i="1">
                <a:latin typeface="Arial"/>
                <a:cs typeface="Arial"/>
              </a:rPr>
              <a:t>turned </a:t>
            </a:r>
            <a:r>
              <a:rPr dirty="0" sz="3700" spc="-70" i="1">
                <a:latin typeface="Arial"/>
                <a:cs typeface="Arial"/>
              </a:rPr>
              <a:t>out</a:t>
            </a:r>
            <a:r>
              <a:rPr dirty="0" sz="3700" spc="-190" i="1">
                <a:latin typeface="Arial"/>
                <a:cs typeface="Arial"/>
              </a:rPr>
              <a:t> </a:t>
            </a:r>
            <a:r>
              <a:rPr dirty="0" sz="3700" i="1">
                <a:latin typeface="Arial"/>
                <a:cs typeface="Arial"/>
              </a:rPr>
              <a:t>that</a:t>
            </a:r>
            <a:r>
              <a:rPr dirty="0" sz="3700" spc="-180" i="1">
                <a:latin typeface="Arial"/>
                <a:cs typeface="Arial"/>
              </a:rPr>
              <a:t> </a:t>
            </a:r>
            <a:r>
              <a:rPr dirty="0" sz="3700" spc="80" i="1">
                <a:latin typeface="Arial"/>
                <a:cs typeface="Arial"/>
              </a:rPr>
              <a:t>it</a:t>
            </a:r>
            <a:r>
              <a:rPr dirty="0" sz="3700" spc="-204" i="1">
                <a:latin typeface="Arial"/>
                <a:cs typeface="Arial"/>
              </a:rPr>
              <a:t> </a:t>
            </a:r>
            <a:r>
              <a:rPr dirty="0" sz="3700" spc="-250" i="1">
                <a:latin typeface="Arial"/>
                <a:cs typeface="Arial"/>
              </a:rPr>
              <a:t>was</a:t>
            </a:r>
            <a:r>
              <a:rPr dirty="0" sz="3700" spc="-185" i="1">
                <a:latin typeface="Arial"/>
                <a:cs typeface="Arial"/>
              </a:rPr>
              <a:t> </a:t>
            </a:r>
            <a:r>
              <a:rPr dirty="0" sz="3700" spc="-70" i="1">
                <a:latin typeface="Arial"/>
                <a:cs typeface="Arial"/>
              </a:rPr>
              <a:t>not</a:t>
            </a:r>
            <a:r>
              <a:rPr dirty="0" sz="3700" spc="-190" i="1">
                <a:latin typeface="Arial"/>
                <a:cs typeface="Arial"/>
              </a:rPr>
              <a:t> </a:t>
            </a:r>
            <a:r>
              <a:rPr dirty="0" sz="3700" spc="-170" i="1">
                <a:latin typeface="Arial"/>
                <a:cs typeface="Arial"/>
              </a:rPr>
              <a:t>only</a:t>
            </a:r>
            <a:r>
              <a:rPr dirty="0" sz="3700" spc="-190" i="1">
                <a:latin typeface="Arial"/>
                <a:cs typeface="Arial"/>
              </a:rPr>
              <a:t> </a:t>
            </a:r>
            <a:r>
              <a:rPr dirty="0" sz="3700" spc="-220" i="1">
                <a:latin typeface="Arial"/>
                <a:cs typeface="Arial"/>
              </a:rPr>
              <a:t>Cinta</a:t>
            </a:r>
            <a:r>
              <a:rPr dirty="0" sz="3700" spc="-190" i="1">
                <a:latin typeface="Arial"/>
                <a:cs typeface="Arial"/>
              </a:rPr>
              <a:t> </a:t>
            </a:r>
            <a:r>
              <a:rPr dirty="0" sz="3700" spc="-105" i="1">
                <a:latin typeface="Arial"/>
                <a:cs typeface="Arial"/>
              </a:rPr>
              <a:t>farm</a:t>
            </a:r>
            <a:r>
              <a:rPr dirty="0" sz="3700" spc="-185" i="1">
                <a:latin typeface="Arial"/>
                <a:cs typeface="Arial"/>
              </a:rPr>
              <a:t> </a:t>
            </a:r>
            <a:r>
              <a:rPr dirty="0" sz="3700" i="1">
                <a:latin typeface="Arial"/>
                <a:cs typeface="Arial"/>
              </a:rPr>
              <a:t>that</a:t>
            </a:r>
            <a:r>
              <a:rPr dirty="0" sz="3700" spc="-190" i="1">
                <a:latin typeface="Arial"/>
                <a:cs typeface="Arial"/>
              </a:rPr>
              <a:t> </a:t>
            </a:r>
            <a:r>
              <a:rPr dirty="0" sz="3700" spc="-250" i="1">
                <a:latin typeface="Arial"/>
                <a:cs typeface="Arial"/>
              </a:rPr>
              <a:t>was</a:t>
            </a:r>
            <a:r>
              <a:rPr dirty="0" sz="3700" spc="-190" i="1">
                <a:latin typeface="Arial"/>
                <a:cs typeface="Arial"/>
              </a:rPr>
              <a:t> </a:t>
            </a:r>
            <a:r>
              <a:rPr dirty="0" sz="3700" spc="-105" i="1">
                <a:latin typeface="Arial"/>
                <a:cs typeface="Arial"/>
              </a:rPr>
              <a:t>experiencing </a:t>
            </a:r>
            <a:r>
              <a:rPr dirty="0" sz="3700" spc="-114" i="1">
                <a:latin typeface="Arial"/>
                <a:cs typeface="Arial"/>
              </a:rPr>
              <a:t>this;</a:t>
            </a:r>
            <a:r>
              <a:rPr dirty="0" sz="3700" spc="-160" i="1">
                <a:latin typeface="Arial"/>
                <a:cs typeface="Arial"/>
              </a:rPr>
              <a:t> </a:t>
            </a:r>
            <a:r>
              <a:rPr dirty="0" sz="3700" spc="-235" i="1">
                <a:latin typeface="Arial"/>
                <a:cs typeface="Arial"/>
              </a:rPr>
              <a:t>many</a:t>
            </a:r>
            <a:r>
              <a:rPr dirty="0" sz="3700" spc="-160" i="1">
                <a:latin typeface="Arial"/>
                <a:cs typeface="Arial"/>
              </a:rPr>
              <a:t> </a:t>
            </a:r>
            <a:r>
              <a:rPr dirty="0" sz="3700" spc="-125" i="1">
                <a:latin typeface="Arial"/>
                <a:cs typeface="Arial"/>
              </a:rPr>
              <a:t>other</a:t>
            </a:r>
            <a:r>
              <a:rPr dirty="0" sz="3700" spc="-155" i="1">
                <a:latin typeface="Arial"/>
                <a:cs typeface="Arial"/>
              </a:rPr>
              <a:t> </a:t>
            </a:r>
            <a:r>
              <a:rPr dirty="0" sz="3700" spc="-165" i="1">
                <a:latin typeface="Arial"/>
                <a:cs typeface="Arial"/>
              </a:rPr>
              <a:t>farms</a:t>
            </a:r>
            <a:r>
              <a:rPr dirty="0" sz="3700" spc="-160" i="1">
                <a:latin typeface="Arial"/>
                <a:cs typeface="Arial"/>
              </a:rPr>
              <a:t> </a:t>
            </a:r>
            <a:r>
              <a:rPr dirty="0" sz="3700" spc="-210" i="1">
                <a:latin typeface="Arial"/>
                <a:cs typeface="Arial"/>
              </a:rPr>
              <a:t>were</a:t>
            </a:r>
            <a:r>
              <a:rPr dirty="0" sz="3700" spc="-155" i="1">
                <a:latin typeface="Arial"/>
                <a:cs typeface="Arial"/>
              </a:rPr>
              <a:t> </a:t>
            </a:r>
            <a:r>
              <a:rPr dirty="0" sz="3700" spc="-105" i="1">
                <a:latin typeface="Arial"/>
                <a:cs typeface="Arial"/>
              </a:rPr>
              <a:t>too.</a:t>
            </a:r>
            <a:r>
              <a:rPr dirty="0" sz="3700" spc="-150" i="1">
                <a:latin typeface="Arial"/>
                <a:cs typeface="Arial"/>
              </a:rPr>
              <a:t> </a:t>
            </a:r>
            <a:r>
              <a:rPr dirty="0" sz="3700" spc="-200" i="1">
                <a:latin typeface="Arial"/>
                <a:cs typeface="Arial"/>
              </a:rPr>
              <a:t>(Cinta,</a:t>
            </a:r>
            <a:r>
              <a:rPr dirty="0" sz="3700" spc="-170" i="1">
                <a:latin typeface="Arial"/>
                <a:cs typeface="Arial"/>
              </a:rPr>
              <a:t> </a:t>
            </a:r>
            <a:r>
              <a:rPr dirty="0" sz="3700" spc="-10" i="1">
                <a:latin typeface="Arial"/>
                <a:cs typeface="Arial"/>
              </a:rPr>
              <a:t>interview)</a:t>
            </a:r>
            <a:endParaRPr sz="3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59889" y="238366"/>
            <a:ext cx="8872346" cy="6381229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4260341" y="482345"/>
            <a:ext cx="3677920" cy="69659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 spc="-220" i="1">
                <a:latin typeface="Arial"/>
                <a:cs typeface="Arial"/>
              </a:rPr>
              <a:t>Water</a:t>
            </a:r>
            <a:r>
              <a:rPr dirty="0" sz="4400" spc="-290" i="1">
                <a:latin typeface="Arial"/>
                <a:cs typeface="Arial"/>
              </a:rPr>
              <a:t> </a:t>
            </a:r>
            <a:r>
              <a:rPr dirty="0" sz="4400" spc="-250" i="1">
                <a:latin typeface="Arial"/>
                <a:cs typeface="Arial"/>
              </a:rPr>
              <a:t>and</a:t>
            </a:r>
            <a:r>
              <a:rPr dirty="0" sz="4400" spc="-285" i="1">
                <a:latin typeface="Arial"/>
                <a:cs typeface="Arial"/>
              </a:rPr>
              <a:t> </a:t>
            </a:r>
            <a:r>
              <a:rPr dirty="0" sz="4400" spc="-325" i="1">
                <a:latin typeface="Arial"/>
                <a:cs typeface="Arial"/>
              </a:rPr>
              <a:t>Flood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68300" y="1675638"/>
            <a:ext cx="11533505" cy="4285615"/>
          </a:xfrm>
          <a:prstGeom prst="rect">
            <a:avLst/>
          </a:prstGeom>
        </p:spPr>
        <p:txBody>
          <a:bodyPr wrap="square" lIns="0" tIns="67310" rIns="0" bIns="0" rtlCol="0" vert="horz">
            <a:spAutoFit/>
          </a:bodyPr>
          <a:lstStyle/>
          <a:p>
            <a:pPr algn="just" marL="12700" marR="5080">
              <a:lnSpc>
                <a:spcPct val="90000"/>
              </a:lnSpc>
              <a:spcBef>
                <a:spcPts val="530"/>
              </a:spcBef>
            </a:pPr>
            <a:r>
              <a:rPr dirty="0" sz="3600" spc="-260" i="1">
                <a:latin typeface="Arial"/>
                <a:cs typeface="Arial"/>
              </a:rPr>
              <a:t>"Joy</a:t>
            </a:r>
            <a:r>
              <a:rPr dirty="0" sz="3600" spc="204" i="1">
                <a:latin typeface="Arial"/>
                <a:cs typeface="Arial"/>
              </a:rPr>
              <a:t> </a:t>
            </a:r>
            <a:r>
              <a:rPr dirty="0" sz="3600" i="1">
                <a:latin typeface="Arial"/>
                <a:cs typeface="Arial"/>
              </a:rPr>
              <a:t>during</a:t>
            </a:r>
            <a:r>
              <a:rPr dirty="0" sz="3600" spc="225" i="1">
                <a:latin typeface="Arial"/>
                <a:cs typeface="Arial"/>
              </a:rPr>
              <a:t> </a:t>
            </a:r>
            <a:r>
              <a:rPr dirty="0" sz="3600" i="1">
                <a:latin typeface="Arial"/>
                <a:cs typeface="Arial"/>
              </a:rPr>
              <a:t>the</a:t>
            </a:r>
            <a:r>
              <a:rPr dirty="0" sz="3600" spc="225" i="1">
                <a:latin typeface="Arial"/>
                <a:cs typeface="Arial"/>
              </a:rPr>
              <a:t> </a:t>
            </a:r>
            <a:r>
              <a:rPr dirty="0" sz="3600" i="1">
                <a:latin typeface="Arial"/>
                <a:cs typeface="Arial"/>
              </a:rPr>
              <a:t>flood</a:t>
            </a:r>
            <a:r>
              <a:rPr dirty="0" sz="3600" spc="220" i="1">
                <a:latin typeface="Arial"/>
                <a:cs typeface="Arial"/>
              </a:rPr>
              <a:t> </a:t>
            </a:r>
            <a:r>
              <a:rPr dirty="0" sz="3600" i="1">
                <a:latin typeface="Arial"/>
                <a:cs typeface="Arial"/>
              </a:rPr>
              <a:t>–</a:t>
            </a:r>
            <a:r>
              <a:rPr dirty="0" sz="3600" spc="220" i="1">
                <a:latin typeface="Arial"/>
                <a:cs typeface="Arial"/>
              </a:rPr>
              <a:t> </a:t>
            </a:r>
            <a:r>
              <a:rPr dirty="0" sz="3600" spc="-65" i="1">
                <a:latin typeface="Arial"/>
                <a:cs typeface="Arial"/>
              </a:rPr>
              <a:t>smiles</a:t>
            </a:r>
            <a:r>
              <a:rPr dirty="0" sz="3600" spc="220" i="1">
                <a:latin typeface="Arial"/>
                <a:cs typeface="Arial"/>
              </a:rPr>
              <a:t> </a:t>
            </a:r>
            <a:r>
              <a:rPr dirty="0" sz="3600" i="1">
                <a:latin typeface="Arial"/>
                <a:cs typeface="Arial"/>
              </a:rPr>
              <a:t>and</a:t>
            </a:r>
            <a:r>
              <a:rPr dirty="0" sz="3600" spc="225" i="1">
                <a:latin typeface="Arial"/>
                <a:cs typeface="Arial"/>
              </a:rPr>
              <a:t> </a:t>
            </a:r>
            <a:r>
              <a:rPr dirty="0" sz="3600" i="1">
                <a:latin typeface="Arial"/>
                <a:cs typeface="Arial"/>
              </a:rPr>
              <a:t>laughter</a:t>
            </a:r>
            <a:r>
              <a:rPr dirty="0" sz="3600" spc="215" i="1">
                <a:latin typeface="Arial"/>
                <a:cs typeface="Arial"/>
              </a:rPr>
              <a:t> </a:t>
            </a:r>
            <a:r>
              <a:rPr dirty="0" sz="3600" i="1">
                <a:latin typeface="Arial"/>
                <a:cs typeface="Arial"/>
              </a:rPr>
              <a:t>forced</a:t>
            </a:r>
            <a:r>
              <a:rPr dirty="0" sz="3600" spc="215" i="1">
                <a:latin typeface="Arial"/>
                <a:cs typeface="Arial"/>
              </a:rPr>
              <a:t> </a:t>
            </a:r>
            <a:r>
              <a:rPr dirty="0" sz="3600" i="1">
                <a:latin typeface="Arial"/>
                <a:cs typeface="Arial"/>
              </a:rPr>
              <a:t>by</a:t>
            </a:r>
            <a:r>
              <a:rPr dirty="0" sz="3600" spc="215" i="1">
                <a:latin typeface="Arial"/>
                <a:cs typeface="Arial"/>
              </a:rPr>
              <a:t> </a:t>
            </a:r>
            <a:r>
              <a:rPr dirty="0" sz="3600" spc="-25" i="1">
                <a:latin typeface="Arial"/>
                <a:cs typeface="Arial"/>
              </a:rPr>
              <a:t>the </a:t>
            </a:r>
            <a:r>
              <a:rPr dirty="0" sz="3600" spc="-245" i="1">
                <a:latin typeface="Arial"/>
                <a:cs typeface="Arial"/>
              </a:rPr>
              <a:t>unexpected</a:t>
            </a:r>
            <a:r>
              <a:rPr dirty="0" sz="3600" spc="-5" i="1">
                <a:latin typeface="Arial"/>
                <a:cs typeface="Arial"/>
              </a:rPr>
              <a:t> </a:t>
            </a:r>
            <a:r>
              <a:rPr dirty="0" sz="3600" spc="-90" i="1">
                <a:latin typeface="Arial"/>
                <a:cs typeface="Arial"/>
              </a:rPr>
              <a:t>arrival</a:t>
            </a:r>
            <a:r>
              <a:rPr dirty="0" sz="3600" spc="-160" i="1">
                <a:latin typeface="Arial"/>
                <a:cs typeface="Arial"/>
              </a:rPr>
              <a:t> </a:t>
            </a:r>
            <a:r>
              <a:rPr dirty="0" sz="3600" spc="-35" i="1">
                <a:latin typeface="Arial"/>
                <a:cs typeface="Arial"/>
              </a:rPr>
              <a:t>of</a:t>
            </a:r>
            <a:r>
              <a:rPr dirty="0" sz="3600" spc="-215" i="1">
                <a:latin typeface="Arial"/>
                <a:cs typeface="Arial"/>
              </a:rPr>
              <a:t> </a:t>
            </a:r>
            <a:r>
              <a:rPr dirty="0" sz="3600" spc="-145" i="1">
                <a:latin typeface="Arial"/>
                <a:cs typeface="Arial"/>
              </a:rPr>
              <a:t>floodwaters.</a:t>
            </a:r>
            <a:r>
              <a:rPr dirty="0" sz="3600" spc="-85" i="1">
                <a:latin typeface="Arial"/>
                <a:cs typeface="Arial"/>
              </a:rPr>
              <a:t> </a:t>
            </a:r>
            <a:r>
              <a:rPr dirty="0" sz="3600" spc="-430" i="1">
                <a:latin typeface="Arial"/>
                <a:cs typeface="Arial"/>
              </a:rPr>
              <a:t>No</a:t>
            </a:r>
            <a:r>
              <a:rPr dirty="0" sz="3600" spc="180" i="1">
                <a:latin typeface="Arial"/>
                <a:cs typeface="Arial"/>
              </a:rPr>
              <a:t> </a:t>
            </a:r>
            <a:r>
              <a:rPr dirty="0" sz="3600" spc="-320" i="1">
                <a:latin typeface="Arial"/>
                <a:cs typeface="Arial"/>
              </a:rPr>
              <a:t>one</a:t>
            </a:r>
            <a:r>
              <a:rPr dirty="0" sz="3600" spc="70" i="1">
                <a:latin typeface="Arial"/>
                <a:cs typeface="Arial"/>
              </a:rPr>
              <a:t> </a:t>
            </a:r>
            <a:r>
              <a:rPr dirty="0" sz="3600" spc="-270" i="1">
                <a:latin typeface="Arial"/>
                <a:cs typeface="Arial"/>
              </a:rPr>
              <a:t>knows</a:t>
            </a:r>
            <a:r>
              <a:rPr dirty="0" sz="3600" spc="20" i="1">
                <a:latin typeface="Arial"/>
                <a:cs typeface="Arial"/>
              </a:rPr>
              <a:t> </a:t>
            </a:r>
            <a:r>
              <a:rPr dirty="0" sz="3600" spc="-295" i="1">
                <a:latin typeface="Arial"/>
                <a:cs typeface="Arial"/>
              </a:rPr>
              <a:t>whose</a:t>
            </a:r>
            <a:r>
              <a:rPr dirty="0" sz="3600" spc="45" i="1">
                <a:latin typeface="Arial"/>
                <a:cs typeface="Arial"/>
              </a:rPr>
              <a:t> </a:t>
            </a:r>
            <a:r>
              <a:rPr dirty="0" sz="3600" spc="-25" i="1">
                <a:latin typeface="Arial"/>
                <a:cs typeface="Arial"/>
              </a:rPr>
              <a:t>fault</a:t>
            </a:r>
            <a:r>
              <a:rPr dirty="0" sz="3600" spc="-15" i="1">
                <a:latin typeface="Arial"/>
                <a:cs typeface="Arial"/>
              </a:rPr>
              <a:t> </a:t>
            </a:r>
            <a:r>
              <a:rPr dirty="0" sz="3600" spc="50" i="1">
                <a:latin typeface="Arial"/>
                <a:cs typeface="Arial"/>
              </a:rPr>
              <a:t>it </a:t>
            </a:r>
            <a:r>
              <a:rPr dirty="0" sz="3600" spc="-25" i="1">
                <a:latin typeface="Arial"/>
                <a:cs typeface="Arial"/>
              </a:rPr>
              <a:t>is...</a:t>
            </a:r>
            <a:r>
              <a:rPr dirty="0" sz="3600" spc="-70" i="1">
                <a:latin typeface="Arial"/>
                <a:cs typeface="Arial"/>
              </a:rPr>
              <a:t> </a:t>
            </a:r>
            <a:r>
              <a:rPr dirty="0" sz="3600" i="1">
                <a:latin typeface="Arial"/>
                <a:cs typeface="Arial"/>
              </a:rPr>
              <a:t>All</a:t>
            </a:r>
            <a:r>
              <a:rPr dirty="0" sz="3600" spc="105" i="1">
                <a:latin typeface="Arial"/>
                <a:cs typeface="Arial"/>
              </a:rPr>
              <a:t> </a:t>
            </a:r>
            <a:r>
              <a:rPr dirty="0" sz="3600" i="1">
                <a:latin typeface="Arial"/>
                <a:cs typeface="Arial"/>
              </a:rPr>
              <a:t>that</a:t>
            </a:r>
            <a:r>
              <a:rPr dirty="0" sz="3600" spc="110" i="1">
                <a:latin typeface="Arial"/>
                <a:cs typeface="Arial"/>
              </a:rPr>
              <a:t> </a:t>
            </a:r>
            <a:r>
              <a:rPr dirty="0" sz="3600" spc="-114" i="1">
                <a:latin typeface="Arial"/>
                <a:cs typeface="Arial"/>
              </a:rPr>
              <a:t>remains</a:t>
            </a:r>
            <a:r>
              <a:rPr dirty="0" sz="3600" spc="105" i="1">
                <a:latin typeface="Arial"/>
                <a:cs typeface="Arial"/>
              </a:rPr>
              <a:t> </a:t>
            </a:r>
            <a:r>
              <a:rPr dirty="0" sz="3600" i="1">
                <a:latin typeface="Arial"/>
                <a:cs typeface="Arial"/>
              </a:rPr>
              <a:t>is</a:t>
            </a:r>
            <a:r>
              <a:rPr dirty="0" sz="3600" spc="105" i="1">
                <a:latin typeface="Arial"/>
                <a:cs typeface="Arial"/>
              </a:rPr>
              <a:t> </a:t>
            </a:r>
            <a:r>
              <a:rPr dirty="0" sz="3600" i="1">
                <a:latin typeface="Arial"/>
                <a:cs typeface="Arial"/>
              </a:rPr>
              <a:t>to</a:t>
            </a:r>
            <a:r>
              <a:rPr dirty="0" sz="3600" spc="105" i="1">
                <a:latin typeface="Arial"/>
                <a:cs typeface="Arial"/>
              </a:rPr>
              <a:t> </a:t>
            </a:r>
            <a:r>
              <a:rPr dirty="0" sz="3600" i="1">
                <a:latin typeface="Arial"/>
                <a:cs typeface="Arial"/>
              </a:rPr>
              <a:t>wait</a:t>
            </a:r>
            <a:r>
              <a:rPr dirty="0" sz="3600" spc="105" i="1">
                <a:latin typeface="Arial"/>
                <a:cs typeface="Arial"/>
              </a:rPr>
              <a:t> </a:t>
            </a:r>
            <a:r>
              <a:rPr dirty="0" sz="3600" i="1">
                <a:latin typeface="Arial"/>
                <a:cs typeface="Arial"/>
              </a:rPr>
              <a:t>and</a:t>
            </a:r>
            <a:r>
              <a:rPr dirty="0" sz="3600" spc="105" i="1">
                <a:latin typeface="Arial"/>
                <a:cs typeface="Arial"/>
              </a:rPr>
              <a:t> </a:t>
            </a:r>
            <a:r>
              <a:rPr dirty="0" sz="3600" spc="-50" i="1">
                <a:latin typeface="Arial"/>
                <a:cs typeface="Arial"/>
              </a:rPr>
              <a:t>hope."</a:t>
            </a:r>
            <a:r>
              <a:rPr dirty="0" sz="3600" spc="110" i="1">
                <a:latin typeface="Arial"/>
                <a:cs typeface="Arial"/>
              </a:rPr>
              <a:t> </a:t>
            </a:r>
            <a:r>
              <a:rPr dirty="0" sz="3600" spc="-95" i="1">
                <a:latin typeface="Arial"/>
                <a:cs typeface="Arial"/>
              </a:rPr>
              <a:t>(Hana,</a:t>
            </a:r>
            <a:r>
              <a:rPr dirty="0" sz="3600" spc="100" i="1">
                <a:latin typeface="Arial"/>
                <a:cs typeface="Arial"/>
              </a:rPr>
              <a:t> </a:t>
            </a:r>
            <a:r>
              <a:rPr dirty="0" sz="3600" spc="-530" i="1">
                <a:latin typeface="Arial"/>
                <a:cs typeface="Arial"/>
              </a:rPr>
              <a:t>FGD</a:t>
            </a:r>
            <a:r>
              <a:rPr dirty="0" sz="3600" spc="280" i="1">
                <a:latin typeface="Arial"/>
                <a:cs typeface="Arial"/>
              </a:rPr>
              <a:t> </a:t>
            </a:r>
            <a:r>
              <a:rPr dirty="0" sz="3600" spc="-20" i="1">
                <a:latin typeface="Arial"/>
                <a:cs typeface="Arial"/>
              </a:rPr>
              <a:t>with </a:t>
            </a:r>
            <a:r>
              <a:rPr dirty="0" sz="3600" spc="-465" i="1">
                <a:latin typeface="Arial"/>
                <a:cs typeface="Arial"/>
              </a:rPr>
              <a:t>NGO</a:t>
            </a:r>
            <a:r>
              <a:rPr dirty="0" sz="3600" spc="-185" i="1">
                <a:latin typeface="Arial"/>
                <a:cs typeface="Arial"/>
              </a:rPr>
              <a:t> </a:t>
            </a:r>
            <a:r>
              <a:rPr dirty="0" sz="3600" spc="-55" i="1">
                <a:latin typeface="Arial"/>
                <a:cs typeface="Arial"/>
              </a:rPr>
              <a:t>workers)</a:t>
            </a:r>
            <a:endParaRPr sz="3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810"/>
              </a:spcBef>
            </a:pPr>
            <a:endParaRPr sz="3600">
              <a:latin typeface="Arial"/>
              <a:cs typeface="Arial"/>
            </a:endParaRPr>
          </a:p>
          <a:p>
            <a:pPr algn="just" marL="12700" marR="5080">
              <a:lnSpc>
                <a:spcPts val="3890"/>
              </a:lnSpc>
            </a:pPr>
            <a:r>
              <a:rPr dirty="0" sz="3600" spc="-365" i="1">
                <a:latin typeface="Arial"/>
                <a:cs typeface="Arial"/>
              </a:rPr>
              <a:t>The</a:t>
            </a:r>
            <a:r>
              <a:rPr dirty="0" sz="3600" spc="114" i="1">
                <a:latin typeface="Arial"/>
                <a:cs typeface="Arial"/>
              </a:rPr>
              <a:t> </a:t>
            </a:r>
            <a:r>
              <a:rPr dirty="0" sz="3600" spc="-225" i="1">
                <a:latin typeface="Arial"/>
                <a:cs typeface="Arial"/>
              </a:rPr>
              <a:t>company</a:t>
            </a:r>
            <a:r>
              <a:rPr dirty="0" sz="3600" spc="-25" i="1">
                <a:latin typeface="Arial"/>
                <a:cs typeface="Arial"/>
              </a:rPr>
              <a:t> </a:t>
            </a:r>
            <a:r>
              <a:rPr dirty="0" sz="3600" spc="-275" i="1">
                <a:latin typeface="Arial"/>
                <a:cs typeface="Arial"/>
              </a:rPr>
              <a:t>has</a:t>
            </a:r>
            <a:r>
              <a:rPr dirty="0" sz="3600" spc="25" i="1">
                <a:latin typeface="Arial"/>
                <a:cs typeface="Arial"/>
              </a:rPr>
              <a:t> </a:t>
            </a:r>
            <a:r>
              <a:rPr dirty="0" sz="3600" i="1">
                <a:latin typeface="Arial"/>
                <a:cs typeface="Arial"/>
              </a:rPr>
              <a:t>built</a:t>
            </a:r>
            <a:r>
              <a:rPr dirty="0" sz="3600" spc="-250" i="1">
                <a:latin typeface="Arial"/>
                <a:cs typeface="Arial"/>
              </a:rPr>
              <a:t> </a:t>
            </a:r>
            <a:r>
              <a:rPr dirty="0" sz="3600" i="1">
                <a:latin typeface="Arial"/>
                <a:cs typeface="Arial"/>
              </a:rPr>
              <a:t>a</a:t>
            </a:r>
            <a:r>
              <a:rPr dirty="0" sz="3600" spc="-250" i="1">
                <a:latin typeface="Arial"/>
                <a:cs typeface="Arial"/>
              </a:rPr>
              <a:t> </a:t>
            </a:r>
            <a:r>
              <a:rPr dirty="0" sz="3600" spc="-55" i="1">
                <a:latin typeface="Arial"/>
                <a:cs typeface="Arial"/>
              </a:rPr>
              <a:t>big</a:t>
            </a:r>
            <a:r>
              <a:rPr dirty="0" sz="3600" spc="-110" i="1">
                <a:latin typeface="Arial"/>
                <a:cs typeface="Arial"/>
              </a:rPr>
              <a:t> </a:t>
            </a:r>
            <a:r>
              <a:rPr dirty="0" sz="3600" spc="-170" i="1">
                <a:latin typeface="Arial"/>
                <a:cs typeface="Arial"/>
              </a:rPr>
              <a:t>embankment,</a:t>
            </a:r>
            <a:r>
              <a:rPr dirty="0" sz="3600" spc="-65" i="1">
                <a:latin typeface="Arial"/>
                <a:cs typeface="Arial"/>
              </a:rPr>
              <a:t> </a:t>
            </a:r>
            <a:r>
              <a:rPr dirty="0" sz="3600" spc="-345" i="1">
                <a:latin typeface="Arial"/>
                <a:cs typeface="Arial"/>
              </a:rPr>
              <a:t>so</a:t>
            </a:r>
            <a:r>
              <a:rPr dirty="0" sz="3600" spc="95" i="1">
                <a:latin typeface="Arial"/>
                <a:cs typeface="Arial"/>
              </a:rPr>
              <a:t> </a:t>
            </a:r>
            <a:r>
              <a:rPr dirty="0" sz="3600" spc="-90" i="1">
                <a:latin typeface="Arial"/>
                <a:cs typeface="Arial"/>
              </a:rPr>
              <a:t>flooding</a:t>
            </a:r>
            <a:r>
              <a:rPr dirty="0" sz="3600" spc="-50" i="1">
                <a:latin typeface="Arial"/>
                <a:cs typeface="Arial"/>
              </a:rPr>
              <a:t> </a:t>
            </a:r>
            <a:r>
              <a:rPr dirty="0" sz="3600" spc="-30" i="1">
                <a:latin typeface="Arial"/>
                <a:cs typeface="Arial"/>
              </a:rPr>
              <a:t>isn’t</a:t>
            </a:r>
            <a:r>
              <a:rPr dirty="0" sz="3600" spc="-65" i="1">
                <a:latin typeface="Arial"/>
                <a:cs typeface="Arial"/>
              </a:rPr>
              <a:t> </a:t>
            </a:r>
            <a:r>
              <a:rPr dirty="0" sz="3600" spc="-335" i="1">
                <a:latin typeface="Arial"/>
                <a:cs typeface="Arial"/>
              </a:rPr>
              <a:t>as </a:t>
            </a:r>
            <a:r>
              <a:rPr dirty="0" sz="3600" i="1">
                <a:latin typeface="Arial"/>
                <a:cs typeface="Arial"/>
              </a:rPr>
              <a:t>bad</a:t>
            </a:r>
            <a:r>
              <a:rPr dirty="0" sz="3600" spc="395" i="1">
                <a:latin typeface="Arial"/>
                <a:cs typeface="Arial"/>
              </a:rPr>
              <a:t> </a:t>
            </a:r>
            <a:r>
              <a:rPr dirty="0" sz="3600" i="1">
                <a:latin typeface="Arial"/>
                <a:cs typeface="Arial"/>
              </a:rPr>
              <a:t>now.</a:t>
            </a:r>
            <a:r>
              <a:rPr dirty="0" sz="3600" spc="390" i="1">
                <a:latin typeface="Arial"/>
                <a:cs typeface="Arial"/>
              </a:rPr>
              <a:t> </a:t>
            </a:r>
            <a:r>
              <a:rPr dirty="0" sz="3600" i="1">
                <a:latin typeface="Arial"/>
                <a:cs typeface="Arial"/>
              </a:rPr>
              <a:t>But</a:t>
            </a:r>
            <a:r>
              <a:rPr dirty="0" sz="3600" spc="390" i="1">
                <a:latin typeface="Arial"/>
                <a:cs typeface="Arial"/>
              </a:rPr>
              <a:t> </a:t>
            </a:r>
            <a:r>
              <a:rPr dirty="0" sz="3600" i="1">
                <a:latin typeface="Arial"/>
                <a:cs typeface="Arial"/>
              </a:rPr>
              <a:t>still,</a:t>
            </a:r>
            <a:r>
              <a:rPr dirty="0" sz="3600" spc="400" i="1">
                <a:latin typeface="Arial"/>
                <a:cs typeface="Arial"/>
              </a:rPr>
              <a:t> </a:t>
            </a:r>
            <a:r>
              <a:rPr dirty="0" sz="3600" i="1">
                <a:latin typeface="Arial"/>
                <a:cs typeface="Arial"/>
              </a:rPr>
              <a:t>without</a:t>
            </a:r>
            <a:r>
              <a:rPr dirty="0" sz="3600" spc="405" i="1">
                <a:latin typeface="Arial"/>
                <a:cs typeface="Arial"/>
              </a:rPr>
              <a:t> </a:t>
            </a:r>
            <a:r>
              <a:rPr dirty="0" sz="3600" spc="-40" i="1">
                <a:latin typeface="Arial"/>
                <a:cs typeface="Arial"/>
              </a:rPr>
              <a:t>reforestation</a:t>
            </a:r>
            <a:r>
              <a:rPr dirty="0" sz="3600" spc="400" i="1">
                <a:latin typeface="Arial"/>
                <a:cs typeface="Arial"/>
              </a:rPr>
              <a:t> </a:t>
            </a:r>
            <a:r>
              <a:rPr dirty="0" sz="3600" i="1">
                <a:latin typeface="Arial"/>
                <a:cs typeface="Arial"/>
              </a:rPr>
              <a:t>efforts,</a:t>
            </a:r>
            <a:r>
              <a:rPr dirty="0" sz="3600" spc="400" i="1">
                <a:latin typeface="Arial"/>
                <a:cs typeface="Arial"/>
              </a:rPr>
              <a:t> </a:t>
            </a:r>
            <a:r>
              <a:rPr dirty="0" sz="3600" spc="75" i="1">
                <a:latin typeface="Arial"/>
                <a:cs typeface="Arial"/>
              </a:rPr>
              <a:t>it</a:t>
            </a:r>
            <a:r>
              <a:rPr dirty="0" sz="3600" spc="395" i="1">
                <a:latin typeface="Arial"/>
                <a:cs typeface="Arial"/>
              </a:rPr>
              <a:t> </a:t>
            </a:r>
            <a:r>
              <a:rPr dirty="0" sz="3600" i="1">
                <a:latin typeface="Arial"/>
                <a:cs typeface="Arial"/>
              </a:rPr>
              <a:t>will</a:t>
            </a:r>
            <a:r>
              <a:rPr dirty="0" sz="3600" spc="395" i="1">
                <a:latin typeface="Arial"/>
                <a:cs typeface="Arial"/>
              </a:rPr>
              <a:t> </a:t>
            </a:r>
            <a:r>
              <a:rPr dirty="0" sz="3600" spc="-290" i="1">
                <a:latin typeface="Arial"/>
                <a:cs typeface="Arial"/>
              </a:rPr>
              <a:t>be </a:t>
            </a:r>
            <a:r>
              <a:rPr dirty="0" sz="3600" spc="-160" i="1">
                <a:latin typeface="Arial"/>
                <a:cs typeface="Arial"/>
              </a:rPr>
              <a:t>troublesome.</a:t>
            </a:r>
            <a:r>
              <a:rPr dirty="0" sz="3600" spc="-190" i="1">
                <a:latin typeface="Arial"/>
                <a:cs typeface="Arial"/>
              </a:rPr>
              <a:t> </a:t>
            </a:r>
            <a:r>
              <a:rPr dirty="0" sz="3600" spc="-425" i="1">
                <a:latin typeface="Arial"/>
                <a:cs typeface="Arial"/>
              </a:rPr>
              <a:t>(FGD</a:t>
            </a:r>
            <a:r>
              <a:rPr dirty="0" sz="3600" spc="-190" i="1">
                <a:latin typeface="Arial"/>
                <a:cs typeface="Arial"/>
              </a:rPr>
              <a:t> </a:t>
            </a:r>
            <a:r>
              <a:rPr dirty="0" sz="3600" spc="-25" i="1">
                <a:latin typeface="Arial"/>
                <a:cs typeface="Arial"/>
              </a:rPr>
              <a:t>with</a:t>
            </a:r>
            <a:r>
              <a:rPr dirty="0" sz="3600" spc="-204" i="1">
                <a:latin typeface="Arial"/>
                <a:cs typeface="Arial"/>
              </a:rPr>
              <a:t> </a:t>
            </a:r>
            <a:r>
              <a:rPr dirty="0" sz="3600" spc="-114" i="1">
                <a:latin typeface="Arial"/>
                <a:cs typeface="Arial"/>
              </a:rPr>
              <a:t>stakeholders)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838200" y="117475"/>
            <a:ext cx="10515600" cy="1325880"/>
          </a:xfrm>
          <a:prstGeom prst="rect"/>
          <a:solidFill>
            <a:srgbClr val="C5DFB4"/>
          </a:solidFill>
        </p:spPr>
        <p:txBody>
          <a:bodyPr wrap="square" lIns="0" tIns="0" rIns="0" bIns="0" rtlCol="0" vert="horz">
            <a:spAutoFit/>
          </a:bodyPr>
          <a:lstStyle/>
          <a:p>
            <a:pPr algn="ctr" marL="1905">
              <a:lnSpc>
                <a:spcPts val="4935"/>
              </a:lnSpc>
            </a:pPr>
            <a:r>
              <a:rPr dirty="0" sz="4400" spc="-355"/>
              <a:t>Psychosocial</a:t>
            </a:r>
            <a:r>
              <a:rPr dirty="0" sz="4400" spc="-290"/>
              <a:t> </a:t>
            </a:r>
            <a:r>
              <a:rPr dirty="0" sz="4400" spc="-300"/>
              <a:t>Harms:</a:t>
            </a:r>
            <a:r>
              <a:rPr dirty="0" sz="4400" spc="-280"/>
              <a:t> </a:t>
            </a:r>
            <a:r>
              <a:rPr dirty="0" sz="4400" spc="-325"/>
              <a:t>Solastalgia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1311021" y="1755394"/>
            <a:ext cx="9567545" cy="3714750"/>
          </a:xfrm>
          <a:prstGeom prst="rect">
            <a:avLst/>
          </a:prstGeom>
        </p:spPr>
        <p:txBody>
          <a:bodyPr wrap="square" lIns="0" tIns="80010" rIns="0" bIns="0" rtlCol="0" vert="horz">
            <a:spAutoFit/>
          </a:bodyPr>
          <a:lstStyle/>
          <a:p>
            <a:pPr algn="ctr" marL="12700" marR="5080">
              <a:lnSpc>
                <a:spcPct val="90000"/>
              </a:lnSpc>
              <a:spcBef>
                <a:spcPts val="630"/>
              </a:spcBef>
            </a:pPr>
            <a:r>
              <a:rPr dirty="0" sz="4400" spc="-270">
                <a:latin typeface="Arial"/>
                <a:cs typeface="Arial"/>
              </a:rPr>
              <a:t>Solastalgia—</a:t>
            </a:r>
            <a:r>
              <a:rPr dirty="0" sz="4400" spc="-55">
                <a:latin typeface="Arial"/>
                <a:cs typeface="Arial"/>
              </a:rPr>
              <a:t>the</a:t>
            </a:r>
            <a:r>
              <a:rPr dirty="0" sz="4400" spc="-185">
                <a:latin typeface="Arial"/>
                <a:cs typeface="Arial"/>
              </a:rPr>
              <a:t> </a:t>
            </a:r>
            <a:r>
              <a:rPr dirty="0" sz="4400" spc="-170">
                <a:latin typeface="Arial"/>
                <a:cs typeface="Arial"/>
              </a:rPr>
              <a:t>"distress</a:t>
            </a:r>
            <a:r>
              <a:rPr dirty="0" sz="4400" spc="-175">
                <a:latin typeface="Arial"/>
                <a:cs typeface="Arial"/>
              </a:rPr>
              <a:t> </a:t>
            </a:r>
            <a:r>
              <a:rPr dirty="0" sz="4400" spc="-180">
                <a:latin typeface="Arial"/>
                <a:cs typeface="Arial"/>
              </a:rPr>
              <a:t>produced</a:t>
            </a:r>
            <a:r>
              <a:rPr dirty="0" sz="4400" spc="-185">
                <a:latin typeface="Arial"/>
                <a:cs typeface="Arial"/>
              </a:rPr>
              <a:t> </a:t>
            </a:r>
            <a:r>
              <a:rPr dirty="0" sz="4400" spc="-25">
                <a:latin typeface="Arial"/>
                <a:cs typeface="Arial"/>
              </a:rPr>
              <a:t>by </a:t>
            </a:r>
            <a:r>
              <a:rPr dirty="0" sz="4400" spc="-135">
                <a:latin typeface="Arial"/>
                <a:cs typeface="Arial"/>
              </a:rPr>
              <a:t>environmental</a:t>
            </a:r>
            <a:r>
              <a:rPr dirty="0" sz="4400" spc="-225">
                <a:latin typeface="Arial"/>
                <a:cs typeface="Arial"/>
              </a:rPr>
              <a:t> </a:t>
            </a:r>
            <a:r>
              <a:rPr dirty="0" sz="4400" spc="-290">
                <a:latin typeface="Arial"/>
                <a:cs typeface="Arial"/>
              </a:rPr>
              <a:t>change</a:t>
            </a:r>
            <a:r>
              <a:rPr dirty="0" sz="4400" spc="-190">
                <a:latin typeface="Arial"/>
                <a:cs typeface="Arial"/>
              </a:rPr>
              <a:t> </a:t>
            </a:r>
            <a:r>
              <a:rPr dirty="0" sz="4400" spc="-145">
                <a:latin typeface="Arial"/>
                <a:cs typeface="Arial"/>
              </a:rPr>
              <a:t>impacting</a:t>
            </a:r>
            <a:r>
              <a:rPr dirty="0" sz="4400" spc="-200">
                <a:latin typeface="Arial"/>
                <a:cs typeface="Arial"/>
              </a:rPr>
              <a:t> </a:t>
            </a:r>
            <a:r>
              <a:rPr dirty="0" sz="4400" spc="-10">
                <a:latin typeface="Arial"/>
                <a:cs typeface="Arial"/>
              </a:rPr>
              <a:t>people </a:t>
            </a:r>
            <a:r>
              <a:rPr dirty="0" sz="4400" spc="-85">
                <a:latin typeface="Arial"/>
                <a:cs typeface="Arial"/>
              </a:rPr>
              <a:t>while</a:t>
            </a:r>
            <a:r>
              <a:rPr dirty="0" sz="4400" spc="-195">
                <a:latin typeface="Arial"/>
                <a:cs typeface="Arial"/>
              </a:rPr>
              <a:t> </a:t>
            </a:r>
            <a:r>
              <a:rPr dirty="0" sz="4400" spc="-110">
                <a:latin typeface="Arial"/>
                <a:cs typeface="Arial"/>
              </a:rPr>
              <a:t>they</a:t>
            </a:r>
            <a:r>
              <a:rPr dirty="0" sz="4400" spc="-235">
                <a:latin typeface="Arial"/>
                <a:cs typeface="Arial"/>
              </a:rPr>
              <a:t> </a:t>
            </a:r>
            <a:r>
              <a:rPr dirty="0" sz="4400" spc="-210">
                <a:latin typeface="Arial"/>
                <a:cs typeface="Arial"/>
              </a:rPr>
              <a:t>are</a:t>
            </a:r>
            <a:r>
              <a:rPr dirty="0" sz="4400" spc="-195">
                <a:latin typeface="Arial"/>
                <a:cs typeface="Arial"/>
              </a:rPr>
              <a:t> </a:t>
            </a:r>
            <a:r>
              <a:rPr dirty="0" sz="4400" spc="-90">
                <a:latin typeface="Arial"/>
                <a:cs typeface="Arial"/>
              </a:rPr>
              <a:t>directly</a:t>
            </a:r>
            <a:r>
              <a:rPr dirty="0" sz="4400" spc="-195">
                <a:latin typeface="Arial"/>
                <a:cs typeface="Arial"/>
              </a:rPr>
              <a:t> </a:t>
            </a:r>
            <a:r>
              <a:rPr dirty="0" sz="4400" spc="-190">
                <a:latin typeface="Arial"/>
                <a:cs typeface="Arial"/>
              </a:rPr>
              <a:t>connected</a:t>
            </a:r>
            <a:r>
              <a:rPr dirty="0" sz="4400" spc="-215">
                <a:latin typeface="Arial"/>
                <a:cs typeface="Arial"/>
              </a:rPr>
              <a:t> </a:t>
            </a:r>
            <a:r>
              <a:rPr dirty="0" sz="4400">
                <a:latin typeface="Arial"/>
                <a:cs typeface="Arial"/>
              </a:rPr>
              <a:t>to</a:t>
            </a:r>
            <a:r>
              <a:rPr dirty="0" sz="4400" spc="-185">
                <a:latin typeface="Arial"/>
                <a:cs typeface="Arial"/>
              </a:rPr>
              <a:t> </a:t>
            </a:r>
            <a:r>
              <a:rPr dirty="0" sz="4400" spc="-10">
                <a:latin typeface="Arial"/>
                <a:cs typeface="Arial"/>
              </a:rPr>
              <a:t>their </a:t>
            </a:r>
            <a:r>
              <a:rPr dirty="0" sz="4400" spc="-200">
                <a:latin typeface="Arial"/>
                <a:cs typeface="Arial"/>
              </a:rPr>
              <a:t>home</a:t>
            </a:r>
            <a:r>
              <a:rPr dirty="0" sz="4400" spc="-170">
                <a:latin typeface="Arial"/>
                <a:cs typeface="Arial"/>
              </a:rPr>
              <a:t> </a:t>
            </a:r>
            <a:r>
              <a:rPr dirty="0" sz="4400" spc="-130">
                <a:latin typeface="Arial"/>
                <a:cs typeface="Arial"/>
              </a:rPr>
              <a:t>environment"—</a:t>
            </a:r>
            <a:r>
              <a:rPr dirty="0" sz="4400" spc="-229">
                <a:latin typeface="Arial"/>
                <a:cs typeface="Arial"/>
              </a:rPr>
              <a:t>and</a:t>
            </a:r>
            <a:r>
              <a:rPr dirty="0" sz="4400" spc="-190">
                <a:latin typeface="Arial"/>
                <a:cs typeface="Arial"/>
              </a:rPr>
              <a:t> </a:t>
            </a:r>
            <a:r>
              <a:rPr dirty="0" sz="4400" spc="-235">
                <a:latin typeface="Arial"/>
                <a:cs typeface="Arial"/>
              </a:rPr>
              <a:t>eco-</a:t>
            </a:r>
            <a:r>
              <a:rPr dirty="0" sz="4400" spc="-195">
                <a:latin typeface="Arial"/>
                <a:cs typeface="Arial"/>
              </a:rPr>
              <a:t>anxiety,</a:t>
            </a:r>
            <a:r>
              <a:rPr dirty="0" sz="4400" spc="-200">
                <a:latin typeface="Arial"/>
                <a:cs typeface="Arial"/>
              </a:rPr>
              <a:t> </a:t>
            </a:r>
            <a:r>
              <a:rPr dirty="0" sz="4400" spc="-395">
                <a:latin typeface="Arial"/>
                <a:cs typeface="Arial"/>
              </a:rPr>
              <a:t>a </a:t>
            </a:r>
            <a:r>
              <a:rPr dirty="0" sz="4400" spc="-170">
                <a:latin typeface="Arial"/>
                <a:cs typeface="Arial"/>
              </a:rPr>
              <a:t>chronic</a:t>
            </a:r>
            <a:r>
              <a:rPr dirty="0" sz="4400" spc="-195">
                <a:latin typeface="Arial"/>
                <a:cs typeface="Arial"/>
              </a:rPr>
              <a:t> </a:t>
            </a:r>
            <a:r>
              <a:rPr dirty="0" sz="4400" spc="-145">
                <a:latin typeface="Arial"/>
                <a:cs typeface="Arial"/>
              </a:rPr>
              <a:t>fear</a:t>
            </a:r>
            <a:r>
              <a:rPr dirty="0" sz="4400" spc="-204">
                <a:latin typeface="Arial"/>
                <a:cs typeface="Arial"/>
              </a:rPr>
              <a:t> </a:t>
            </a:r>
            <a:r>
              <a:rPr dirty="0" sz="4400">
                <a:latin typeface="Arial"/>
                <a:cs typeface="Arial"/>
              </a:rPr>
              <a:t>of</a:t>
            </a:r>
            <a:r>
              <a:rPr dirty="0" sz="4400" spc="-210">
                <a:latin typeface="Arial"/>
                <a:cs typeface="Arial"/>
              </a:rPr>
              <a:t> </a:t>
            </a:r>
            <a:r>
              <a:rPr dirty="0" sz="4400" spc="-135">
                <a:latin typeface="Arial"/>
                <a:cs typeface="Arial"/>
              </a:rPr>
              <a:t>environmental</a:t>
            </a:r>
            <a:r>
              <a:rPr dirty="0" sz="4400" spc="-240">
                <a:latin typeface="Arial"/>
                <a:cs typeface="Arial"/>
              </a:rPr>
              <a:t> </a:t>
            </a:r>
            <a:r>
              <a:rPr dirty="0" sz="4400" spc="-150">
                <a:latin typeface="Arial"/>
                <a:cs typeface="Arial"/>
              </a:rPr>
              <a:t>catastrophe </a:t>
            </a:r>
            <a:r>
              <a:rPr dirty="0" sz="4400" spc="-145">
                <a:latin typeface="Arial"/>
                <a:cs typeface="Arial"/>
              </a:rPr>
              <a:t>(Albrecht</a:t>
            </a:r>
            <a:r>
              <a:rPr dirty="0" sz="4400" spc="-215">
                <a:latin typeface="Arial"/>
                <a:cs typeface="Arial"/>
              </a:rPr>
              <a:t> </a:t>
            </a:r>
            <a:r>
              <a:rPr dirty="0" sz="4400">
                <a:latin typeface="Arial"/>
                <a:cs typeface="Arial"/>
              </a:rPr>
              <a:t>et</a:t>
            </a:r>
            <a:r>
              <a:rPr dirty="0" sz="4400" spc="-210">
                <a:latin typeface="Arial"/>
                <a:cs typeface="Arial"/>
              </a:rPr>
              <a:t> </a:t>
            </a:r>
            <a:r>
              <a:rPr dirty="0" sz="4400" spc="-150">
                <a:latin typeface="Arial"/>
                <a:cs typeface="Arial"/>
              </a:rPr>
              <a:t>al.</a:t>
            </a:r>
            <a:r>
              <a:rPr dirty="0" sz="4400" spc="-210">
                <a:latin typeface="Arial"/>
                <a:cs typeface="Arial"/>
              </a:rPr>
              <a:t> </a:t>
            </a:r>
            <a:r>
              <a:rPr dirty="0" sz="4400" spc="-25">
                <a:latin typeface="Arial"/>
                <a:cs typeface="Arial"/>
              </a:rPr>
              <a:t>2007).</a:t>
            </a:r>
            <a:endParaRPr sz="4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0010" rIns="0" bIns="0" rtlCol="0" vert="horz">
            <a:spAutoFit/>
          </a:bodyPr>
          <a:lstStyle/>
          <a:p>
            <a:pPr algn="ctr" marL="8255" marR="5080" indent="3175">
              <a:lnSpc>
                <a:spcPct val="90000"/>
              </a:lnSpc>
              <a:spcBef>
                <a:spcPts val="630"/>
              </a:spcBef>
            </a:pPr>
            <a:r>
              <a:rPr dirty="0" sz="4400" spc="-170" i="1">
                <a:latin typeface="Arial"/>
                <a:cs typeface="Arial"/>
              </a:rPr>
              <a:t>"When</a:t>
            </a:r>
            <a:r>
              <a:rPr dirty="0" sz="4400" spc="-215" i="1">
                <a:latin typeface="Arial"/>
                <a:cs typeface="Arial"/>
              </a:rPr>
              <a:t> </a:t>
            </a:r>
            <a:r>
              <a:rPr dirty="0" sz="4400" spc="-150" i="1">
                <a:latin typeface="Arial"/>
                <a:cs typeface="Arial"/>
              </a:rPr>
              <a:t>they</a:t>
            </a:r>
            <a:r>
              <a:rPr dirty="0" sz="4400" spc="-190" i="1">
                <a:latin typeface="Arial"/>
                <a:cs typeface="Arial"/>
              </a:rPr>
              <a:t> </a:t>
            </a:r>
            <a:r>
              <a:rPr dirty="0" sz="4400" spc="-195" i="1">
                <a:latin typeface="Arial"/>
                <a:cs typeface="Arial"/>
              </a:rPr>
              <a:t>were </a:t>
            </a:r>
            <a:r>
              <a:rPr dirty="0" sz="4400" spc="-155" i="1">
                <a:latin typeface="Arial"/>
                <a:cs typeface="Arial"/>
              </a:rPr>
              <a:t>children,</a:t>
            </a:r>
            <a:r>
              <a:rPr dirty="0" sz="4400" spc="-185" i="1">
                <a:latin typeface="Arial"/>
                <a:cs typeface="Arial"/>
              </a:rPr>
              <a:t> </a:t>
            </a:r>
            <a:r>
              <a:rPr dirty="0" sz="4400" spc="-150" i="1">
                <a:latin typeface="Arial"/>
                <a:cs typeface="Arial"/>
              </a:rPr>
              <a:t>they</a:t>
            </a:r>
            <a:r>
              <a:rPr dirty="0" sz="4400" spc="-190" i="1">
                <a:latin typeface="Arial"/>
                <a:cs typeface="Arial"/>
              </a:rPr>
              <a:t> </a:t>
            </a:r>
            <a:r>
              <a:rPr dirty="0" sz="4400" spc="-210" i="1">
                <a:latin typeface="Arial"/>
                <a:cs typeface="Arial"/>
              </a:rPr>
              <a:t>could</a:t>
            </a:r>
            <a:r>
              <a:rPr dirty="0" sz="4400" spc="-190" i="1">
                <a:latin typeface="Arial"/>
                <a:cs typeface="Arial"/>
              </a:rPr>
              <a:t> </a:t>
            </a:r>
            <a:r>
              <a:rPr dirty="0" sz="4400" spc="-20" i="1">
                <a:latin typeface="Arial"/>
                <a:cs typeface="Arial"/>
              </a:rPr>
              <a:t>take </a:t>
            </a:r>
            <a:r>
              <a:rPr dirty="0" sz="4400" spc="-120" i="1">
                <a:latin typeface="Arial"/>
                <a:cs typeface="Arial"/>
              </a:rPr>
              <a:t>drinking</a:t>
            </a:r>
            <a:r>
              <a:rPr dirty="0" sz="4400" spc="-204" i="1">
                <a:latin typeface="Arial"/>
                <a:cs typeface="Arial"/>
              </a:rPr>
              <a:t> </a:t>
            </a:r>
            <a:r>
              <a:rPr dirty="0" sz="4400" spc="-80" i="1">
                <a:latin typeface="Arial"/>
                <a:cs typeface="Arial"/>
              </a:rPr>
              <a:t>water</a:t>
            </a:r>
            <a:r>
              <a:rPr dirty="0" sz="4400" spc="-200" i="1">
                <a:latin typeface="Arial"/>
                <a:cs typeface="Arial"/>
              </a:rPr>
              <a:t> </a:t>
            </a:r>
            <a:r>
              <a:rPr dirty="0" sz="4400" spc="-75" i="1">
                <a:latin typeface="Arial"/>
                <a:cs typeface="Arial"/>
              </a:rPr>
              <a:t>from</a:t>
            </a:r>
            <a:r>
              <a:rPr dirty="0" sz="4400" spc="-215" i="1">
                <a:latin typeface="Arial"/>
                <a:cs typeface="Arial"/>
              </a:rPr>
              <a:t> </a:t>
            </a:r>
            <a:r>
              <a:rPr dirty="0" sz="4400" spc="-110" i="1">
                <a:latin typeface="Arial"/>
                <a:cs typeface="Arial"/>
              </a:rPr>
              <a:t>the</a:t>
            </a:r>
            <a:r>
              <a:rPr dirty="0" sz="4400" spc="-195" i="1">
                <a:latin typeface="Arial"/>
                <a:cs typeface="Arial"/>
              </a:rPr>
              <a:t> </a:t>
            </a:r>
            <a:r>
              <a:rPr dirty="0" sz="4400" spc="-180" i="1">
                <a:latin typeface="Arial"/>
                <a:cs typeface="Arial"/>
              </a:rPr>
              <a:t>clear</a:t>
            </a:r>
            <a:r>
              <a:rPr dirty="0" sz="4400" spc="-225" i="1">
                <a:latin typeface="Arial"/>
                <a:cs typeface="Arial"/>
              </a:rPr>
              <a:t> </a:t>
            </a:r>
            <a:r>
              <a:rPr dirty="0" sz="4400" spc="-165" i="1">
                <a:latin typeface="Arial"/>
                <a:cs typeface="Arial"/>
              </a:rPr>
              <a:t>river...</a:t>
            </a:r>
            <a:r>
              <a:rPr dirty="0" sz="4400" spc="-190" i="1">
                <a:latin typeface="Arial"/>
                <a:cs typeface="Arial"/>
              </a:rPr>
              <a:t> </a:t>
            </a:r>
            <a:r>
              <a:rPr dirty="0" sz="4400" spc="-20" i="1">
                <a:latin typeface="Arial"/>
                <a:cs typeface="Arial"/>
              </a:rPr>
              <a:t>they </a:t>
            </a:r>
            <a:r>
              <a:rPr dirty="0" sz="4400" spc="-210" i="1">
                <a:latin typeface="Arial"/>
                <a:cs typeface="Arial"/>
              </a:rPr>
              <a:t>could</a:t>
            </a:r>
            <a:r>
              <a:rPr dirty="0" sz="4400" spc="-204" i="1">
                <a:latin typeface="Arial"/>
                <a:cs typeface="Arial"/>
              </a:rPr>
              <a:t> </a:t>
            </a:r>
            <a:r>
              <a:rPr dirty="0" sz="4400" spc="-150" i="1">
                <a:latin typeface="Arial"/>
                <a:cs typeface="Arial"/>
              </a:rPr>
              <a:t>fish</a:t>
            </a:r>
            <a:r>
              <a:rPr dirty="0" sz="4400" spc="-204" i="1">
                <a:latin typeface="Arial"/>
                <a:cs typeface="Arial"/>
              </a:rPr>
              <a:t> </a:t>
            </a:r>
            <a:r>
              <a:rPr dirty="0" sz="4400" spc="-200" i="1">
                <a:latin typeface="Arial"/>
                <a:cs typeface="Arial"/>
              </a:rPr>
              <a:t>and</a:t>
            </a:r>
            <a:r>
              <a:rPr dirty="0" sz="4400" spc="-204" i="1">
                <a:latin typeface="Arial"/>
                <a:cs typeface="Arial"/>
              </a:rPr>
              <a:t> </a:t>
            </a:r>
            <a:r>
              <a:rPr dirty="0" sz="4400" spc="-190" i="1">
                <a:latin typeface="Arial"/>
                <a:cs typeface="Arial"/>
              </a:rPr>
              <a:t>swim.</a:t>
            </a:r>
            <a:r>
              <a:rPr dirty="0" sz="4400" spc="-204" i="1">
                <a:latin typeface="Arial"/>
                <a:cs typeface="Arial"/>
              </a:rPr>
              <a:t> </a:t>
            </a:r>
            <a:r>
              <a:rPr dirty="0" sz="4400" spc="-254" i="1">
                <a:latin typeface="Arial"/>
                <a:cs typeface="Arial"/>
              </a:rPr>
              <a:t>Now,</a:t>
            </a:r>
            <a:r>
              <a:rPr dirty="0" sz="4400" spc="-200" i="1">
                <a:latin typeface="Arial"/>
                <a:cs typeface="Arial"/>
              </a:rPr>
              <a:t> </a:t>
            </a:r>
            <a:r>
              <a:rPr dirty="0" sz="4400" spc="-110" i="1">
                <a:latin typeface="Arial"/>
                <a:cs typeface="Arial"/>
              </a:rPr>
              <a:t>the</a:t>
            </a:r>
            <a:r>
              <a:rPr dirty="0" sz="4400" spc="-204" i="1">
                <a:latin typeface="Arial"/>
                <a:cs typeface="Arial"/>
              </a:rPr>
              <a:t> </a:t>
            </a:r>
            <a:r>
              <a:rPr dirty="0" sz="4400" spc="-75" i="1">
                <a:latin typeface="Arial"/>
                <a:cs typeface="Arial"/>
              </a:rPr>
              <a:t>water</a:t>
            </a:r>
            <a:r>
              <a:rPr dirty="0" sz="4400" spc="-204" i="1">
                <a:latin typeface="Arial"/>
                <a:cs typeface="Arial"/>
              </a:rPr>
              <a:t> </a:t>
            </a:r>
            <a:r>
              <a:rPr dirty="0" sz="4400" spc="-250" i="1">
                <a:latin typeface="Arial"/>
                <a:cs typeface="Arial"/>
              </a:rPr>
              <a:t>is</a:t>
            </a:r>
            <a:r>
              <a:rPr dirty="0" sz="4400" spc="-204" i="1">
                <a:latin typeface="Arial"/>
                <a:cs typeface="Arial"/>
              </a:rPr>
              <a:t> </a:t>
            </a:r>
            <a:r>
              <a:rPr dirty="0" sz="4400" spc="-130" i="1">
                <a:latin typeface="Arial"/>
                <a:cs typeface="Arial"/>
              </a:rPr>
              <a:t>murky, </a:t>
            </a:r>
            <a:r>
              <a:rPr dirty="0" sz="4400" spc="-110" i="1">
                <a:latin typeface="Arial"/>
                <a:cs typeface="Arial"/>
              </a:rPr>
              <a:t>the</a:t>
            </a:r>
            <a:r>
              <a:rPr dirty="0" sz="4400" spc="-200" i="1">
                <a:latin typeface="Arial"/>
                <a:cs typeface="Arial"/>
              </a:rPr>
              <a:t> </a:t>
            </a:r>
            <a:r>
              <a:rPr dirty="0" sz="4400" spc="-175" i="1">
                <a:latin typeface="Arial"/>
                <a:cs typeface="Arial"/>
              </a:rPr>
              <a:t>wells</a:t>
            </a:r>
            <a:r>
              <a:rPr dirty="0" sz="4400" spc="-204" i="1">
                <a:latin typeface="Arial"/>
                <a:cs typeface="Arial"/>
              </a:rPr>
              <a:t> </a:t>
            </a:r>
            <a:r>
              <a:rPr dirty="0" sz="4400" spc="-175" i="1">
                <a:latin typeface="Arial"/>
                <a:cs typeface="Arial"/>
              </a:rPr>
              <a:t>are</a:t>
            </a:r>
            <a:r>
              <a:rPr dirty="0" sz="4400" spc="-195" i="1">
                <a:latin typeface="Arial"/>
                <a:cs typeface="Arial"/>
              </a:rPr>
              <a:t> </a:t>
            </a:r>
            <a:r>
              <a:rPr dirty="0" sz="4400" spc="-105" i="1">
                <a:latin typeface="Arial"/>
                <a:cs typeface="Arial"/>
              </a:rPr>
              <a:t>oily</a:t>
            </a:r>
            <a:r>
              <a:rPr dirty="0" sz="4400" spc="-204" i="1">
                <a:latin typeface="Arial"/>
                <a:cs typeface="Arial"/>
              </a:rPr>
              <a:t> and </a:t>
            </a:r>
            <a:r>
              <a:rPr dirty="0" sz="4400" spc="-60" i="1">
                <a:latin typeface="Arial"/>
                <a:cs typeface="Arial"/>
              </a:rPr>
              <a:t>turning</a:t>
            </a:r>
            <a:r>
              <a:rPr dirty="0" sz="4400" spc="-204" i="1">
                <a:latin typeface="Arial"/>
                <a:cs typeface="Arial"/>
              </a:rPr>
              <a:t> </a:t>
            </a:r>
            <a:r>
              <a:rPr dirty="0" sz="4400" spc="-140" i="1">
                <a:latin typeface="Arial"/>
                <a:cs typeface="Arial"/>
              </a:rPr>
              <a:t>black."</a:t>
            </a:r>
            <a:r>
              <a:rPr dirty="0" sz="4400" spc="-225" i="1">
                <a:latin typeface="Arial"/>
                <a:cs typeface="Arial"/>
              </a:rPr>
              <a:t> </a:t>
            </a:r>
            <a:r>
              <a:rPr dirty="0" sz="4400" spc="-10" i="1">
                <a:latin typeface="Arial"/>
                <a:cs typeface="Arial"/>
              </a:rPr>
              <a:t>(Mira, </a:t>
            </a:r>
            <a:r>
              <a:rPr dirty="0" sz="4400" spc="-615" i="1">
                <a:latin typeface="Arial"/>
                <a:cs typeface="Arial"/>
              </a:rPr>
              <a:t>FGD</a:t>
            </a:r>
            <a:r>
              <a:rPr dirty="0" sz="4400" spc="-190" i="1">
                <a:latin typeface="Arial"/>
                <a:cs typeface="Arial"/>
              </a:rPr>
              <a:t> </a:t>
            </a:r>
            <a:r>
              <a:rPr dirty="0" sz="4400" i="1">
                <a:latin typeface="Arial"/>
                <a:cs typeface="Arial"/>
              </a:rPr>
              <a:t>with</a:t>
            </a:r>
            <a:r>
              <a:rPr dirty="0" sz="4400" spc="-200" i="1">
                <a:latin typeface="Arial"/>
                <a:cs typeface="Arial"/>
              </a:rPr>
              <a:t> </a:t>
            </a:r>
            <a:r>
              <a:rPr dirty="0" sz="4400" spc="-175" i="1">
                <a:latin typeface="Arial"/>
                <a:cs typeface="Arial"/>
              </a:rPr>
              <a:t>mothers,</a:t>
            </a:r>
            <a:r>
              <a:rPr dirty="0" sz="4400" spc="-195" i="1">
                <a:latin typeface="Arial"/>
                <a:cs typeface="Arial"/>
              </a:rPr>
              <a:t> </a:t>
            </a:r>
            <a:r>
              <a:rPr dirty="0" sz="4400" spc="-10" i="1">
                <a:latin typeface="Arial"/>
                <a:cs typeface="Arial"/>
              </a:rPr>
              <a:t>2025).</a:t>
            </a:r>
            <a:endParaRPr sz="4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644520" y="60147"/>
            <a:ext cx="6905625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 spc="-355"/>
              <a:t>Psychosocial</a:t>
            </a:r>
            <a:r>
              <a:rPr dirty="0" sz="4400" spc="-290"/>
              <a:t> </a:t>
            </a:r>
            <a:r>
              <a:rPr dirty="0" sz="4400" spc="-300"/>
              <a:t>Harms:</a:t>
            </a:r>
            <a:r>
              <a:rPr dirty="0" sz="4400" spc="-280"/>
              <a:t> </a:t>
            </a:r>
            <a:r>
              <a:rPr dirty="0" sz="4400" spc="-325"/>
              <a:t>Solastalgia</a:t>
            </a:r>
            <a:endParaRPr sz="440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74612" y="871600"/>
          <a:ext cx="12119610" cy="55130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07360"/>
                <a:gridCol w="3007360"/>
                <a:gridCol w="3007360"/>
                <a:gridCol w="3007359"/>
              </a:tblGrid>
              <a:tr h="30638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46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52705" marR="71120">
                        <a:lnSpc>
                          <a:spcPct val="114199"/>
                        </a:lnSpc>
                      </a:pPr>
                      <a:r>
                        <a:rPr dirty="0" sz="2400" spc="-140" b="1">
                          <a:latin typeface="Arial"/>
                          <a:cs typeface="Arial"/>
                        </a:rPr>
                        <a:t>Worried</a:t>
                      </a:r>
                      <a:r>
                        <a:rPr dirty="0" sz="2400" spc="-11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400" spc="-140" b="1">
                          <a:latin typeface="Arial"/>
                          <a:cs typeface="Arial"/>
                        </a:rPr>
                        <a:t>about</a:t>
                      </a:r>
                      <a:r>
                        <a:rPr dirty="0" sz="2400" spc="-9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25">
                          <a:latin typeface="Arial"/>
                          <a:cs typeface="Arial"/>
                        </a:rPr>
                        <a:t>the</a:t>
                      </a:r>
                      <a:r>
                        <a:rPr dirty="0" sz="1800" spc="-7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40">
                          <a:latin typeface="Arial"/>
                          <a:cs typeface="Arial"/>
                        </a:rPr>
                        <a:t>health </a:t>
                      </a:r>
                      <a:r>
                        <a:rPr dirty="0" sz="1800" spc="-80">
                          <a:latin typeface="Arial"/>
                          <a:cs typeface="Arial"/>
                        </a:rPr>
                        <a:t>impacts</a:t>
                      </a:r>
                      <a:r>
                        <a:rPr dirty="0" sz="1800" spc="-7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70">
                          <a:latin typeface="Arial"/>
                          <a:cs typeface="Arial"/>
                        </a:rPr>
                        <a:t>on</a:t>
                      </a:r>
                      <a:r>
                        <a:rPr dirty="0" sz="1800" spc="-6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55">
                          <a:latin typeface="Arial"/>
                          <a:cs typeface="Arial"/>
                        </a:rPr>
                        <a:t>children</a:t>
                      </a:r>
                      <a:r>
                        <a:rPr dirty="0" sz="1800" spc="-4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25">
                          <a:latin typeface="Arial"/>
                          <a:cs typeface="Arial"/>
                        </a:rPr>
                        <a:t>and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5270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800" spc="-10">
                          <a:latin typeface="Arial"/>
                          <a:cs typeface="Arial"/>
                        </a:rPr>
                        <a:t>family.”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E2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53340">
                        <a:lnSpc>
                          <a:spcPct val="100000"/>
                        </a:lnSpc>
                      </a:pPr>
                      <a:r>
                        <a:rPr dirty="0" sz="1800" spc="-50">
                          <a:latin typeface="Arial"/>
                          <a:cs typeface="Arial"/>
                        </a:rPr>
                        <a:t>“We</a:t>
                      </a:r>
                      <a:r>
                        <a:rPr dirty="0" sz="1800" spc="-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400" spc="-110" b="1">
                          <a:latin typeface="Arial"/>
                          <a:cs typeface="Arial"/>
                        </a:rPr>
                        <a:t>feel</a:t>
                      </a:r>
                      <a:r>
                        <a:rPr dirty="0" sz="2400" spc="-9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400" spc="-105" b="1">
                          <a:latin typeface="Arial"/>
                          <a:cs typeface="Arial"/>
                        </a:rPr>
                        <a:t>uncomfortable</a:t>
                      </a:r>
                      <a:endParaRPr sz="2400">
                        <a:latin typeface="Arial"/>
                        <a:cs typeface="Arial"/>
                      </a:endParaRPr>
                    </a:p>
                    <a:p>
                      <a:pPr marL="53340">
                        <a:lnSpc>
                          <a:spcPct val="100000"/>
                        </a:lnSpc>
                        <a:spcBef>
                          <a:spcPts val="414"/>
                        </a:spcBef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with</a:t>
                      </a:r>
                      <a:r>
                        <a:rPr dirty="0" sz="1800" spc="-7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25">
                          <a:latin typeface="Arial"/>
                          <a:cs typeface="Arial"/>
                        </a:rPr>
                        <a:t>the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53340" marR="705485">
                        <a:lnSpc>
                          <a:spcPct val="114999"/>
                        </a:lnSpc>
                      </a:pPr>
                      <a:r>
                        <a:rPr dirty="0" sz="1800" spc="-60">
                          <a:latin typeface="Arial"/>
                          <a:cs typeface="Arial"/>
                        </a:rPr>
                        <a:t>environmental</a:t>
                      </a:r>
                      <a:r>
                        <a:rPr dirty="0" sz="1800" spc="-3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10">
                          <a:latin typeface="Arial"/>
                          <a:cs typeface="Arial"/>
                        </a:rPr>
                        <a:t>pollution caused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533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1800" spc="-80">
                          <a:latin typeface="Arial"/>
                          <a:cs typeface="Arial"/>
                        </a:rPr>
                        <a:t>by</a:t>
                      </a:r>
                      <a:r>
                        <a:rPr dirty="0" sz="1800" spc="-9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20">
                          <a:latin typeface="Arial"/>
                          <a:cs typeface="Arial"/>
                        </a:rPr>
                        <a:t>the</a:t>
                      </a:r>
                      <a:r>
                        <a:rPr dirty="0" sz="1800" spc="-9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10">
                          <a:latin typeface="Arial"/>
                          <a:cs typeface="Arial"/>
                        </a:rPr>
                        <a:t>mining.”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E2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11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53975" marR="173990">
                        <a:lnSpc>
                          <a:spcPct val="114999"/>
                        </a:lnSpc>
                      </a:pPr>
                      <a:r>
                        <a:rPr dirty="0" sz="1800" spc="-50">
                          <a:latin typeface="Arial"/>
                          <a:cs typeface="Arial"/>
                        </a:rPr>
                        <a:t>“We</a:t>
                      </a:r>
                      <a:r>
                        <a:rPr dirty="0" sz="1800" spc="-9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70">
                          <a:latin typeface="Arial"/>
                          <a:cs typeface="Arial"/>
                        </a:rPr>
                        <a:t>hope </a:t>
                      </a:r>
                      <a:r>
                        <a:rPr dirty="0" sz="1800" spc="-20">
                          <a:latin typeface="Arial"/>
                          <a:cs typeface="Arial"/>
                        </a:rPr>
                        <a:t>the</a:t>
                      </a:r>
                      <a:r>
                        <a:rPr dirty="0" sz="1800" spc="-7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90">
                          <a:latin typeface="Arial"/>
                          <a:cs typeface="Arial"/>
                        </a:rPr>
                        <a:t>coal</a:t>
                      </a:r>
                      <a:r>
                        <a:rPr dirty="0" sz="1800" spc="-8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70">
                          <a:latin typeface="Arial"/>
                          <a:cs typeface="Arial"/>
                        </a:rPr>
                        <a:t>dust</a:t>
                      </a:r>
                      <a:r>
                        <a:rPr dirty="0" sz="1800" spc="-9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20">
                          <a:latin typeface="Arial"/>
                          <a:cs typeface="Arial"/>
                        </a:rPr>
                        <a:t>in</a:t>
                      </a:r>
                      <a:r>
                        <a:rPr dirty="0" sz="1800" spc="-7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25">
                          <a:latin typeface="Arial"/>
                          <a:cs typeface="Arial"/>
                        </a:rPr>
                        <a:t>the </a:t>
                      </a:r>
                      <a:r>
                        <a:rPr dirty="0" sz="1800" spc="-70">
                          <a:latin typeface="Arial"/>
                          <a:cs typeface="Arial"/>
                        </a:rPr>
                        <a:t>village</a:t>
                      </a:r>
                      <a:r>
                        <a:rPr dirty="0" sz="1800" spc="-7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130">
                          <a:latin typeface="Arial"/>
                          <a:cs typeface="Arial"/>
                        </a:rPr>
                        <a:t>can</a:t>
                      </a:r>
                      <a:r>
                        <a:rPr dirty="0" sz="1800" spc="-8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80">
                          <a:latin typeface="Arial"/>
                          <a:cs typeface="Arial"/>
                        </a:rPr>
                        <a:t>be</a:t>
                      </a:r>
                      <a:r>
                        <a:rPr dirty="0" sz="1800" spc="-7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10">
                          <a:latin typeface="Arial"/>
                          <a:cs typeface="Arial"/>
                        </a:rPr>
                        <a:t>reduced.”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E2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46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53975" marR="424815">
                        <a:lnSpc>
                          <a:spcPct val="114199"/>
                        </a:lnSpc>
                      </a:pPr>
                      <a:r>
                        <a:rPr dirty="0" sz="1800" spc="-155">
                          <a:latin typeface="Arial"/>
                          <a:cs typeface="Arial"/>
                        </a:rPr>
                        <a:t>“</a:t>
                      </a:r>
                      <a:r>
                        <a:rPr dirty="0" sz="2400" spc="-155" b="1">
                          <a:latin typeface="Arial"/>
                          <a:cs typeface="Arial"/>
                        </a:rPr>
                        <a:t>Discomfort</a:t>
                      </a:r>
                      <a:r>
                        <a:rPr dirty="0" sz="2400" spc="-13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20">
                          <a:latin typeface="Arial"/>
                          <a:cs typeface="Arial"/>
                        </a:rPr>
                        <a:t>from</a:t>
                      </a:r>
                      <a:r>
                        <a:rPr dirty="0" sz="1800" spc="-6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40">
                          <a:latin typeface="Arial"/>
                          <a:cs typeface="Arial"/>
                        </a:rPr>
                        <a:t>dust, </a:t>
                      </a:r>
                      <a:r>
                        <a:rPr dirty="0" sz="1800" spc="-100">
                          <a:latin typeface="Arial"/>
                          <a:cs typeface="Arial"/>
                        </a:rPr>
                        <a:t>and</a:t>
                      </a:r>
                      <a:r>
                        <a:rPr dirty="0" sz="1800" spc="-6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25">
                          <a:latin typeface="Arial"/>
                          <a:cs typeface="Arial"/>
                        </a:rPr>
                        <a:t>the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539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800" spc="-30">
                          <a:latin typeface="Arial"/>
                          <a:cs typeface="Arial"/>
                        </a:rPr>
                        <a:t>river</a:t>
                      </a:r>
                      <a:r>
                        <a:rPr dirty="0" sz="1800" spc="-9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45">
                          <a:latin typeface="Arial"/>
                          <a:cs typeface="Arial"/>
                        </a:rPr>
                        <a:t>water</a:t>
                      </a:r>
                      <a:r>
                        <a:rPr dirty="0" sz="1800" spc="-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145">
                          <a:latin typeface="Arial"/>
                          <a:cs typeface="Arial"/>
                        </a:rPr>
                        <a:t>has</a:t>
                      </a:r>
                      <a:r>
                        <a:rPr dirty="0" sz="1800" spc="-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95">
                          <a:latin typeface="Arial"/>
                          <a:cs typeface="Arial"/>
                        </a:rPr>
                        <a:t>become</a:t>
                      </a:r>
                      <a:r>
                        <a:rPr dirty="0" sz="1800" spc="-7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10">
                          <a:latin typeface="Arial"/>
                          <a:cs typeface="Arial"/>
                        </a:rPr>
                        <a:t>dirty.”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E2CF"/>
                    </a:solidFill>
                  </a:tcPr>
                </a:tc>
              </a:tr>
              <a:tr h="24491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64"/>
                        </a:spcBef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52705">
                        <a:lnSpc>
                          <a:spcPct val="100000"/>
                        </a:lnSpc>
                      </a:pPr>
                      <a:r>
                        <a:rPr dirty="0" sz="1800" spc="-180">
                          <a:latin typeface="Arial"/>
                          <a:cs typeface="Arial"/>
                        </a:rPr>
                        <a:t>“</a:t>
                      </a:r>
                      <a:r>
                        <a:rPr dirty="0" sz="2400" spc="-180" b="1">
                          <a:latin typeface="Arial"/>
                          <a:cs typeface="Arial"/>
                        </a:rPr>
                        <a:t>Feelings</a:t>
                      </a:r>
                      <a:r>
                        <a:rPr dirty="0" sz="2400" spc="-114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400" spc="-125" b="1">
                          <a:latin typeface="Arial"/>
                          <a:cs typeface="Arial"/>
                        </a:rPr>
                        <a:t>of</a:t>
                      </a:r>
                      <a:r>
                        <a:rPr dirty="0" sz="2400" spc="-10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400" spc="-60" b="1">
                          <a:latin typeface="Arial"/>
                          <a:cs typeface="Arial"/>
                        </a:rPr>
                        <a:t>concern</a:t>
                      </a:r>
                      <a:endParaRPr sz="2400">
                        <a:latin typeface="Arial"/>
                        <a:cs typeface="Arial"/>
                      </a:endParaRPr>
                    </a:p>
                    <a:p>
                      <a:pPr marL="5270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1800" spc="-55">
                          <a:latin typeface="Arial"/>
                          <a:cs typeface="Arial"/>
                        </a:rPr>
                        <a:t>about</a:t>
                      </a:r>
                      <a:r>
                        <a:rPr dirty="0" sz="1800" spc="-4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25">
                          <a:latin typeface="Arial"/>
                          <a:cs typeface="Arial"/>
                        </a:rPr>
                        <a:t>the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5270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800" spc="-45">
                          <a:latin typeface="Arial"/>
                          <a:cs typeface="Arial"/>
                        </a:rPr>
                        <a:t>health</a:t>
                      </a:r>
                      <a:r>
                        <a:rPr dirty="0" sz="1800" spc="-75">
                          <a:latin typeface="Arial"/>
                          <a:cs typeface="Arial"/>
                        </a:rPr>
                        <a:t> impacts</a:t>
                      </a:r>
                      <a:r>
                        <a:rPr dirty="0" sz="1800" spc="-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70">
                          <a:latin typeface="Arial"/>
                          <a:cs typeface="Arial"/>
                        </a:rPr>
                        <a:t>on</a:t>
                      </a:r>
                      <a:r>
                        <a:rPr dirty="0" sz="1800" spc="-6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30">
                          <a:latin typeface="Arial"/>
                          <a:cs typeface="Arial"/>
                        </a:rPr>
                        <a:t>our</a:t>
                      </a:r>
                      <a:r>
                        <a:rPr dirty="0" sz="1800" spc="-7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10">
                          <a:latin typeface="Arial"/>
                          <a:cs typeface="Arial"/>
                        </a:rPr>
                        <a:t>children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5270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800" spc="-100">
                          <a:latin typeface="Arial"/>
                          <a:cs typeface="Arial"/>
                        </a:rPr>
                        <a:t>and</a:t>
                      </a:r>
                      <a:r>
                        <a:rPr dirty="0" sz="1800" spc="-6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10">
                          <a:latin typeface="Arial"/>
                          <a:cs typeface="Arial"/>
                        </a:rPr>
                        <a:t>family.”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21145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0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53340">
                        <a:lnSpc>
                          <a:spcPct val="100000"/>
                        </a:lnSpc>
                      </a:pPr>
                      <a:r>
                        <a:rPr dirty="0" sz="1800" spc="-50">
                          <a:latin typeface="Arial"/>
                          <a:cs typeface="Arial"/>
                        </a:rPr>
                        <a:t>“We</a:t>
                      </a:r>
                      <a:r>
                        <a:rPr dirty="0" sz="1800" spc="-10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70">
                          <a:latin typeface="Arial"/>
                          <a:cs typeface="Arial"/>
                        </a:rPr>
                        <a:t>hope </a:t>
                      </a:r>
                      <a:r>
                        <a:rPr dirty="0" sz="1800" spc="-20">
                          <a:latin typeface="Arial"/>
                          <a:cs typeface="Arial"/>
                        </a:rPr>
                        <a:t>the</a:t>
                      </a:r>
                      <a:r>
                        <a:rPr dirty="0" sz="1800" spc="-7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70">
                          <a:latin typeface="Arial"/>
                          <a:cs typeface="Arial"/>
                        </a:rPr>
                        <a:t>village</a:t>
                      </a:r>
                      <a:r>
                        <a:rPr dirty="0" sz="1800" spc="-7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10">
                          <a:latin typeface="Arial"/>
                          <a:cs typeface="Arial"/>
                        </a:rPr>
                        <a:t>around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533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800" spc="-25">
                          <a:latin typeface="Arial"/>
                          <a:cs typeface="Arial"/>
                        </a:rPr>
                        <a:t>the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533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800" spc="-55">
                          <a:latin typeface="Arial"/>
                          <a:cs typeface="Arial"/>
                        </a:rPr>
                        <a:t>mining</a:t>
                      </a:r>
                      <a:r>
                        <a:rPr dirty="0" sz="1800" spc="-6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110">
                          <a:latin typeface="Arial"/>
                          <a:cs typeface="Arial"/>
                        </a:rPr>
                        <a:t>area</a:t>
                      </a:r>
                      <a:r>
                        <a:rPr dirty="0" sz="1800" spc="-6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130">
                          <a:latin typeface="Arial"/>
                          <a:cs typeface="Arial"/>
                        </a:rPr>
                        <a:t>can</a:t>
                      </a:r>
                      <a:r>
                        <a:rPr dirty="0" sz="1800" spc="-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100">
                          <a:latin typeface="Arial"/>
                          <a:cs typeface="Arial"/>
                        </a:rPr>
                        <a:t>progress</a:t>
                      </a:r>
                      <a:r>
                        <a:rPr dirty="0" sz="1800" spc="-8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25">
                          <a:latin typeface="Arial"/>
                          <a:cs typeface="Arial"/>
                        </a:rPr>
                        <a:t>and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533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800" spc="-70">
                          <a:latin typeface="Arial"/>
                          <a:cs typeface="Arial"/>
                        </a:rPr>
                        <a:t>develop,</a:t>
                      </a:r>
                      <a:r>
                        <a:rPr dirty="0" sz="1800" spc="-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100">
                          <a:latin typeface="Arial"/>
                          <a:cs typeface="Arial"/>
                        </a:rPr>
                        <a:t>even</a:t>
                      </a:r>
                      <a:r>
                        <a:rPr dirty="0" sz="1800" spc="-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50">
                          <a:latin typeface="Arial"/>
                          <a:cs typeface="Arial"/>
                        </a:rPr>
                        <a:t>though</a:t>
                      </a:r>
                      <a:r>
                        <a:rPr dirty="0" sz="1800" spc="-7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20">
                          <a:latin typeface="Arial"/>
                          <a:cs typeface="Arial"/>
                        </a:rPr>
                        <a:t>it’s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533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800" spc="-70">
                          <a:latin typeface="Arial"/>
                          <a:cs typeface="Arial"/>
                        </a:rPr>
                        <a:t>surrounded</a:t>
                      </a:r>
                      <a:r>
                        <a:rPr dirty="0" sz="1800" spc="-9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80">
                          <a:latin typeface="Arial"/>
                          <a:cs typeface="Arial"/>
                        </a:rPr>
                        <a:t>by</a:t>
                      </a:r>
                      <a:r>
                        <a:rPr dirty="0" sz="1800" spc="-7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20">
                          <a:latin typeface="Arial"/>
                          <a:cs typeface="Arial"/>
                        </a:rPr>
                        <a:t>the</a:t>
                      </a:r>
                      <a:r>
                        <a:rPr dirty="0" sz="1800" spc="-7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10">
                          <a:latin typeface="Arial"/>
                          <a:cs typeface="Arial"/>
                        </a:rPr>
                        <a:t>company.”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19050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2235"/>
                        </a:spcBef>
                      </a:pPr>
                      <a:r>
                        <a:rPr dirty="0" sz="1800" spc="-80">
                          <a:latin typeface="Arial"/>
                          <a:cs typeface="Arial"/>
                        </a:rPr>
                        <a:t>“</a:t>
                      </a:r>
                      <a:r>
                        <a:rPr dirty="0" sz="2800" spc="-80" b="1">
                          <a:latin typeface="Arial"/>
                          <a:cs typeface="Arial"/>
                        </a:rPr>
                        <a:t>We</a:t>
                      </a:r>
                      <a:r>
                        <a:rPr dirty="0" sz="2800" spc="-13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00" spc="-140" b="1">
                          <a:latin typeface="Arial"/>
                          <a:cs typeface="Arial"/>
                        </a:rPr>
                        <a:t>feel</a:t>
                      </a:r>
                      <a:r>
                        <a:rPr dirty="0" sz="2800" spc="-11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00" spc="-254" b="1">
                          <a:latin typeface="Arial"/>
                          <a:cs typeface="Arial"/>
                        </a:rPr>
                        <a:t>uneasy</a:t>
                      </a:r>
                      <a:r>
                        <a:rPr dirty="0" sz="2800" spc="-10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20">
                          <a:latin typeface="Arial"/>
                          <a:cs typeface="Arial"/>
                        </a:rPr>
                        <a:t>with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5397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dirty="0" sz="2800" spc="-145">
                          <a:latin typeface="Arial"/>
                          <a:cs typeface="Arial"/>
                        </a:rPr>
                        <a:t>coal</a:t>
                      </a:r>
                      <a:r>
                        <a:rPr dirty="0" sz="2800" spc="-1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00" spc="-10">
                          <a:latin typeface="Arial"/>
                          <a:cs typeface="Arial"/>
                        </a:rPr>
                        <a:t>trucks</a:t>
                      </a:r>
                      <a:endParaRPr sz="2800">
                        <a:latin typeface="Arial"/>
                        <a:cs typeface="Arial"/>
                      </a:endParaRPr>
                    </a:p>
                    <a:p>
                      <a:pPr algn="just" marL="53975" marR="586105">
                        <a:lnSpc>
                          <a:spcPct val="115100"/>
                        </a:lnSpc>
                        <a:spcBef>
                          <a:spcPts val="135"/>
                        </a:spcBef>
                      </a:pPr>
                      <a:r>
                        <a:rPr dirty="0" sz="1800" spc="-135">
                          <a:latin typeface="Arial"/>
                          <a:cs typeface="Arial"/>
                        </a:rPr>
                        <a:t>passing</a:t>
                      </a:r>
                      <a:r>
                        <a:rPr dirty="0" sz="1800" spc="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90">
                          <a:latin typeface="Arial"/>
                          <a:cs typeface="Arial"/>
                        </a:rPr>
                        <a:t>on</a:t>
                      </a:r>
                      <a:r>
                        <a:rPr dirty="0" sz="1800" spc="-3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20">
                          <a:latin typeface="Arial"/>
                          <a:cs typeface="Arial"/>
                        </a:rPr>
                        <a:t>the</a:t>
                      </a:r>
                      <a:r>
                        <a:rPr dirty="0" sz="1800" spc="-8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80">
                          <a:latin typeface="Arial"/>
                          <a:cs typeface="Arial"/>
                        </a:rPr>
                        <a:t>main</a:t>
                      </a:r>
                      <a:r>
                        <a:rPr dirty="0" sz="1800" spc="-3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20">
                          <a:latin typeface="Arial"/>
                          <a:cs typeface="Arial"/>
                        </a:rPr>
                        <a:t>road </a:t>
                      </a:r>
                      <a:r>
                        <a:rPr dirty="0" sz="1800" spc="-140">
                          <a:latin typeface="Arial"/>
                          <a:cs typeface="Arial"/>
                        </a:rPr>
                        <a:t>because</a:t>
                      </a:r>
                      <a:r>
                        <a:rPr dirty="0" sz="1800" spc="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55">
                          <a:latin typeface="Arial"/>
                          <a:cs typeface="Arial"/>
                        </a:rPr>
                        <a:t>they</a:t>
                      </a:r>
                      <a:r>
                        <a:rPr dirty="0" sz="1800" spc="-7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20">
                          <a:latin typeface="Arial"/>
                          <a:cs typeface="Arial"/>
                        </a:rPr>
                        <a:t>often </a:t>
                      </a:r>
                      <a:r>
                        <a:rPr dirty="0" sz="1800" spc="-125">
                          <a:latin typeface="Arial"/>
                          <a:cs typeface="Arial"/>
                        </a:rPr>
                        <a:t>cause </a:t>
                      </a:r>
                      <a:r>
                        <a:rPr dirty="0" sz="1800" spc="-10">
                          <a:latin typeface="Arial"/>
                          <a:cs typeface="Arial"/>
                        </a:rPr>
                        <a:t>accidents.”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28384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2235"/>
                        </a:spcBef>
                      </a:pPr>
                      <a:r>
                        <a:rPr dirty="0" sz="1800" spc="-95">
                          <a:latin typeface="Arial"/>
                          <a:cs typeface="Arial"/>
                        </a:rPr>
                        <a:t>“</a:t>
                      </a:r>
                      <a:r>
                        <a:rPr dirty="0" sz="2800" spc="-95" b="1">
                          <a:latin typeface="Arial"/>
                          <a:cs typeface="Arial"/>
                        </a:rPr>
                        <a:t>Uncomfortable</a:t>
                      </a:r>
                      <a:endParaRPr sz="2800">
                        <a:latin typeface="Arial"/>
                        <a:cs typeface="Arial"/>
                      </a:endParaRPr>
                    </a:p>
                    <a:p>
                      <a:pPr marL="5397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dirty="0" sz="2800" spc="-105" b="1">
                          <a:latin typeface="Arial"/>
                          <a:cs typeface="Arial"/>
                        </a:rPr>
                        <a:t>with</a:t>
                      </a:r>
                      <a:r>
                        <a:rPr dirty="0" sz="2800" spc="-11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00" spc="-235" b="1">
                          <a:latin typeface="Arial"/>
                          <a:cs typeface="Arial"/>
                        </a:rPr>
                        <a:t>coal</a:t>
                      </a:r>
                      <a:r>
                        <a:rPr dirty="0" sz="2800" spc="-114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00" spc="-20" b="1">
                          <a:latin typeface="Arial"/>
                          <a:cs typeface="Arial"/>
                        </a:rPr>
                        <a:t>dust</a:t>
                      </a:r>
                      <a:endParaRPr sz="2800">
                        <a:latin typeface="Arial"/>
                        <a:cs typeface="Arial"/>
                      </a:endParaRPr>
                    </a:p>
                    <a:p>
                      <a:pPr marL="53975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dirty="0" sz="1800" spc="-100">
                          <a:latin typeface="Arial"/>
                          <a:cs typeface="Arial"/>
                        </a:rPr>
                        <a:t>and</a:t>
                      </a:r>
                      <a:r>
                        <a:rPr dirty="0" sz="1800" spc="-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25">
                          <a:latin typeface="Arial"/>
                          <a:cs typeface="Arial"/>
                        </a:rPr>
                        <a:t>the</a:t>
                      </a:r>
                      <a:r>
                        <a:rPr dirty="0" sz="1800" spc="-9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10">
                          <a:latin typeface="Arial"/>
                          <a:cs typeface="Arial"/>
                        </a:rPr>
                        <a:t>hot,</a:t>
                      </a:r>
                      <a:r>
                        <a:rPr dirty="0" sz="1800" spc="-9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65">
                          <a:latin typeface="Arial"/>
                          <a:cs typeface="Arial"/>
                        </a:rPr>
                        <a:t>stinging</a:t>
                      </a:r>
                      <a:r>
                        <a:rPr dirty="0" sz="1800" spc="-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25">
                          <a:latin typeface="Arial"/>
                          <a:cs typeface="Arial"/>
                        </a:rPr>
                        <a:t>air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539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800" spc="-10">
                          <a:latin typeface="Arial"/>
                          <a:cs typeface="Arial"/>
                        </a:rPr>
                        <a:t>coming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539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800" spc="-20">
                          <a:latin typeface="Arial"/>
                          <a:cs typeface="Arial"/>
                        </a:rPr>
                        <a:t>from</a:t>
                      </a:r>
                      <a:r>
                        <a:rPr dirty="0" sz="1800" spc="-10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20">
                          <a:latin typeface="Arial"/>
                          <a:cs typeface="Arial"/>
                        </a:rPr>
                        <a:t>the</a:t>
                      </a:r>
                      <a:r>
                        <a:rPr dirty="0" sz="1800" spc="-9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55">
                          <a:latin typeface="Arial"/>
                          <a:cs typeface="Arial"/>
                        </a:rPr>
                        <a:t>mining</a:t>
                      </a:r>
                      <a:r>
                        <a:rPr dirty="0" sz="1800" spc="-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10">
                          <a:latin typeface="Arial"/>
                          <a:cs typeface="Arial"/>
                        </a:rPr>
                        <a:t>area.”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28384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E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880"/>
          </a:xfrm>
          <a:prstGeom prst="rect"/>
          <a:solidFill>
            <a:srgbClr val="C5DFB4"/>
          </a:solidFill>
        </p:spPr>
        <p:txBody>
          <a:bodyPr wrap="square" lIns="0" tIns="257810" rIns="0" bIns="0" rtlCol="0" vert="horz">
            <a:spAutoFit/>
          </a:bodyPr>
          <a:lstStyle/>
          <a:p>
            <a:pPr marL="91440">
              <a:lnSpc>
                <a:spcPct val="100000"/>
              </a:lnSpc>
              <a:spcBef>
                <a:spcPts val="2030"/>
              </a:spcBef>
            </a:pPr>
            <a:r>
              <a:rPr dirty="0" sz="4400" spc="-280"/>
              <a:t>Disempowered</a:t>
            </a:r>
            <a:r>
              <a:rPr dirty="0" sz="4400" spc="-275"/>
              <a:t> </a:t>
            </a:r>
            <a:r>
              <a:rPr dirty="0" sz="4400" spc="-370"/>
              <a:t>Agency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16939" y="1798066"/>
            <a:ext cx="10111105" cy="414020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5"/>
              </a:spcBef>
            </a:pPr>
            <a:r>
              <a:rPr dirty="0" sz="2600" spc="-110" i="1">
                <a:latin typeface="Arial"/>
                <a:cs typeface="Arial"/>
              </a:rPr>
              <a:t>Digging</a:t>
            </a:r>
            <a:r>
              <a:rPr dirty="0" sz="2600" spc="-145" i="1">
                <a:latin typeface="Arial"/>
                <a:cs typeface="Arial"/>
              </a:rPr>
              <a:t> </a:t>
            </a:r>
            <a:r>
              <a:rPr dirty="0" sz="2600" spc="-220" i="1">
                <a:latin typeface="Arial"/>
                <a:cs typeface="Arial"/>
              </a:rPr>
              <a:t>One</a:t>
            </a:r>
            <a:r>
              <a:rPr dirty="0" sz="2600" spc="-125" i="1">
                <a:latin typeface="Arial"/>
                <a:cs typeface="Arial"/>
              </a:rPr>
              <a:t> </a:t>
            </a:r>
            <a:r>
              <a:rPr dirty="0" sz="2600" spc="-155" i="1">
                <a:latin typeface="Arial"/>
                <a:cs typeface="Arial"/>
              </a:rPr>
              <a:t>Hole</a:t>
            </a:r>
            <a:r>
              <a:rPr dirty="0" sz="2600" spc="-105" i="1">
                <a:latin typeface="Arial"/>
                <a:cs typeface="Arial"/>
              </a:rPr>
              <a:t> </a:t>
            </a:r>
            <a:r>
              <a:rPr dirty="0" sz="2600" i="1">
                <a:latin typeface="Arial"/>
                <a:cs typeface="Arial"/>
              </a:rPr>
              <a:t>to</a:t>
            </a:r>
            <a:r>
              <a:rPr dirty="0" sz="2600" spc="-105" i="1">
                <a:latin typeface="Arial"/>
                <a:cs typeface="Arial"/>
              </a:rPr>
              <a:t> </a:t>
            </a:r>
            <a:r>
              <a:rPr dirty="0" sz="2600" spc="-95" i="1">
                <a:latin typeface="Arial"/>
                <a:cs typeface="Arial"/>
              </a:rPr>
              <a:t>Fill</a:t>
            </a:r>
            <a:r>
              <a:rPr dirty="0" sz="2600" spc="-105" i="1">
                <a:latin typeface="Arial"/>
                <a:cs typeface="Arial"/>
              </a:rPr>
              <a:t> </a:t>
            </a:r>
            <a:r>
              <a:rPr dirty="0" sz="2600" spc="-10" i="1">
                <a:latin typeface="Arial"/>
                <a:cs typeface="Arial"/>
              </a:rPr>
              <a:t>Another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860"/>
              </a:spcBef>
            </a:pPr>
            <a:endParaRPr sz="2600">
              <a:latin typeface="Arial"/>
              <a:cs typeface="Arial"/>
            </a:endParaRPr>
          </a:p>
          <a:p>
            <a:pPr algn="just" marL="12700" marR="283210">
              <a:lnSpc>
                <a:spcPts val="2810"/>
              </a:lnSpc>
              <a:spcBef>
                <a:spcPts val="5"/>
              </a:spcBef>
            </a:pPr>
            <a:r>
              <a:rPr dirty="0" sz="2600" spc="-75" i="1">
                <a:latin typeface="Arial"/>
                <a:cs typeface="Arial"/>
              </a:rPr>
              <a:t>Alhamdulillah,</a:t>
            </a:r>
            <a:r>
              <a:rPr dirty="0" sz="2600" spc="-170" i="1">
                <a:latin typeface="Arial"/>
                <a:cs typeface="Arial"/>
              </a:rPr>
              <a:t> </a:t>
            </a:r>
            <a:r>
              <a:rPr dirty="0" sz="2600" spc="-95" i="1">
                <a:latin typeface="Arial"/>
                <a:cs typeface="Arial"/>
              </a:rPr>
              <a:t>now</a:t>
            </a:r>
            <a:r>
              <a:rPr dirty="0" sz="2600" spc="-135" i="1">
                <a:latin typeface="Arial"/>
                <a:cs typeface="Arial"/>
              </a:rPr>
              <a:t> </a:t>
            </a:r>
            <a:r>
              <a:rPr dirty="0" sz="2600" spc="-120" i="1">
                <a:latin typeface="Arial"/>
                <a:cs typeface="Arial"/>
              </a:rPr>
              <a:t>we</a:t>
            </a:r>
            <a:r>
              <a:rPr dirty="0" sz="2600" spc="-150" i="1">
                <a:latin typeface="Arial"/>
                <a:cs typeface="Arial"/>
              </a:rPr>
              <a:t> </a:t>
            </a:r>
            <a:r>
              <a:rPr dirty="0" sz="2600" spc="-160" i="1">
                <a:latin typeface="Arial"/>
                <a:cs typeface="Arial"/>
              </a:rPr>
              <a:t>can</a:t>
            </a:r>
            <a:r>
              <a:rPr dirty="0" sz="2600" spc="-140" i="1">
                <a:latin typeface="Arial"/>
                <a:cs typeface="Arial"/>
              </a:rPr>
              <a:t> </a:t>
            </a:r>
            <a:r>
              <a:rPr dirty="0" sz="2600" spc="-40" i="1">
                <a:latin typeface="Arial"/>
                <a:cs typeface="Arial"/>
              </a:rPr>
              <a:t>afford</a:t>
            </a:r>
            <a:r>
              <a:rPr dirty="0" sz="2600" spc="-135" i="1">
                <a:latin typeface="Arial"/>
                <a:cs typeface="Arial"/>
              </a:rPr>
              <a:t> </a:t>
            </a:r>
            <a:r>
              <a:rPr dirty="0" sz="2600" spc="-120" i="1">
                <a:latin typeface="Arial"/>
                <a:cs typeface="Arial"/>
              </a:rPr>
              <a:t>a</a:t>
            </a:r>
            <a:r>
              <a:rPr dirty="0" sz="2600" spc="-150" i="1">
                <a:latin typeface="Arial"/>
                <a:cs typeface="Arial"/>
              </a:rPr>
              <a:t> </a:t>
            </a:r>
            <a:r>
              <a:rPr dirty="0" sz="2600" spc="-95" i="1">
                <a:latin typeface="Arial"/>
                <a:cs typeface="Arial"/>
              </a:rPr>
              <a:t>motorcycle...</a:t>
            </a:r>
            <a:r>
              <a:rPr dirty="0" sz="2600" spc="-110" i="1">
                <a:latin typeface="Arial"/>
                <a:cs typeface="Arial"/>
              </a:rPr>
              <a:t> </a:t>
            </a:r>
            <a:r>
              <a:rPr dirty="0" sz="2600" spc="-105" i="1">
                <a:latin typeface="Arial"/>
                <a:cs typeface="Arial"/>
              </a:rPr>
              <a:t>But</a:t>
            </a:r>
            <a:r>
              <a:rPr dirty="0" sz="2600" spc="-145" i="1">
                <a:latin typeface="Arial"/>
                <a:cs typeface="Arial"/>
              </a:rPr>
              <a:t> </a:t>
            </a:r>
            <a:r>
              <a:rPr dirty="0" sz="2600" spc="-140" i="1">
                <a:latin typeface="Arial"/>
                <a:cs typeface="Arial"/>
              </a:rPr>
              <a:t>much</a:t>
            </a:r>
            <a:r>
              <a:rPr dirty="0" sz="2600" spc="-145" i="1">
                <a:latin typeface="Arial"/>
                <a:cs typeface="Arial"/>
              </a:rPr>
              <a:t> </a:t>
            </a:r>
            <a:r>
              <a:rPr dirty="0" sz="2600" spc="-40" i="1">
                <a:latin typeface="Arial"/>
                <a:cs typeface="Arial"/>
              </a:rPr>
              <a:t>of</a:t>
            </a:r>
            <a:r>
              <a:rPr dirty="0" sz="2600" spc="-135" i="1">
                <a:latin typeface="Arial"/>
                <a:cs typeface="Arial"/>
              </a:rPr>
              <a:t> </a:t>
            </a:r>
            <a:r>
              <a:rPr dirty="0" sz="2600" spc="-65" i="1">
                <a:latin typeface="Arial"/>
                <a:cs typeface="Arial"/>
              </a:rPr>
              <a:t>the</a:t>
            </a:r>
            <a:r>
              <a:rPr dirty="0" sz="2600" spc="-135" i="1">
                <a:latin typeface="Arial"/>
                <a:cs typeface="Arial"/>
              </a:rPr>
              <a:t> </a:t>
            </a:r>
            <a:r>
              <a:rPr dirty="0" sz="2600" spc="-150" i="1">
                <a:latin typeface="Arial"/>
                <a:cs typeface="Arial"/>
              </a:rPr>
              <a:t>money</a:t>
            </a:r>
            <a:r>
              <a:rPr dirty="0" sz="2600" spc="-80" i="1">
                <a:latin typeface="Arial"/>
                <a:cs typeface="Arial"/>
              </a:rPr>
              <a:t> </a:t>
            </a:r>
            <a:r>
              <a:rPr dirty="0" sz="2600" spc="-140" i="1">
                <a:latin typeface="Arial"/>
                <a:cs typeface="Arial"/>
              </a:rPr>
              <a:t>also</a:t>
            </a:r>
            <a:r>
              <a:rPr dirty="0" sz="2600" spc="-135" i="1">
                <a:latin typeface="Arial"/>
                <a:cs typeface="Arial"/>
              </a:rPr>
              <a:t> </a:t>
            </a:r>
            <a:r>
              <a:rPr dirty="0" sz="2600" spc="-190" i="1">
                <a:latin typeface="Arial"/>
                <a:cs typeface="Arial"/>
              </a:rPr>
              <a:t>goes</a:t>
            </a:r>
            <a:r>
              <a:rPr dirty="0" sz="2600" spc="-135" i="1">
                <a:latin typeface="Arial"/>
                <a:cs typeface="Arial"/>
              </a:rPr>
              <a:t> </a:t>
            </a:r>
            <a:r>
              <a:rPr dirty="0" sz="2600" spc="-10" i="1">
                <a:latin typeface="Arial"/>
                <a:cs typeface="Arial"/>
              </a:rPr>
              <a:t>to</a:t>
            </a:r>
            <a:r>
              <a:rPr dirty="0" sz="2600" spc="-135" i="1">
                <a:latin typeface="Arial"/>
                <a:cs typeface="Arial"/>
              </a:rPr>
              <a:t> </a:t>
            </a:r>
            <a:r>
              <a:rPr dirty="0" sz="2600" spc="-114" i="1">
                <a:latin typeface="Arial"/>
                <a:cs typeface="Arial"/>
              </a:rPr>
              <a:t>medical</a:t>
            </a:r>
            <a:r>
              <a:rPr dirty="0" sz="2600" spc="-155" i="1">
                <a:latin typeface="Arial"/>
                <a:cs typeface="Arial"/>
              </a:rPr>
              <a:t> </a:t>
            </a:r>
            <a:r>
              <a:rPr dirty="0" sz="2600" spc="-200" i="1">
                <a:latin typeface="Arial"/>
                <a:cs typeface="Arial"/>
              </a:rPr>
              <a:t>expenses.</a:t>
            </a:r>
            <a:r>
              <a:rPr dirty="0" sz="2600" spc="-165" i="1">
                <a:latin typeface="Arial"/>
                <a:cs typeface="Arial"/>
              </a:rPr>
              <a:t> </a:t>
            </a:r>
            <a:r>
              <a:rPr dirty="0" sz="2600" spc="35" i="1">
                <a:latin typeface="Arial"/>
                <a:cs typeface="Arial"/>
              </a:rPr>
              <a:t>It</a:t>
            </a:r>
            <a:r>
              <a:rPr dirty="0" sz="2600" spc="-135" i="1">
                <a:latin typeface="Arial"/>
                <a:cs typeface="Arial"/>
              </a:rPr>
              <a:t> </a:t>
            </a:r>
            <a:r>
              <a:rPr dirty="0" sz="2600" spc="-145" i="1">
                <a:latin typeface="Arial"/>
                <a:cs typeface="Arial"/>
              </a:rPr>
              <a:t>feels</a:t>
            </a:r>
            <a:r>
              <a:rPr dirty="0" sz="2600" spc="-160" i="1">
                <a:latin typeface="Arial"/>
                <a:cs typeface="Arial"/>
              </a:rPr>
              <a:t> </a:t>
            </a:r>
            <a:r>
              <a:rPr dirty="0" sz="2600" spc="-95" i="1">
                <a:latin typeface="Arial"/>
                <a:cs typeface="Arial"/>
              </a:rPr>
              <a:t>like</a:t>
            </a:r>
            <a:r>
              <a:rPr dirty="0" sz="2600" spc="-145" i="1">
                <a:latin typeface="Arial"/>
                <a:cs typeface="Arial"/>
              </a:rPr>
              <a:t> </a:t>
            </a:r>
            <a:r>
              <a:rPr dirty="0" sz="2600" spc="-80" i="1">
                <a:latin typeface="Arial"/>
                <a:cs typeface="Arial"/>
              </a:rPr>
              <a:t>digging</a:t>
            </a:r>
            <a:r>
              <a:rPr dirty="0" sz="2600" spc="-170" i="1">
                <a:latin typeface="Arial"/>
                <a:cs typeface="Arial"/>
              </a:rPr>
              <a:t> </a:t>
            </a:r>
            <a:r>
              <a:rPr dirty="0" sz="2600" spc="-145" i="1">
                <a:latin typeface="Arial"/>
                <a:cs typeface="Arial"/>
              </a:rPr>
              <a:t>one</a:t>
            </a:r>
            <a:r>
              <a:rPr dirty="0" sz="2600" spc="-135" i="1">
                <a:latin typeface="Arial"/>
                <a:cs typeface="Arial"/>
              </a:rPr>
              <a:t> </a:t>
            </a:r>
            <a:r>
              <a:rPr dirty="0" sz="2600" spc="-114" i="1">
                <a:latin typeface="Arial"/>
                <a:cs typeface="Arial"/>
              </a:rPr>
              <a:t>hole</a:t>
            </a:r>
            <a:r>
              <a:rPr dirty="0" sz="2600" spc="-150" i="1">
                <a:latin typeface="Arial"/>
                <a:cs typeface="Arial"/>
              </a:rPr>
              <a:t> </a:t>
            </a:r>
            <a:r>
              <a:rPr dirty="0" sz="2600" spc="-5" i="1">
                <a:latin typeface="Arial"/>
                <a:cs typeface="Arial"/>
              </a:rPr>
              <a:t>to</a:t>
            </a:r>
            <a:r>
              <a:rPr dirty="0" sz="2600" spc="-135" i="1">
                <a:latin typeface="Arial"/>
                <a:cs typeface="Arial"/>
              </a:rPr>
              <a:t> </a:t>
            </a:r>
            <a:r>
              <a:rPr dirty="0" sz="2600" spc="30" i="1">
                <a:latin typeface="Arial"/>
                <a:cs typeface="Arial"/>
              </a:rPr>
              <a:t>fill</a:t>
            </a:r>
            <a:r>
              <a:rPr dirty="0" sz="2600" spc="-145" i="1">
                <a:latin typeface="Arial"/>
                <a:cs typeface="Arial"/>
              </a:rPr>
              <a:t> </a:t>
            </a:r>
            <a:r>
              <a:rPr dirty="0" sz="2600" spc="-100" i="1">
                <a:latin typeface="Arial"/>
                <a:cs typeface="Arial"/>
              </a:rPr>
              <a:t>another,</a:t>
            </a:r>
            <a:r>
              <a:rPr dirty="0" sz="2600" spc="-80" i="1">
                <a:latin typeface="Arial"/>
                <a:cs typeface="Arial"/>
              </a:rPr>
              <a:t> </a:t>
            </a:r>
            <a:r>
              <a:rPr dirty="0" sz="2600" spc="-55" i="1">
                <a:latin typeface="Arial"/>
                <a:cs typeface="Arial"/>
              </a:rPr>
              <a:t>Ma’am."</a:t>
            </a:r>
            <a:r>
              <a:rPr dirty="0" sz="2600" spc="-155" i="1">
                <a:latin typeface="Arial"/>
                <a:cs typeface="Arial"/>
              </a:rPr>
              <a:t> </a:t>
            </a:r>
            <a:r>
              <a:rPr dirty="0" sz="2600" spc="-110" i="1">
                <a:latin typeface="Arial"/>
                <a:cs typeface="Arial"/>
              </a:rPr>
              <a:t>(Dani,</a:t>
            </a:r>
            <a:r>
              <a:rPr dirty="0" sz="2600" spc="-160" i="1">
                <a:latin typeface="Arial"/>
                <a:cs typeface="Arial"/>
              </a:rPr>
              <a:t> </a:t>
            </a:r>
            <a:r>
              <a:rPr dirty="0" sz="2600" spc="-50" i="1">
                <a:latin typeface="Arial"/>
                <a:cs typeface="Arial"/>
              </a:rPr>
              <a:t>informal</a:t>
            </a:r>
            <a:r>
              <a:rPr dirty="0" sz="2600" spc="-135" i="1">
                <a:latin typeface="Arial"/>
                <a:cs typeface="Arial"/>
              </a:rPr>
              <a:t> </a:t>
            </a:r>
            <a:r>
              <a:rPr dirty="0" sz="2600" spc="-75" i="1">
                <a:latin typeface="Arial"/>
                <a:cs typeface="Arial"/>
              </a:rPr>
              <a:t>Interview)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805"/>
              </a:spcBef>
            </a:pPr>
            <a:endParaRPr sz="2600">
              <a:latin typeface="Arial"/>
              <a:cs typeface="Arial"/>
            </a:endParaRPr>
          </a:p>
          <a:p>
            <a:pPr marL="12700" marR="5080">
              <a:lnSpc>
                <a:spcPts val="2810"/>
              </a:lnSpc>
            </a:pPr>
            <a:r>
              <a:rPr dirty="0" sz="2600" spc="-310" i="1">
                <a:latin typeface="Arial"/>
                <a:cs typeface="Arial"/>
              </a:rPr>
              <a:t>Yes,</a:t>
            </a:r>
            <a:r>
              <a:rPr dirty="0" sz="2600" spc="-135" i="1">
                <a:latin typeface="Arial"/>
                <a:cs typeface="Arial"/>
              </a:rPr>
              <a:t> </a:t>
            </a:r>
            <a:r>
              <a:rPr dirty="0" sz="2600" spc="-20" i="1">
                <a:latin typeface="Arial"/>
                <a:cs typeface="Arial"/>
              </a:rPr>
              <a:t>it's</a:t>
            </a:r>
            <a:r>
              <a:rPr dirty="0" sz="2600" spc="-114" i="1">
                <a:latin typeface="Arial"/>
                <a:cs typeface="Arial"/>
              </a:rPr>
              <a:t> </a:t>
            </a:r>
            <a:r>
              <a:rPr dirty="0" sz="2600" spc="-55" i="1">
                <a:latin typeface="Arial"/>
                <a:cs typeface="Arial"/>
              </a:rPr>
              <a:t>true,</a:t>
            </a:r>
            <a:r>
              <a:rPr dirty="0" sz="2600" spc="-130" i="1">
                <a:latin typeface="Arial"/>
                <a:cs typeface="Arial"/>
              </a:rPr>
              <a:t> </a:t>
            </a:r>
            <a:r>
              <a:rPr dirty="0" sz="2600" spc="-155" i="1">
                <a:latin typeface="Arial"/>
                <a:cs typeface="Arial"/>
              </a:rPr>
              <a:t>my</a:t>
            </a:r>
            <a:r>
              <a:rPr dirty="0" sz="2600" spc="-114" i="1">
                <a:latin typeface="Arial"/>
                <a:cs typeface="Arial"/>
              </a:rPr>
              <a:t> </a:t>
            </a:r>
            <a:r>
              <a:rPr dirty="0" sz="2600" spc="-145" i="1">
                <a:latin typeface="Arial"/>
                <a:cs typeface="Arial"/>
              </a:rPr>
              <a:t>husband</a:t>
            </a:r>
            <a:r>
              <a:rPr dirty="0" sz="2600" spc="-150" i="1">
                <a:latin typeface="Arial"/>
                <a:cs typeface="Arial"/>
              </a:rPr>
              <a:t> </a:t>
            </a:r>
            <a:r>
              <a:rPr dirty="0" sz="2600" spc="-100" i="1">
                <a:latin typeface="Arial"/>
                <a:cs typeface="Arial"/>
              </a:rPr>
              <a:t>now</a:t>
            </a:r>
            <a:r>
              <a:rPr dirty="0" sz="2600" spc="-110" i="1">
                <a:latin typeface="Arial"/>
                <a:cs typeface="Arial"/>
              </a:rPr>
              <a:t> </a:t>
            </a:r>
            <a:r>
              <a:rPr dirty="0" sz="2600" spc="-185" i="1">
                <a:latin typeface="Arial"/>
                <a:cs typeface="Arial"/>
              </a:rPr>
              <a:t>has</a:t>
            </a:r>
            <a:r>
              <a:rPr dirty="0" sz="2600" spc="-114" i="1">
                <a:latin typeface="Arial"/>
                <a:cs typeface="Arial"/>
              </a:rPr>
              <a:t> </a:t>
            </a:r>
            <a:r>
              <a:rPr dirty="0" sz="2600" spc="-125" i="1">
                <a:latin typeface="Arial"/>
                <a:cs typeface="Arial"/>
              </a:rPr>
              <a:t>a </a:t>
            </a:r>
            <a:r>
              <a:rPr dirty="0" sz="2600" spc="-80" i="1">
                <a:latin typeface="Arial"/>
                <a:cs typeface="Arial"/>
              </a:rPr>
              <a:t>job,</a:t>
            </a:r>
            <a:r>
              <a:rPr dirty="0" sz="2600" spc="-114" i="1">
                <a:latin typeface="Arial"/>
                <a:cs typeface="Arial"/>
              </a:rPr>
              <a:t> </a:t>
            </a:r>
            <a:r>
              <a:rPr dirty="0" sz="2600" spc="-125" i="1">
                <a:latin typeface="Arial"/>
                <a:cs typeface="Arial"/>
              </a:rPr>
              <a:t>and</a:t>
            </a:r>
            <a:r>
              <a:rPr dirty="0" sz="2600" spc="-135" i="1">
                <a:latin typeface="Arial"/>
                <a:cs typeface="Arial"/>
              </a:rPr>
              <a:t> </a:t>
            </a:r>
            <a:r>
              <a:rPr dirty="0" sz="2600" spc="-75" i="1">
                <a:latin typeface="Arial"/>
                <a:cs typeface="Arial"/>
              </a:rPr>
              <a:t>the</a:t>
            </a:r>
            <a:r>
              <a:rPr dirty="0" sz="2600" spc="-120" i="1">
                <a:latin typeface="Arial"/>
                <a:cs typeface="Arial"/>
              </a:rPr>
              <a:t> </a:t>
            </a:r>
            <a:r>
              <a:rPr dirty="0" sz="2600" spc="-100" i="1">
                <a:latin typeface="Arial"/>
                <a:cs typeface="Arial"/>
              </a:rPr>
              <a:t>kitchen</a:t>
            </a:r>
            <a:r>
              <a:rPr dirty="0" sz="2600" spc="-130" i="1">
                <a:latin typeface="Arial"/>
                <a:cs typeface="Arial"/>
              </a:rPr>
              <a:t> </a:t>
            </a:r>
            <a:r>
              <a:rPr dirty="0" sz="2600" spc="-215" i="1">
                <a:latin typeface="Arial"/>
                <a:cs typeface="Arial"/>
              </a:rPr>
              <a:t>keeps</a:t>
            </a:r>
            <a:r>
              <a:rPr dirty="0" sz="2600" spc="-145" i="1">
                <a:latin typeface="Arial"/>
                <a:cs typeface="Arial"/>
              </a:rPr>
              <a:t> </a:t>
            </a:r>
            <a:r>
              <a:rPr dirty="0" sz="2600" spc="-80" i="1">
                <a:latin typeface="Arial"/>
                <a:cs typeface="Arial"/>
              </a:rPr>
              <a:t>running.</a:t>
            </a:r>
            <a:r>
              <a:rPr dirty="0" sz="2600" spc="-145" i="1">
                <a:latin typeface="Arial"/>
                <a:cs typeface="Arial"/>
              </a:rPr>
              <a:t> </a:t>
            </a:r>
            <a:r>
              <a:rPr dirty="0" sz="2600" spc="-25" i="1">
                <a:latin typeface="Arial"/>
                <a:cs typeface="Arial"/>
              </a:rPr>
              <a:t>But </a:t>
            </a:r>
            <a:r>
              <a:rPr dirty="0" sz="2600" spc="-155" i="1">
                <a:latin typeface="Arial"/>
                <a:cs typeface="Arial"/>
              </a:rPr>
              <a:t>my</a:t>
            </a:r>
            <a:r>
              <a:rPr dirty="0" sz="2600" spc="-114" i="1">
                <a:latin typeface="Arial"/>
                <a:cs typeface="Arial"/>
              </a:rPr>
              <a:t> </a:t>
            </a:r>
            <a:r>
              <a:rPr dirty="0" sz="2600" spc="-55" i="1">
                <a:latin typeface="Arial"/>
                <a:cs typeface="Arial"/>
              </a:rPr>
              <a:t>heart</a:t>
            </a:r>
            <a:r>
              <a:rPr dirty="0" sz="2600" spc="-130" i="1">
                <a:latin typeface="Arial"/>
                <a:cs typeface="Arial"/>
              </a:rPr>
              <a:t> </a:t>
            </a:r>
            <a:r>
              <a:rPr dirty="0" sz="2600" spc="-25" i="1">
                <a:latin typeface="Arial"/>
                <a:cs typeface="Arial"/>
              </a:rPr>
              <a:t>still</a:t>
            </a:r>
            <a:r>
              <a:rPr dirty="0" sz="2600" spc="-110" i="1">
                <a:latin typeface="Arial"/>
                <a:cs typeface="Arial"/>
              </a:rPr>
              <a:t> </a:t>
            </a:r>
            <a:r>
              <a:rPr dirty="0" sz="2600" spc="-145" i="1">
                <a:latin typeface="Arial"/>
                <a:cs typeface="Arial"/>
              </a:rPr>
              <a:t>feels</a:t>
            </a:r>
            <a:r>
              <a:rPr dirty="0" sz="2600" spc="-150" i="1">
                <a:latin typeface="Arial"/>
                <a:cs typeface="Arial"/>
              </a:rPr>
              <a:t> </a:t>
            </a:r>
            <a:r>
              <a:rPr dirty="0" sz="2600" spc="-185" i="1">
                <a:latin typeface="Arial"/>
                <a:cs typeface="Arial"/>
              </a:rPr>
              <a:t>uneasy.</a:t>
            </a:r>
            <a:r>
              <a:rPr dirty="0" sz="2600" spc="-135" i="1">
                <a:latin typeface="Arial"/>
                <a:cs typeface="Arial"/>
              </a:rPr>
              <a:t> </a:t>
            </a:r>
            <a:r>
              <a:rPr dirty="0" sz="2600" spc="-225" i="1">
                <a:latin typeface="Arial"/>
                <a:cs typeface="Arial"/>
              </a:rPr>
              <a:t>The</a:t>
            </a:r>
            <a:r>
              <a:rPr dirty="0" sz="2600" spc="-130" i="1">
                <a:latin typeface="Arial"/>
                <a:cs typeface="Arial"/>
              </a:rPr>
              <a:t> </a:t>
            </a:r>
            <a:r>
              <a:rPr dirty="0" sz="2600" spc="-100" i="1">
                <a:latin typeface="Arial"/>
                <a:cs typeface="Arial"/>
              </a:rPr>
              <a:t>children</a:t>
            </a:r>
            <a:r>
              <a:rPr dirty="0" sz="2600" spc="-140" i="1">
                <a:latin typeface="Arial"/>
                <a:cs typeface="Arial"/>
              </a:rPr>
              <a:t> </a:t>
            </a:r>
            <a:r>
              <a:rPr dirty="0" sz="2600" spc="-70" i="1">
                <a:latin typeface="Arial"/>
                <a:cs typeface="Arial"/>
              </a:rPr>
              <a:t>get</a:t>
            </a:r>
            <a:r>
              <a:rPr dirty="0" sz="2600" spc="-135" i="1">
                <a:latin typeface="Arial"/>
                <a:cs typeface="Arial"/>
              </a:rPr>
              <a:t> </a:t>
            </a:r>
            <a:r>
              <a:rPr dirty="0" sz="2600" spc="-165" i="1">
                <a:latin typeface="Arial"/>
                <a:cs typeface="Arial"/>
              </a:rPr>
              <a:t>sick</a:t>
            </a:r>
            <a:r>
              <a:rPr dirty="0" sz="2600" spc="-110" i="1">
                <a:latin typeface="Arial"/>
                <a:cs typeface="Arial"/>
              </a:rPr>
              <a:t> </a:t>
            </a:r>
            <a:r>
              <a:rPr dirty="0" sz="2600" spc="-215" i="1">
                <a:latin typeface="Arial"/>
                <a:cs typeface="Arial"/>
              </a:rPr>
              <a:t>so</a:t>
            </a:r>
            <a:r>
              <a:rPr dirty="0" sz="2600" spc="-105" i="1">
                <a:latin typeface="Arial"/>
                <a:cs typeface="Arial"/>
              </a:rPr>
              <a:t> </a:t>
            </a:r>
            <a:r>
              <a:rPr dirty="0" sz="2600" spc="-130" i="1">
                <a:latin typeface="Arial"/>
                <a:cs typeface="Arial"/>
              </a:rPr>
              <a:t>easily</a:t>
            </a:r>
            <a:r>
              <a:rPr dirty="0" sz="2600" spc="-145" i="1">
                <a:latin typeface="Arial"/>
                <a:cs typeface="Arial"/>
              </a:rPr>
              <a:t> </a:t>
            </a:r>
            <a:r>
              <a:rPr dirty="0" sz="2600" spc="-140" i="1">
                <a:latin typeface="Arial"/>
                <a:cs typeface="Arial"/>
              </a:rPr>
              <a:t>these</a:t>
            </a:r>
            <a:r>
              <a:rPr dirty="0" sz="2600" spc="-135" i="1">
                <a:latin typeface="Arial"/>
                <a:cs typeface="Arial"/>
              </a:rPr>
              <a:t> </a:t>
            </a:r>
            <a:r>
              <a:rPr dirty="0" sz="2600" spc="-150" i="1">
                <a:latin typeface="Arial"/>
                <a:cs typeface="Arial"/>
              </a:rPr>
              <a:t>days-</a:t>
            </a:r>
            <a:r>
              <a:rPr dirty="0" sz="2600" spc="-20" i="1">
                <a:latin typeface="Arial"/>
                <a:cs typeface="Arial"/>
              </a:rPr>
              <a:t>coughs </a:t>
            </a:r>
            <a:r>
              <a:rPr dirty="0" sz="2600" spc="-125" i="1">
                <a:latin typeface="Arial"/>
                <a:cs typeface="Arial"/>
              </a:rPr>
              <a:t>and</a:t>
            </a:r>
            <a:r>
              <a:rPr dirty="0" sz="2600" spc="-130" i="1">
                <a:latin typeface="Arial"/>
                <a:cs typeface="Arial"/>
              </a:rPr>
              <a:t> </a:t>
            </a:r>
            <a:r>
              <a:rPr dirty="0" sz="2600" spc="-150" i="1">
                <a:latin typeface="Arial"/>
                <a:cs typeface="Arial"/>
              </a:rPr>
              <a:t>colds,</a:t>
            </a:r>
            <a:r>
              <a:rPr dirty="0" sz="2600" spc="-95" i="1">
                <a:latin typeface="Arial"/>
                <a:cs typeface="Arial"/>
              </a:rPr>
              <a:t> </a:t>
            </a:r>
            <a:r>
              <a:rPr dirty="0" sz="2600" spc="-190" i="1">
                <a:latin typeface="Arial"/>
                <a:cs typeface="Arial"/>
              </a:rPr>
              <a:t>because</a:t>
            </a:r>
            <a:r>
              <a:rPr dirty="0" sz="2600" spc="-145" i="1">
                <a:latin typeface="Arial"/>
                <a:cs typeface="Arial"/>
              </a:rPr>
              <a:t> </a:t>
            </a:r>
            <a:r>
              <a:rPr dirty="0" sz="2600" spc="-30" i="1">
                <a:latin typeface="Arial"/>
                <a:cs typeface="Arial"/>
              </a:rPr>
              <a:t>of</a:t>
            </a:r>
            <a:r>
              <a:rPr dirty="0" sz="2600" spc="-110" i="1">
                <a:latin typeface="Arial"/>
                <a:cs typeface="Arial"/>
              </a:rPr>
              <a:t> </a:t>
            </a:r>
            <a:r>
              <a:rPr dirty="0" sz="2600" spc="-70" i="1">
                <a:latin typeface="Arial"/>
                <a:cs typeface="Arial"/>
              </a:rPr>
              <a:t>the</a:t>
            </a:r>
            <a:r>
              <a:rPr dirty="0" sz="2600" spc="-130" i="1">
                <a:latin typeface="Arial"/>
                <a:cs typeface="Arial"/>
              </a:rPr>
              <a:t> </a:t>
            </a:r>
            <a:r>
              <a:rPr dirty="0" sz="2600" spc="-110" i="1">
                <a:latin typeface="Arial"/>
                <a:cs typeface="Arial"/>
              </a:rPr>
              <a:t>dust</a:t>
            </a:r>
            <a:r>
              <a:rPr dirty="0" sz="2600" spc="-114" i="1">
                <a:latin typeface="Arial"/>
                <a:cs typeface="Arial"/>
              </a:rPr>
              <a:t> </a:t>
            </a:r>
            <a:r>
              <a:rPr dirty="0" sz="2600" spc="-125" i="1">
                <a:latin typeface="Arial"/>
                <a:cs typeface="Arial"/>
              </a:rPr>
              <a:t>everywhere.</a:t>
            </a:r>
            <a:r>
              <a:rPr dirty="0" sz="2600" spc="-150" i="1">
                <a:latin typeface="Arial"/>
                <a:cs typeface="Arial"/>
              </a:rPr>
              <a:t> Our</a:t>
            </a:r>
            <a:r>
              <a:rPr dirty="0" sz="2600" spc="-120" i="1">
                <a:latin typeface="Arial"/>
                <a:cs typeface="Arial"/>
              </a:rPr>
              <a:t> </a:t>
            </a:r>
            <a:r>
              <a:rPr dirty="0" sz="2600" spc="-85" i="1">
                <a:latin typeface="Arial"/>
                <a:cs typeface="Arial"/>
              </a:rPr>
              <a:t>village</a:t>
            </a:r>
            <a:r>
              <a:rPr dirty="0" sz="2600" spc="-125" i="1">
                <a:latin typeface="Arial"/>
                <a:cs typeface="Arial"/>
              </a:rPr>
              <a:t> </a:t>
            </a:r>
            <a:r>
              <a:rPr dirty="0" sz="2600" spc="-195" i="1">
                <a:latin typeface="Arial"/>
                <a:cs typeface="Arial"/>
              </a:rPr>
              <a:t>used</a:t>
            </a:r>
            <a:r>
              <a:rPr dirty="0" sz="2600" spc="-125" i="1">
                <a:latin typeface="Arial"/>
                <a:cs typeface="Arial"/>
              </a:rPr>
              <a:t> </a:t>
            </a:r>
            <a:r>
              <a:rPr dirty="0" sz="2600" i="1">
                <a:latin typeface="Arial"/>
                <a:cs typeface="Arial"/>
              </a:rPr>
              <a:t>to</a:t>
            </a:r>
            <a:r>
              <a:rPr dirty="0" sz="2600" spc="-105" i="1">
                <a:latin typeface="Arial"/>
                <a:cs typeface="Arial"/>
              </a:rPr>
              <a:t> </a:t>
            </a:r>
            <a:r>
              <a:rPr dirty="0" sz="2600" spc="-170" i="1">
                <a:latin typeface="Arial"/>
                <a:cs typeface="Arial"/>
              </a:rPr>
              <a:t>be</a:t>
            </a:r>
            <a:r>
              <a:rPr dirty="0" sz="2600" spc="-120" i="1">
                <a:latin typeface="Arial"/>
                <a:cs typeface="Arial"/>
              </a:rPr>
              <a:t> cool</a:t>
            </a:r>
            <a:r>
              <a:rPr dirty="0" sz="2600" spc="-110" i="1">
                <a:latin typeface="Arial"/>
                <a:cs typeface="Arial"/>
              </a:rPr>
              <a:t> </a:t>
            </a:r>
            <a:r>
              <a:rPr dirty="0" sz="2600" spc="-25" i="1">
                <a:latin typeface="Arial"/>
                <a:cs typeface="Arial"/>
              </a:rPr>
              <a:t>and </a:t>
            </a:r>
            <a:r>
              <a:rPr dirty="0" sz="2600" spc="-105" i="1">
                <a:latin typeface="Arial"/>
                <a:cs typeface="Arial"/>
              </a:rPr>
              <a:t>fresh,</a:t>
            </a:r>
            <a:r>
              <a:rPr dirty="0" sz="2600" spc="-130" i="1">
                <a:latin typeface="Arial"/>
                <a:cs typeface="Arial"/>
              </a:rPr>
              <a:t> </a:t>
            </a:r>
            <a:r>
              <a:rPr dirty="0" sz="2600" spc="-40" i="1">
                <a:latin typeface="Arial"/>
                <a:cs typeface="Arial"/>
              </a:rPr>
              <a:t>but</a:t>
            </a:r>
            <a:r>
              <a:rPr dirty="0" sz="2600" spc="-140" i="1">
                <a:latin typeface="Arial"/>
                <a:cs typeface="Arial"/>
              </a:rPr>
              <a:t> </a:t>
            </a:r>
            <a:r>
              <a:rPr dirty="0" sz="2600" spc="-100" i="1">
                <a:latin typeface="Arial"/>
                <a:cs typeface="Arial"/>
              </a:rPr>
              <a:t>now</a:t>
            </a:r>
            <a:r>
              <a:rPr dirty="0" sz="2600" spc="-110" i="1">
                <a:latin typeface="Arial"/>
                <a:cs typeface="Arial"/>
              </a:rPr>
              <a:t> </a:t>
            </a:r>
            <a:r>
              <a:rPr dirty="0" sz="2600" spc="85" i="1">
                <a:latin typeface="Arial"/>
                <a:cs typeface="Arial"/>
              </a:rPr>
              <a:t>it</a:t>
            </a:r>
            <a:r>
              <a:rPr dirty="0" sz="2600" spc="-125" i="1">
                <a:latin typeface="Arial"/>
                <a:cs typeface="Arial"/>
              </a:rPr>
              <a:t> </a:t>
            </a:r>
            <a:r>
              <a:rPr dirty="0" sz="2600" spc="-145" i="1">
                <a:latin typeface="Arial"/>
                <a:cs typeface="Arial"/>
              </a:rPr>
              <a:t>feels</a:t>
            </a:r>
            <a:r>
              <a:rPr dirty="0" sz="2600" spc="-140" i="1">
                <a:latin typeface="Arial"/>
                <a:cs typeface="Arial"/>
              </a:rPr>
              <a:t> </a:t>
            </a:r>
            <a:r>
              <a:rPr dirty="0" sz="2600" spc="-215" i="1">
                <a:latin typeface="Arial"/>
                <a:cs typeface="Arial"/>
              </a:rPr>
              <a:t>so</a:t>
            </a:r>
            <a:r>
              <a:rPr dirty="0" sz="2600" spc="-114" i="1">
                <a:latin typeface="Arial"/>
                <a:cs typeface="Arial"/>
              </a:rPr>
              <a:t> </a:t>
            </a:r>
            <a:r>
              <a:rPr dirty="0" sz="2600" spc="-40" i="1">
                <a:latin typeface="Arial"/>
                <a:cs typeface="Arial"/>
              </a:rPr>
              <a:t>hot</a:t>
            </a:r>
            <a:r>
              <a:rPr dirty="0" sz="2600" spc="-114" i="1">
                <a:latin typeface="Arial"/>
                <a:cs typeface="Arial"/>
              </a:rPr>
              <a:t> </a:t>
            </a:r>
            <a:r>
              <a:rPr dirty="0" sz="2600" spc="-80" i="1">
                <a:latin typeface="Arial"/>
                <a:cs typeface="Arial"/>
              </a:rPr>
              <a:t>(Intan,</a:t>
            </a:r>
            <a:r>
              <a:rPr dirty="0" sz="2600" spc="-150" i="1">
                <a:latin typeface="Arial"/>
                <a:cs typeface="Arial"/>
              </a:rPr>
              <a:t> </a:t>
            </a:r>
            <a:r>
              <a:rPr dirty="0" sz="2600" spc="-365" i="1">
                <a:latin typeface="Arial"/>
                <a:cs typeface="Arial"/>
              </a:rPr>
              <a:t>FGD</a:t>
            </a:r>
            <a:r>
              <a:rPr dirty="0" sz="2600" spc="-125" i="1">
                <a:latin typeface="Arial"/>
                <a:cs typeface="Arial"/>
              </a:rPr>
              <a:t> </a:t>
            </a:r>
            <a:r>
              <a:rPr dirty="0" sz="2600" i="1">
                <a:latin typeface="Arial"/>
                <a:cs typeface="Arial"/>
              </a:rPr>
              <a:t>with</a:t>
            </a:r>
            <a:r>
              <a:rPr dirty="0" sz="2600" spc="-120" i="1">
                <a:latin typeface="Arial"/>
                <a:cs typeface="Arial"/>
              </a:rPr>
              <a:t> </a:t>
            </a:r>
            <a:r>
              <a:rPr dirty="0" sz="2600" spc="-10" i="1">
                <a:latin typeface="Arial"/>
                <a:cs typeface="Arial"/>
              </a:rPr>
              <a:t>mothers)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5095" rIns="0" bIns="0" rtlCol="0" vert="horz">
            <a:spAutoFit/>
          </a:bodyPr>
          <a:lstStyle/>
          <a:p>
            <a:pPr marL="2338070" marR="5080" indent="-2320290">
              <a:lnSpc>
                <a:spcPts val="7020"/>
              </a:lnSpc>
              <a:spcBef>
                <a:spcPts val="985"/>
              </a:spcBef>
            </a:pPr>
            <a:r>
              <a:rPr dirty="0" sz="6500" spc="-440"/>
              <a:t>How</a:t>
            </a:r>
            <a:r>
              <a:rPr dirty="0" sz="6500" spc="-459"/>
              <a:t> </a:t>
            </a:r>
            <a:r>
              <a:rPr dirty="0" sz="6500" spc="-254"/>
              <a:t>about</a:t>
            </a:r>
            <a:r>
              <a:rPr dirty="0" sz="6500" spc="-405"/>
              <a:t> </a:t>
            </a:r>
            <a:r>
              <a:rPr dirty="0" sz="6500" spc="-155"/>
              <a:t>from</a:t>
            </a:r>
            <a:r>
              <a:rPr dirty="0" sz="6500" spc="-459"/>
              <a:t> </a:t>
            </a:r>
            <a:r>
              <a:rPr dirty="0" sz="6500" spc="-380"/>
              <a:t>economic </a:t>
            </a:r>
            <a:r>
              <a:rPr dirty="0" sz="6500" spc="-470"/>
              <a:t>Perspectives</a:t>
            </a:r>
            <a:endParaRPr sz="6500"/>
          </a:p>
        </p:txBody>
      </p:sp>
      <p:sp>
        <p:nvSpPr>
          <p:cNvPr id="3" name="object 3"/>
          <p:cNvSpPr txBox="1">
            <a:spLocks noGrp="1"/>
          </p:cNvSpPr>
          <p:nvPr>
            <p:ph type="subTitle" idx="4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5875">
              <a:lnSpc>
                <a:spcPct val="100000"/>
              </a:lnSpc>
              <a:spcBef>
                <a:spcPts val="100"/>
              </a:spcBef>
            </a:pPr>
            <a:r>
              <a:rPr dirty="0" sz="6000" spc="-560"/>
              <a:t>Rasyida</a:t>
            </a:r>
            <a:r>
              <a:rPr dirty="0" sz="6000" spc="-415"/>
              <a:t> </a:t>
            </a:r>
            <a:r>
              <a:rPr dirty="0" sz="6000" spc="-200"/>
              <a:t>Pertiwi</a:t>
            </a:r>
            <a:endParaRPr sz="60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98524" rIns="0" bIns="0" rtlCol="0" vert="horz">
            <a:spAutoFit/>
          </a:bodyPr>
          <a:lstStyle/>
          <a:p>
            <a:pPr marL="603250">
              <a:lnSpc>
                <a:spcPct val="100000"/>
              </a:lnSpc>
              <a:spcBef>
                <a:spcPts val="100"/>
              </a:spcBef>
            </a:pPr>
            <a:r>
              <a:rPr dirty="0" spc="-370"/>
              <a:t>Reflection</a:t>
            </a:r>
            <a:r>
              <a:rPr dirty="0" spc="-490"/>
              <a:t> </a:t>
            </a:r>
            <a:r>
              <a:rPr dirty="0" spc="-445"/>
              <a:t>and</a:t>
            </a:r>
            <a:r>
              <a:rPr dirty="0" spc="-475"/>
              <a:t> </a:t>
            </a:r>
            <a:r>
              <a:rPr dirty="0" spc="-530"/>
              <a:t>Discussion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38825" y="1047750"/>
            <a:ext cx="5129530" cy="5073650"/>
          </a:xfrm>
          <a:prstGeom prst="rect">
            <a:avLst/>
          </a:prstGeom>
        </p:spPr>
        <p:txBody>
          <a:bodyPr wrap="square" lIns="0" tIns="136525" rIns="0" bIns="0" rtlCol="0" vert="horz">
            <a:spAutoFit/>
          </a:bodyPr>
          <a:lstStyle/>
          <a:p>
            <a:pPr algn="ctr" marL="12700" marR="5080" indent="4445">
              <a:lnSpc>
                <a:spcPts val="7780"/>
              </a:lnSpc>
              <a:spcBef>
                <a:spcPts val="1075"/>
              </a:spcBef>
            </a:pPr>
            <a:r>
              <a:rPr dirty="0" sz="7200" spc="-525">
                <a:latin typeface="Arial"/>
                <a:cs typeface="Arial"/>
              </a:rPr>
              <a:t>People</a:t>
            </a:r>
            <a:r>
              <a:rPr dirty="0" sz="7200" spc="-480">
                <a:latin typeface="Arial"/>
                <a:cs typeface="Arial"/>
              </a:rPr>
              <a:t> </a:t>
            </a:r>
            <a:r>
              <a:rPr dirty="0" sz="7200" spc="-280">
                <a:latin typeface="Arial"/>
                <a:cs typeface="Arial"/>
              </a:rPr>
              <a:t>living </a:t>
            </a:r>
            <a:r>
              <a:rPr dirty="0" sz="7200" spc="-434">
                <a:latin typeface="Arial"/>
                <a:cs typeface="Arial"/>
              </a:rPr>
              <a:t>alongside</a:t>
            </a:r>
            <a:r>
              <a:rPr dirty="0" sz="7200" spc="-465">
                <a:latin typeface="Arial"/>
                <a:cs typeface="Arial"/>
              </a:rPr>
              <a:t> </a:t>
            </a:r>
            <a:r>
              <a:rPr dirty="0" sz="7200" spc="-450">
                <a:latin typeface="Arial"/>
                <a:cs typeface="Arial"/>
              </a:rPr>
              <a:t>coal </a:t>
            </a:r>
            <a:r>
              <a:rPr dirty="0" sz="7200" spc="-320">
                <a:latin typeface="Arial"/>
                <a:cs typeface="Arial"/>
              </a:rPr>
              <a:t>mining</a:t>
            </a:r>
            <a:endParaRPr sz="72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6790"/>
              </a:spcBef>
            </a:pPr>
            <a:r>
              <a:rPr dirty="0" sz="7200" spc="-560">
                <a:latin typeface="Arial"/>
                <a:cs typeface="Arial"/>
              </a:rPr>
              <a:t>Pro</a:t>
            </a:r>
            <a:r>
              <a:rPr dirty="0" sz="7200" spc="-495">
                <a:latin typeface="Arial"/>
                <a:cs typeface="Arial"/>
              </a:rPr>
              <a:t> </a:t>
            </a:r>
            <a:r>
              <a:rPr dirty="0" sz="7200" spc="-445">
                <a:latin typeface="Arial"/>
                <a:cs typeface="Arial"/>
              </a:rPr>
              <a:t>and</a:t>
            </a:r>
            <a:r>
              <a:rPr dirty="0" sz="7200" spc="-484">
                <a:latin typeface="Arial"/>
                <a:cs typeface="Arial"/>
              </a:rPr>
              <a:t> </a:t>
            </a:r>
            <a:r>
              <a:rPr dirty="0" sz="7200" spc="-755">
                <a:latin typeface="Arial"/>
                <a:cs typeface="Arial"/>
              </a:rPr>
              <a:t>Cons</a:t>
            </a:r>
            <a:endParaRPr sz="72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5117" y="174523"/>
            <a:ext cx="4712589" cy="6509004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75041" y="257822"/>
            <a:ext cx="4116958" cy="5686424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2363" y="371284"/>
            <a:ext cx="8056245" cy="6327775"/>
            <a:chOff x="32363" y="371284"/>
            <a:chExt cx="8056245" cy="632777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363" y="371284"/>
              <a:ext cx="3952621" cy="545947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71543" y="1012444"/>
              <a:ext cx="4116959" cy="56864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27341"/>
            <a:ext cx="12025630" cy="6231255"/>
            <a:chOff x="0" y="627341"/>
            <a:chExt cx="12025630" cy="62312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95902" y="1135689"/>
              <a:ext cx="4149471" cy="572230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45374" y="627405"/>
              <a:ext cx="4080255" cy="563562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627341"/>
              <a:ext cx="3844289" cy="530987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50660" y="100660"/>
            <a:ext cx="4706620" cy="6034405"/>
          </a:xfrm>
          <a:prstGeom prst="rect">
            <a:avLst/>
          </a:prstGeom>
        </p:spPr>
        <p:txBody>
          <a:bodyPr wrap="square" lIns="0" tIns="95250" rIns="0" bIns="0" rtlCol="0" vert="horz">
            <a:spAutoFit/>
          </a:bodyPr>
          <a:lstStyle/>
          <a:p>
            <a:pPr algn="ctr" marL="12065" marR="5080" indent="4445">
              <a:lnSpc>
                <a:spcPct val="90000"/>
              </a:lnSpc>
              <a:spcBef>
                <a:spcPts val="750"/>
              </a:spcBef>
            </a:pPr>
            <a:r>
              <a:rPr dirty="0" sz="5400" spc="-505">
                <a:latin typeface="Arial"/>
                <a:cs typeface="Arial"/>
              </a:rPr>
              <a:t>Co-</a:t>
            </a:r>
            <a:r>
              <a:rPr dirty="0" sz="5400" spc="-385">
                <a:latin typeface="Arial"/>
                <a:cs typeface="Arial"/>
              </a:rPr>
              <a:t>Designing </a:t>
            </a:r>
            <a:r>
              <a:rPr dirty="0" sz="5400" spc="-380">
                <a:latin typeface="Arial"/>
                <a:cs typeface="Arial"/>
              </a:rPr>
              <a:t>Sustainable </a:t>
            </a:r>
            <a:r>
              <a:rPr dirty="0" sz="5400" spc="-300">
                <a:latin typeface="Arial"/>
                <a:cs typeface="Arial"/>
              </a:rPr>
              <a:t>Futures:</a:t>
            </a:r>
            <a:r>
              <a:rPr dirty="0" sz="5400" spc="-345">
                <a:latin typeface="Arial"/>
                <a:cs typeface="Arial"/>
              </a:rPr>
              <a:t> </a:t>
            </a:r>
            <a:r>
              <a:rPr dirty="0" sz="5400" spc="-185">
                <a:latin typeface="Arial"/>
                <a:cs typeface="Arial"/>
              </a:rPr>
              <a:t>Mothers </a:t>
            </a:r>
            <a:r>
              <a:rPr dirty="0" sz="5400" spc="-325">
                <a:latin typeface="Arial"/>
                <a:cs typeface="Arial"/>
              </a:rPr>
              <a:t>Advocating</a:t>
            </a:r>
            <a:r>
              <a:rPr dirty="0" sz="5400" spc="-360">
                <a:latin typeface="Arial"/>
                <a:cs typeface="Arial"/>
              </a:rPr>
              <a:t> </a:t>
            </a:r>
            <a:r>
              <a:rPr dirty="0" sz="5400" spc="-25">
                <a:latin typeface="Arial"/>
                <a:cs typeface="Arial"/>
              </a:rPr>
              <a:t>for </a:t>
            </a:r>
            <a:r>
              <a:rPr dirty="0" sz="5400" spc="-320">
                <a:latin typeface="Arial"/>
                <a:cs typeface="Arial"/>
              </a:rPr>
              <a:t>Child</a:t>
            </a:r>
            <a:r>
              <a:rPr dirty="0" sz="5400" spc="-375">
                <a:latin typeface="Arial"/>
                <a:cs typeface="Arial"/>
              </a:rPr>
              <a:t> </a:t>
            </a:r>
            <a:r>
              <a:rPr dirty="0" sz="5400" spc="-265">
                <a:latin typeface="Arial"/>
                <a:cs typeface="Arial"/>
              </a:rPr>
              <a:t>Health</a:t>
            </a:r>
            <a:r>
              <a:rPr dirty="0" sz="5400" spc="-380">
                <a:latin typeface="Arial"/>
                <a:cs typeface="Arial"/>
              </a:rPr>
              <a:t> </a:t>
            </a:r>
            <a:r>
              <a:rPr dirty="0" sz="5400" spc="-355">
                <a:latin typeface="Arial"/>
                <a:cs typeface="Arial"/>
              </a:rPr>
              <a:t>and </a:t>
            </a:r>
            <a:r>
              <a:rPr dirty="0" sz="5400" spc="-114">
                <a:latin typeface="Arial"/>
                <a:cs typeface="Arial"/>
              </a:rPr>
              <a:t>Alternative </a:t>
            </a:r>
            <a:r>
              <a:rPr dirty="0" sz="5400" spc="-425">
                <a:latin typeface="Arial"/>
                <a:cs typeface="Arial"/>
              </a:rPr>
              <a:t>Economies</a:t>
            </a:r>
            <a:r>
              <a:rPr dirty="0" sz="5400" spc="-360">
                <a:latin typeface="Arial"/>
                <a:cs typeface="Arial"/>
              </a:rPr>
              <a:t> </a:t>
            </a:r>
            <a:r>
              <a:rPr dirty="0" sz="5400" spc="-25">
                <a:latin typeface="Arial"/>
                <a:cs typeface="Arial"/>
              </a:rPr>
              <a:t>in </a:t>
            </a:r>
            <a:r>
              <a:rPr dirty="0" sz="5400" spc="-315">
                <a:latin typeface="Arial"/>
                <a:cs typeface="Arial"/>
              </a:rPr>
              <a:t>Village</a:t>
            </a:r>
            <a:r>
              <a:rPr dirty="0" sz="5400" spc="-360">
                <a:latin typeface="Arial"/>
                <a:cs typeface="Arial"/>
              </a:rPr>
              <a:t> </a:t>
            </a:r>
            <a:r>
              <a:rPr dirty="0" sz="5400" spc="-950">
                <a:latin typeface="Arial"/>
                <a:cs typeface="Arial"/>
              </a:rPr>
              <a:t>X</a:t>
            </a:r>
            <a:endParaRPr sz="54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5117" y="174523"/>
            <a:ext cx="4712589" cy="6509004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4449317" y="609981"/>
            <a:ext cx="3297554" cy="69659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 spc="-140"/>
              <a:t>Mother’s</a:t>
            </a:r>
            <a:r>
              <a:rPr dirty="0" sz="4400" spc="-265"/>
              <a:t> </a:t>
            </a:r>
            <a:r>
              <a:rPr dirty="0" sz="4400" spc="-185"/>
              <a:t>hope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368300" y="2138552"/>
            <a:ext cx="10908030" cy="3245485"/>
          </a:xfrm>
          <a:prstGeom prst="rect">
            <a:avLst/>
          </a:prstGeom>
        </p:spPr>
        <p:txBody>
          <a:bodyPr wrap="square" lIns="0" tIns="159385" rIns="0" bIns="0" rtlCol="0" vert="horz">
            <a:spAutoFit/>
          </a:bodyPr>
          <a:lstStyle/>
          <a:p>
            <a:pPr algn="just" marL="12700" marR="5080">
              <a:lnSpc>
                <a:spcPct val="70000"/>
              </a:lnSpc>
              <a:spcBef>
                <a:spcPts val="1255"/>
              </a:spcBef>
            </a:pPr>
            <a:r>
              <a:rPr dirty="0" sz="3200" spc="-125" i="1">
                <a:latin typeface="Arial"/>
                <a:cs typeface="Arial"/>
              </a:rPr>
              <a:t>All</a:t>
            </a:r>
            <a:r>
              <a:rPr dirty="0" sz="3200" spc="-100" i="1">
                <a:latin typeface="Arial"/>
                <a:cs typeface="Arial"/>
              </a:rPr>
              <a:t> </a:t>
            </a:r>
            <a:r>
              <a:rPr dirty="0" sz="3200" spc="-114" i="1">
                <a:latin typeface="Arial"/>
                <a:cs typeface="Arial"/>
              </a:rPr>
              <a:t>parties</a:t>
            </a:r>
            <a:r>
              <a:rPr dirty="0" sz="3200" spc="-105" i="1">
                <a:latin typeface="Arial"/>
                <a:cs typeface="Arial"/>
              </a:rPr>
              <a:t> </a:t>
            </a:r>
            <a:r>
              <a:rPr dirty="0" sz="3200" spc="-160" i="1">
                <a:latin typeface="Arial"/>
                <a:cs typeface="Arial"/>
              </a:rPr>
              <a:t>must</a:t>
            </a:r>
            <a:r>
              <a:rPr dirty="0" sz="3200" spc="-65" i="1">
                <a:latin typeface="Arial"/>
                <a:cs typeface="Arial"/>
              </a:rPr>
              <a:t> </a:t>
            </a:r>
            <a:r>
              <a:rPr dirty="0" sz="3200" spc="-160" i="1">
                <a:latin typeface="Arial"/>
                <a:cs typeface="Arial"/>
              </a:rPr>
              <a:t>cooperate,</a:t>
            </a:r>
            <a:r>
              <a:rPr dirty="0" sz="3200" spc="-60" i="1">
                <a:latin typeface="Arial"/>
                <a:cs typeface="Arial"/>
              </a:rPr>
              <a:t> </a:t>
            </a:r>
            <a:r>
              <a:rPr dirty="0" sz="3200" spc="-50" i="1">
                <a:latin typeface="Arial"/>
                <a:cs typeface="Arial"/>
              </a:rPr>
              <a:t>from</a:t>
            </a:r>
            <a:r>
              <a:rPr dirty="0" sz="3200" spc="-105" i="1">
                <a:latin typeface="Arial"/>
                <a:cs typeface="Arial"/>
              </a:rPr>
              <a:t> </a:t>
            </a:r>
            <a:r>
              <a:rPr dirty="0" sz="3200" spc="-195" i="1">
                <a:latin typeface="Arial"/>
                <a:cs typeface="Arial"/>
              </a:rPr>
              <a:t>sub-</a:t>
            </a:r>
            <a:r>
              <a:rPr dirty="0" sz="3200" spc="-70" i="1">
                <a:latin typeface="Arial"/>
                <a:cs typeface="Arial"/>
              </a:rPr>
              <a:t>district</a:t>
            </a:r>
            <a:r>
              <a:rPr dirty="0" sz="3200" spc="-65" i="1">
                <a:latin typeface="Arial"/>
                <a:cs typeface="Arial"/>
              </a:rPr>
              <a:t> </a:t>
            </a:r>
            <a:r>
              <a:rPr dirty="0" sz="3200" spc="-260" i="1">
                <a:latin typeface="Arial"/>
                <a:cs typeface="Arial"/>
              </a:rPr>
              <a:t>heads</a:t>
            </a:r>
            <a:r>
              <a:rPr dirty="0" sz="3200" spc="40" i="1">
                <a:latin typeface="Arial"/>
                <a:cs typeface="Arial"/>
              </a:rPr>
              <a:t> </a:t>
            </a:r>
            <a:r>
              <a:rPr dirty="0" sz="3200" i="1">
                <a:latin typeface="Arial"/>
                <a:cs typeface="Arial"/>
              </a:rPr>
              <a:t>to</a:t>
            </a:r>
            <a:r>
              <a:rPr dirty="0" sz="3200" spc="-55" i="1">
                <a:latin typeface="Arial"/>
                <a:cs typeface="Arial"/>
              </a:rPr>
              <a:t> </a:t>
            </a:r>
            <a:r>
              <a:rPr dirty="0" sz="3200" spc="-125" i="1">
                <a:latin typeface="Arial"/>
                <a:cs typeface="Arial"/>
              </a:rPr>
              <a:t>village</a:t>
            </a:r>
            <a:r>
              <a:rPr dirty="0" sz="3200" spc="-45" i="1">
                <a:latin typeface="Arial"/>
                <a:cs typeface="Arial"/>
              </a:rPr>
              <a:t> </a:t>
            </a:r>
            <a:r>
              <a:rPr dirty="0" sz="3200" spc="-160" i="1">
                <a:latin typeface="Arial"/>
                <a:cs typeface="Arial"/>
              </a:rPr>
              <a:t>heads </a:t>
            </a:r>
            <a:r>
              <a:rPr dirty="0" sz="3200" i="1">
                <a:latin typeface="Arial"/>
                <a:cs typeface="Arial"/>
              </a:rPr>
              <a:t>to</a:t>
            </a:r>
            <a:r>
              <a:rPr dirty="0" sz="3200" spc="-10" i="1">
                <a:latin typeface="Arial"/>
                <a:cs typeface="Arial"/>
              </a:rPr>
              <a:t> </a:t>
            </a:r>
            <a:r>
              <a:rPr dirty="0" sz="3200" spc="-145" i="1">
                <a:latin typeface="Arial"/>
                <a:cs typeface="Arial"/>
              </a:rPr>
              <a:t>companies.</a:t>
            </a:r>
            <a:r>
              <a:rPr dirty="0" sz="3200" spc="20" i="1">
                <a:latin typeface="Arial"/>
                <a:cs typeface="Arial"/>
              </a:rPr>
              <a:t> </a:t>
            </a:r>
            <a:r>
              <a:rPr dirty="0" sz="3200" spc="-265" i="1">
                <a:latin typeface="Arial"/>
                <a:cs typeface="Arial"/>
              </a:rPr>
              <a:t>They</a:t>
            </a:r>
            <a:r>
              <a:rPr dirty="0" sz="3200" spc="40" i="1">
                <a:latin typeface="Arial"/>
                <a:cs typeface="Arial"/>
              </a:rPr>
              <a:t> </a:t>
            </a:r>
            <a:r>
              <a:rPr dirty="0" sz="3200" i="1">
                <a:latin typeface="Arial"/>
                <a:cs typeface="Arial"/>
              </a:rPr>
              <a:t>must</a:t>
            </a:r>
            <a:r>
              <a:rPr dirty="0" sz="3200" spc="20" i="1">
                <a:latin typeface="Arial"/>
                <a:cs typeface="Arial"/>
              </a:rPr>
              <a:t> </a:t>
            </a:r>
            <a:r>
              <a:rPr dirty="0" sz="3200" spc="-70" i="1">
                <a:latin typeface="Arial"/>
                <a:cs typeface="Arial"/>
              </a:rPr>
              <a:t>provide</a:t>
            </a:r>
            <a:r>
              <a:rPr dirty="0" sz="3200" spc="20" i="1">
                <a:latin typeface="Arial"/>
                <a:cs typeface="Arial"/>
              </a:rPr>
              <a:t> </a:t>
            </a:r>
            <a:r>
              <a:rPr dirty="0" sz="3200" i="1">
                <a:latin typeface="Arial"/>
                <a:cs typeface="Arial"/>
              </a:rPr>
              <a:t>input</a:t>
            </a:r>
            <a:r>
              <a:rPr dirty="0" sz="3200" spc="30" i="1">
                <a:latin typeface="Arial"/>
                <a:cs typeface="Arial"/>
              </a:rPr>
              <a:t> </a:t>
            </a:r>
            <a:r>
              <a:rPr dirty="0" sz="3200" i="1">
                <a:latin typeface="Arial"/>
                <a:cs typeface="Arial"/>
              </a:rPr>
              <a:t>and</a:t>
            </a:r>
            <a:r>
              <a:rPr dirty="0" sz="3200" spc="25" i="1">
                <a:latin typeface="Arial"/>
                <a:cs typeface="Arial"/>
              </a:rPr>
              <a:t> </a:t>
            </a:r>
            <a:r>
              <a:rPr dirty="0" sz="3200" spc="-65" i="1">
                <a:latin typeface="Arial"/>
                <a:cs typeface="Arial"/>
              </a:rPr>
              <a:t>provide</a:t>
            </a:r>
            <a:r>
              <a:rPr dirty="0" sz="3200" spc="20" i="1">
                <a:latin typeface="Arial"/>
                <a:cs typeface="Arial"/>
              </a:rPr>
              <a:t> </a:t>
            </a:r>
            <a:r>
              <a:rPr dirty="0" sz="3200" spc="-60" i="1">
                <a:latin typeface="Arial"/>
                <a:cs typeface="Arial"/>
              </a:rPr>
              <a:t>benefits</a:t>
            </a:r>
            <a:r>
              <a:rPr dirty="0" sz="3200" spc="25" i="1">
                <a:latin typeface="Arial"/>
                <a:cs typeface="Arial"/>
              </a:rPr>
              <a:t> </a:t>
            </a:r>
            <a:r>
              <a:rPr dirty="0" sz="3200" spc="-25" i="1">
                <a:latin typeface="Arial"/>
                <a:cs typeface="Arial"/>
              </a:rPr>
              <a:t>for </a:t>
            </a:r>
            <a:r>
              <a:rPr dirty="0" sz="3200" i="1">
                <a:latin typeface="Arial"/>
                <a:cs typeface="Arial"/>
              </a:rPr>
              <a:t>each</a:t>
            </a:r>
            <a:r>
              <a:rPr dirty="0" sz="3200" spc="-10" i="1">
                <a:latin typeface="Arial"/>
                <a:cs typeface="Arial"/>
              </a:rPr>
              <a:t>  </a:t>
            </a:r>
            <a:r>
              <a:rPr dirty="0" sz="3200" i="1">
                <a:latin typeface="Arial"/>
                <a:cs typeface="Arial"/>
              </a:rPr>
              <a:t>other</a:t>
            </a:r>
            <a:r>
              <a:rPr dirty="0" sz="3200" spc="5" i="1">
                <a:latin typeface="Arial"/>
                <a:cs typeface="Arial"/>
              </a:rPr>
              <a:t>  </a:t>
            </a:r>
            <a:r>
              <a:rPr dirty="0" sz="3200" i="1">
                <a:latin typeface="Arial"/>
                <a:cs typeface="Arial"/>
              </a:rPr>
              <a:t>in  the</a:t>
            </a:r>
            <a:r>
              <a:rPr dirty="0" sz="3200" spc="-10" i="1">
                <a:latin typeface="Arial"/>
                <a:cs typeface="Arial"/>
              </a:rPr>
              <a:t>  </a:t>
            </a:r>
            <a:r>
              <a:rPr dirty="0" sz="3200" i="1">
                <a:latin typeface="Arial"/>
                <a:cs typeface="Arial"/>
              </a:rPr>
              <a:t>future.  If  they</a:t>
            </a:r>
            <a:r>
              <a:rPr dirty="0" sz="3200" spc="-5" i="1">
                <a:latin typeface="Arial"/>
                <a:cs typeface="Arial"/>
              </a:rPr>
              <a:t>  </a:t>
            </a:r>
            <a:r>
              <a:rPr dirty="0" sz="3200" i="1">
                <a:latin typeface="Arial"/>
                <a:cs typeface="Arial"/>
              </a:rPr>
              <a:t>continue</a:t>
            </a:r>
            <a:r>
              <a:rPr dirty="0" sz="3200" spc="-5" i="1">
                <a:latin typeface="Arial"/>
                <a:cs typeface="Arial"/>
              </a:rPr>
              <a:t>  </a:t>
            </a:r>
            <a:r>
              <a:rPr dirty="0" sz="3200" i="1">
                <a:latin typeface="Arial"/>
                <a:cs typeface="Arial"/>
              </a:rPr>
              <a:t>mining  </a:t>
            </a:r>
            <a:r>
              <a:rPr dirty="0" sz="3200" spc="-10" i="1">
                <a:latin typeface="Arial"/>
                <a:cs typeface="Arial"/>
              </a:rPr>
              <a:t>without </a:t>
            </a:r>
            <a:r>
              <a:rPr dirty="0" sz="3200" spc="-105" i="1">
                <a:latin typeface="Arial"/>
                <a:cs typeface="Arial"/>
              </a:rPr>
              <a:t>reforestation,</a:t>
            </a:r>
            <a:r>
              <a:rPr dirty="0" sz="3200" spc="-100" i="1">
                <a:latin typeface="Arial"/>
                <a:cs typeface="Arial"/>
              </a:rPr>
              <a:t> </a:t>
            </a:r>
            <a:r>
              <a:rPr dirty="0" sz="3200" spc="-110" i="1">
                <a:latin typeface="Arial"/>
                <a:cs typeface="Arial"/>
              </a:rPr>
              <a:t>our</a:t>
            </a:r>
            <a:r>
              <a:rPr dirty="0" sz="3200" spc="-85" i="1">
                <a:latin typeface="Arial"/>
                <a:cs typeface="Arial"/>
              </a:rPr>
              <a:t> </a:t>
            </a:r>
            <a:r>
              <a:rPr dirty="0" sz="3200" spc="-125" i="1">
                <a:latin typeface="Arial"/>
                <a:cs typeface="Arial"/>
              </a:rPr>
              <a:t>village</a:t>
            </a:r>
            <a:r>
              <a:rPr dirty="0" sz="3200" spc="-105" i="1">
                <a:latin typeface="Arial"/>
                <a:cs typeface="Arial"/>
              </a:rPr>
              <a:t> </a:t>
            </a:r>
            <a:r>
              <a:rPr dirty="0" sz="3200" spc="-165" i="1">
                <a:latin typeface="Arial"/>
                <a:cs typeface="Arial"/>
              </a:rPr>
              <a:t>could</a:t>
            </a:r>
            <a:r>
              <a:rPr dirty="0" sz="3200" spc="-85" i="1">
                <a:latin typeface="Arial"/>
                <a:cs typeface="Arial"/>
              </a:rPr>
              <a:t> </a:t>
            </a:r>
            <a:r>
              <a:rPr dirty="0" sz="3200" spc="-225" i="1">
                <a:latin typeface="Arial"/>
                <a:cs typeface="Arial"/>
              </a:rPr>
              <a:t>be</a:t>
            </a:r>
            <a:r>
              <a:rPr dirty="0" sz="3200" spc="-95" i="1">
                <a:latin typeface="Arial"/>
                <a:cs typeface="Arial"/>
              </a:rPr>
              <a:t> </a:t>
            </a:r>
            <a:r>
              <a:rPr dirty="0" sz="3200" spc="-180" i="1">
                <a:latin typeface="Arial"/>
                <a:cs typeface="Arial"/>
              </a:rPr>
              <a:t>destroyed</a:t>
            </a:r>
            <a:r>
              <a:rPr dirty="0" sz="3200" spc="-105" i="1">
                <a:latin typeface="Arial"/>
                <a:cs typeface="Arial"/>
              </a:rPr>
              <a:t> </a:t>
            </a:r>
            <a:r>
              <a:rPr dirty="0" sz="3200" spc="-165" i="1">
                <a:latin typeface="Arial"/>
                <a:cs typeface="Arial"/>
              </a:rPr>
              <a:t>and</a:t>
            </a:r>
            <a:r>
              <a:rPr dirty="0" sz="3200" spc="-105" i="1">
                <a:latin typeface="Arial"/>
                <a:cs typeface="Arial"/>
              </a:rPr>
              <a:t> </a:t>
            </a:r>
            <a:r>
              <a:rPr dirty="0" sz="3200" spc="-175" i="1">
                <a:latin typeface="Arial"/>
                <a:cs typeface="Arial"/>
              </a:rPr>
              <a:t>sink.</a:t>
            </a:r>
            <a:r>
              <a:rPr dirty="0" sz="3200" spc="-95" i="1">
                <a:latin typeface="Arial"/>
                <a:cs typeface="Arial"/>
              </a:rPr>
              <a:t> </a:t>
            </a:r>
            <a:r>
              <a:rPr dirty="0" sz="3200" i="1">
                <a:latin typeface="Arial"/>
                <a:cs typeface="Arial"/>
              </a:rPr>
              <a:t>If</a:t>
            </a:r>
            <a:r>
              <a:rPr dirty="0" sz="3200" spc="-100" i="1">
                <a:latin typeface="Arial"/>
                <a:cs typeface="Arial"/>
              </a:rPr>
              <a:t> </a:t>
            </a:r>
            <a:r>
              <a:rPr dirty="0" sz="3200" spc="-130" i="1">
                <a:latin typeface="Arial"/>
                <a:cs typeface="Arial"/>
              </a:rPr>
              <a:t>they</a:t>
            </a:r>
            <a:r>
              <a:rPr dirty="0" sz="3200" spc="-100" i="1">
                <a:latin typeface="Arial"/>
                <a:cs typeface="Arial"/>
              </a:rPr>
              <a:t> </a:t>
            </a:r>
            <a:r>
              <a:rPr dirty="0" sz="3200" spc="-10" i="1">
                <a:latin typeface="Arial"/>
                <a:cs typeface="Arial"/>
              </a:rPr>
              <a:t>unite-</a:t>
            </a:r>
            <a:endParaRPr sz="3200">
              <a:latin typeface="Arial"/>
              <a:cs typeface="Arial"/>
            </a:endParaRPr>
          </a:p>
          <a:p>
            <a:pPr algn="just" marL="12700" marR="5080">
              <a:lnSpc>
                <a:spcPct val="70000"/>
              </a:lnSpc>
            </a:pPr>
            <a:r>
              <a:rPr dirty="0" sz="3200" spc="-85" i="1">
                <a:latin typeface="Arial"/>
                <a:cs typeface="Arial"/>
              </a:rPr>
              <a:t>-</a:t>
            </a:r>
            <a:r>
              <a:rPr dirty="0" sz="3200" spc="-175" i="1">
                <a:latin typeface="Arial"/>
                <a:cs typeface="Arial"/>
              </a:rPr>
              <a:t>companies,</a:t>
            </a:r>
            <a:r>
              <a:rPr dirty="0" sz="3200" spc="-50" i="1">
                <a:latin typeface="Arial"/>
                <a:cs typeface="Arial"/>
              </a:rPr>
              <a:t> </a:t>
            </a:r>
            <a:r>
              <a:rPr dirty="0" sz="3200" spc="-195" i="1">
                <a:latin typeface="Arial"/>
                <a:cs typeface="Arial"/>
              </a:rPr>
              <a:t>sub-</a:t>
            </a:r>
            <a:r>
              <a:rPr dirty="0" sz="3200" spc="-25" i="1">
                <a:latin typeface="Arial"/>
                <a:cs typeface="Arial"/>
              </a:rPr>
              <a:t>district</a:t>
            </a:r>
            <a:r>
              <a:rPr dirty="0" sz="3200" spc="-135" i="1">
                <a:latin typeface="Arial"/>
                <a:cs typeface="Arial"/>
              </a:rPr>
              <a:t> </a:t>
            </a:r>
            <a:r>
              <a:rPr dirty="0" sz="3200" spc="-170" i="1">
                <a:latin typeface="Arial"/>
                <a:cs typeface="Arial"/>
              </a:rPr>
              <a:t>heads,</a:t>
            </a:r>
            <a:r>
              <a:rPr dirty="0" sz="3200" spc="-55" i="1">
                <a:latin typeface="Arial"/>
                <a:cs typeface="Arial"/>
              </a:rPr>
              <a:t> </a:t>
            </a:r>
            <a:r>
              <a:rPr dirty="0" sz="3200" spc="-85" i="1">
                <a:latin typeface="Arial"/>
                <a:cs typeface="Arial"/>
              </a:rPr>
              <a:t>village</a:t>
            </a:r>
            <a:r>
              <a:rPr dirty="0" sz="3200" spc="-65" i="1">
                <a:latin typeface="Arial"/>
                <a:cs typeface="Arial"/>
              </a:rPr>
              <a:t> </a:t>
            </a:r>
            <a:r>
              <a:rPr dirty="0" sz="3200" spc="-170" i="1">
                <a:latin typeface="Arial"/>
                <a:cs typeface="Arial"/>
              </a:rPr>
              <a:t>heads,</a:t>
            </a:r>
            <a:r>
              <a:rPr dirty="0" sz="3200" spc="-55" i="1">
                <a:latin typeface="Arial"/>
                <a:cs typeface="Arial"/>
              </a:rPr>
              <a:t> </a:t>
            </a:r>
            <a:r>
              <a:rPr dirty="0" sz="3200" spc="-50" i="1">
                <a:latin typeface="Arial"/>
                <a:cs typeface="Arial"/>
              </a:rPr>
              <a:t>and</a:t>
            </a:r>
            <a:r>
              <a:rPr dirty="0" sz="3200" spc="-60" i="1">
                <a:latin typeface="Arial"/>
                <a:cs typeface="Arial"/>
              </a:rPr>
              <a:t> </a:t>
            </a:r>
            <a:r>
              <a:rPr dirty="0" sz="3200" spc="-165" i="1">
                <a:latin typeface="Arial"/>
                <a:cs typeface="Arial"/>
              </a:rPr>
              <a:t>residents-</a:t>
            </a:r>
            <a:r>
              <a:rPr dirty="0" sz="3200" spc="-85" i="1">
                <a:latin typeface="Arial"/>
                <a:cs typeface="Arial"/>
              </a:rPr>
              <a:t>-</a:t>
            </a:r>
            <a:r>
              <a:rPr dirty="0" sz="3200" spc="-10" i="1">
                <a:latin typeface="Arial"/>
                <a:cs typeface="Arial"/>
              </a:rPr>
              <a:t>after </a:t>
            </a:r>
            <a:r>
              <a:rPr dirty="0" sz="3200" spc="-80" i="1">
                <a:latin typeface="Arial"/>
                <a:cs typeface="Arial"/>
              </a:rPr>
              <a:t>mining,</a:t>
            </a:r>
            <a:r>
              <a:rPr dirty="0" sz="3200" spc="-145" i="1">
                <a:latin typeface="Arial"/>
                <a:cs typeface="Arial"/>
              </a:rPr>
              <a:t> </a:t>
            </a:r>
            <a:r>
              <a:rPr dirty="0" sz="3200" spc="-85" i="1">
                <a:latin typeface="Arial"/>
                <a:cs typeface="Arial"/>
              </a:rPr>
              <a:t>they</a:t>
            </a:r>
            <a:r>
              <a:rPr dirty="0" sz="3200" spc="-135" i="1">
                <a:latin typeface="Arial"/>
                <a:cs typeface="Arial"/>
              </a:rPr>
              <a:t> </a:t>
            </a:r>
            <a:r>
              <a:rPr dirty="0" sz="3200" spc="-95" i="1">
                <a:latin typeface="Arial"/>
                <a:cs typeface="Arial"/>
              </a:rPr>
              <a:t>reforest</a:t>
            </a:r>
            <a:r>
              <a:rPr dirty="0" sz="3200" spc="-130" i="1">
                <a:latin typeface="Arial"/>
                <a:cs typeface="Arial"/>
              </a:rPr>
              <a:t> </a:t>
            </a:r>
            <a:r>
              <a:rPr dirty="0" sz="3200" spc="-10" i="1">
                <a:latin typeface="Arial"/>
                <a:cs typeface="Arial"/>
              </a:rPr>
              <a:t>the</a:t>
            </a:r>
            <a:r>
              <a:rPr dirty="0" sz="3200" spc="-125" i="1">
                <a:latin typeface="Arial"/>
                <a:cs typeface="Arial"/>
              </a:rPr>
              <a:t> </a:t>
            </a:r>
            <a:r>
              <a:rPr dirty="0" sz="3200" spc="-70" i="1">
                <a:latin typeface="Arial"/>
                <a:cs typeface="Arial"/>
              </a:rPr>
              <a:t>land</a:t>
            </a:r>
            <a:r>
              <a:rPr dirty="0" sz="3200" spc="-55" i="1">
                <a:latin typeface="Arial"/>
                <a:cs typeface="Arial"/>
              </a:rPr>
              <a:t> </a:t>
            </a:r>
            <a:r>
              <a:rPr dirty="0" sz="3200" spc="-285" i="1">
                <a:latin typeface="Arial"/>
                <a:cs typeface="Arial"/>
              </a:rPr>
              <a:t>so</a:t>
            </a:r>
            <a:r>
              <a:rPr dirty="0" sz="3200" spc="60" i="1">
                <a:latin typeface="Arial"/>
                <a:cs typeface="Arial"/>
              </a:rPr>
              <a:t> </a:t>
            </a:r>
            <a:r>
              <a:rPr dirty="0" sz="3200" i="1">
                <a:latin typeface="Arial"/>
                <a:cs typeface="Arial"/>
              </a:rPr>
              <a:t>that</a:t>
            </a:r>
            <a:r>
              <a:rPr dirty="0" sz="3200" spc="-65" i="1">
                <a:latin typeface="Arial"/>
                <a:cs typeface="Arial"/>
              </a:rPr>
              <a:t> </a:t>
            </a:r>
            <a:r>
              <a:rPr dirty="0" sz="3200" spc="80" i="1">
                <a:latin typeface="Arial"/>
                <a:cs typeface="Arial"/>
              </a:rPr>
              <a:t>it</a:t>
            </a:r>
            <a:r>
              <a:rPr dirty="0" sz="3200" spc="-70" i="1">
                <a:latin typeface="Arial"/>
                <a:cs typeface="Arial"/>
              </a:rPr>
              <a:t> </a:t>
            </a:r>
            <a:r>
              <a:rPr dirty="0" sz="3200" spc="-140" i="1">
                <a:latin typeface="Arial"/>
                <a:cs typeface="Arial"/>
              </a:rPr>
              <a:t>remains</a:t>
            </a:r>
            <a:r>
              <a:rPr dirty="0" sz="3200" spc="-65" i="1">
                <a:latin typeface="Arial"/>
                <a:cs typeface="Arial"/>
              </a:rPr>
              <a:t> </a:t>
            </a:r>
            <a:r>
              <a:rPr dirty="0" sz="3200" spc="-145" i="1">
                <a:latin typeface="Arial"/>
                <a:cs typeface="Arial"/>
              </a:rPr>
              <a:t>green,</a:t>
            </a:r>
            <a:r>
              <a:rPr dirty="0" sz="3200" spc="-65" i="1">
                <a:latin typeface="Arial"/>
                <a:cs typeface="Arial"/>
              </a:rPr>
              <a:t> </a:t>
            </a:r>
            <a:r>
              <a:rPr dirty="0" sz="3200" spc="-285" i="1">
                <a:latin typeface="Arial"/>
                <a:cs typeface="Arial"/>
              </a:rPr>
              <a:t>so</a:t>
            </a:r>
            <a:r>
              <a:rPr dirty="0" sz="3200" spc="60" i="1">
                <a:latin typeface="Arial"/>
                <a:cs typeface="Arial"/>
              </a:rPr>
              <a:t> </a:t>
            </a:r>
            <a:r>
              <a:rPr dirty="0" sz="3200" spc="-10" i="1">
                <a:latin typeface="Arial"/>
                <a:cs typeface="Arial"/>
              </a:rPr>
              <a:t>the</a:t>
            </a:r>
            <a:r>
              <a:rPr dirty="0" sz="3200" spc="-70" i="1">
                <a:latin typeface="Arial"/>
                <a:cs typeface="Arial"/>
              </a:rPr>
              <a:t> </a:t>
            </a:r>
            <a:r>
              <a:rPr dirty="0" sz="3200" spc="-300" i="1">
                <a:latin typeface="Arial"/>
                <a:cs typeface="Arial"/>
              </a:rPr>
              <a:t>key </a:t>
            </a:r>
            <a:r>
              <a:rPr dirty="0" sz="3200" i="1">
                <a:latin typeface="Arial"/>
                <a:cs typeface="Arial"/>
              </a:rPr>
              <a:t>is</a:t>
            </a:r>
            <a:r>
              <a:rPr dirty="0" sz="3200" spc="-110" i="1">
                <a:latin typeface="Arial"/>
                <a:cs typeface="Arial"/>
              </a:rPr>
              <a:t> </a:t>
            </a:r>
            <a:r>
              <a:rPr dirty="0" sz="3200" spc="-75" i="1">
                <a:latin typeface="Arial"/>
                <a:cs typeface="Arial"/>
              </a:rPr>
              <a:t>collaboration.</a:t>
            </a:r>
            <a:r>
              <a:rPr dirty="0" sz="3200" spc="-85" i="1">
                <a:latin typeface="Arial"/>
                <a:cs typeface="Arial"/>
              </a:rPr>
              <a:t> </a:t>
            </a:r>
            <a:r>
              <a:rPr dirty="0" sz="3200" i="1">
                <a:latin typeface="Arial"/>
                <a:cs typeface="Arial"/>
              </a:rPr>
              <a:t>If</a:t>
            </a:r>
            <a:r>
              <a:rPr dirty="0" sz="3200" spc="-85" i="1">
                <a:latin typeface="Arial"/>
                <a:cs typeface="Arial"/>
              </a:rPr>
              <a:t> </a:t>
            </a:r>
            <a:r>
              <a:rPr dirty="0" sz="3200" i="1">
                <a:latin typeface="Arial"/>
                <a:cs typeface="Arial"/>
              </a:rPr>
              <a:t>the</a:t>
            </a:r>
            <a:r>
              <a:rPr dirty="0" sz="3200" spc="-100" i="1">
                <a:latin typeface="Arial"/>
                <a:cs typeface="Arial"/>
              </a:rPr>
              <a:t> </a:t>
            </a:r>
            <a:r>
              <a:rPr dirty="0" sz="3200" spc="-20" i="1">
                <a:latin typeface="Arial"/>
                <a:cs typeface="Arial"/>
              </a:rPr>
              <a:t>land</a:t>
            </a:r>
            <a:r>
              <a:rPr dirty="0" sz="3200" spc="-80" i="1">
                <a:latin typeface="Arial"/>
                <a:cs typeface="Arial"/>
              </a:rPr>
              <a:t> </a:t>
            </a:r>
            <a:r>
              <a:rPr dirty="0" sz="3200" i="1">
                <a:latin typeface="Arial"/>
                <a:cs typeface="Arial"/>
              </a:rPr>
              <a:t>is</a:t>
            </a:r>
            <a:r>
              <a:rPr dirty="0" sz="3200" spc="-95" i="1">
                <a:latin typeface="Arial"/>
                <a:cs typeface="Arial"/>
              </a:rPr>
              <a:t> mined, </a:t>
            </a:r>
            <a:r>
              <a:rPr dirty="0" sz="3200" spc="80" i="1">
                <a:latin typeface="Arial"/>
                <a:cs typeface="Arial"/>
              </a:rPr>
              <a:t>it</a:t>
            </a:r>
            <a:r>
              <a:rPr dirty="0" sz="3200" spc="-95" i="1">
                <a:latin typeface="Arial"/>
                <a:cs typeface="Arial"/>
              </a:rPr>
              <a:t> </a:t>
            </a:r>
            <a:r>
              <a:rPr dirty="0" sz="3200" spc="-50" i="1">
                <a:latin typeface="Arial"/>
                <a:cs typeface="Arial"/>
              </a:rPr>
              <a:t>must</a:t>
            </a:r>
            <a:r>
              <a:rPr dirty="0" sz="3200" spc="-90" i="1">
                <a:latin typeface="Arial"/>
                <a:cs typeface="Arial"/>
              </a:rPr>
              <a:t> </a:t>
            </a:r>
            <a:r>
              <a:rPr dirty="0" sz="3200" spc="-30" i="1">
                <a:latin typeface="Arial"/>
                <a:cs typeface="Arial"/>
              </a:rPr>
              <a:t>be</a:t>
            </a:r>
            <a:r>
              <a:rPr dirty="0" sz="3200" spc="-95" i="1">
                <a:latin typeface="Arial"/>
                <a:cs typeface="Arial"/>
              </a:rPr>
              <a:t> </a:t>
            </a:r>
            <a:r>
              <a:rPr dirty="0" sz="3200" i="1">
                <a:latin typeface="Arial"/>
                <a:cs typeface="Arial"/>
              </a:rPr>
              <a:t>filled</a:t>
            </a:r>
            <a:r>
              <a:rPr dirty="0" sz="3200" spc="-80" i="1">
                <a:latin typeface="Arial"/>
                <a:cs typeface="Arial"/>
              </a:rPr>
              <a:t> </a:t>
            </a:r>
            <a:r>
              <a:rPr dirty="0" sz="3200" spc="-140" i="1">
                <a:latin typeface="Arial"/>
                <a:cs typeface="Arial"/>
              </a:rPr>
              <a:t>back</a:t>
            </a:r>
            <a:r>
              <a:rPr dirty="0" sz="3200" spc="-80" i="1">
                <a:latin typeface="Arial"/>
                <a:cs typeface="Arial"/>
              </a:rPr>
              <a:t> </a:t>
            </a:r>
            <a:r>
              <a:rPr dirty="0" sz="3200" i="1">
                <a:latin typeface="Arial"/>
                <a:cs typeface="Arial"/>
              </a:rPr>
              <a:t>in.</a:t>
            </a:r>
            <a:r>
              <a:rPr dirty="0" sz="3200" spc="-90" i="1">
                <a:latin typeface="Arial"/>
                <a:cs typeface="Arial"/>
              </a:rPr>
              <a:t> </a:t>
            </a:r>
            <a:r>
              <a:rPr dirty="0" sz="3200" spc="-475" i="1">
                <a:latin typeface="Arial"/>
                <a:cs typeface="Arial"/>
              </a:rPr>
              <a:t>So </a:t>
            </a:r>
            <a:r>
              <a:rPr dirty="0" sz="3200" spc="-65" i="1">
                <a:latin typeface="Arial"/>
                <a:cs typeface="Arial"/>
              </a:rPr>
              <a:t>that’s</a:t>
            </a:r>
            <a:r>
              <a:rPr dirty="0" sz="3200" spc="-160" i="1">
                <a:latin typeface="Arial"/>
                <a:cs typeface="Arial"/>
              </a:rPr>
              <a:t> </a:t>
            </a:r>
            <a:r>
              <a:rPr dirty="0" sz="3200" spc="-90" i="1">
                <a:latin typeface="Arial"/>
                <a:cs typeface="Arial"/>
              </a:rPr>
              <a:t>the</a:t>
            </a:r>
            <a:r>
              <a:rPr dirty="0" sz="3200" spc="-130" i="1">
                <a:latin typeface="Arial"/>
                <a:cs typeface="Arial"/>
              </a:rPr>
              <a:t> </a:t>
            </a:r>
            <a:r>
              <a:rPr dirty="0" sz="3200" spc="-135" i="1">
                <a:latin typeface="Arial"/>
                <a:cs typeface="Arial"/>
              </a:rPr>
              <a:t>importance</a:t>
            </a:r>
            <a:r>
              <a:rPr dirty="0" sz="3200" spc="-90" i="1">
                <a:latin typeface="Arial"/>
                <a:cs typeface="Arial"/>
              </a:rPr>
              <a:t> </a:t>
            </a:r>
            <a:r>
              <a:rPr dirty="0" sz="3200" spc="-10" i="1">
                <a:latin typeface="Arial"/>
                <a:cs typeface="Arial"/>
              </a:rPr>
              <a:t>of</a:t>
            </a:r>
            <a:r>
              <a:rPr dirty="0" sz="3200" spc="-75" i="1">
                <a:latin typeface="Arial"/>
                <a:cs typeface="Arial"/>
              </a:rPr>
              <a:t> </a:t>
            </a:r>
            <a:r>
              <a:rPr dirty="0" sz="3200" spc="-100" i="1">
                <a:latin typeface="Arial"/>
                <a:cs typeface="Arial"/>
              </a:rPr>
              <a:t>collaboration.</a:t>
            </a:r>
            <a:r>
              <a:rPr dirty="0" sz="3200" spc="-50" i="1">
                <a:latin typeface="Arial"/>
                <a:cs typeface="Arial"/>
              </a:rPr>
              <a:t> </a:t>
            </a:r>
            <a:r>
              <a:rPr dirty="0" sz="3200" spc="-254" i="1">
                <a:latin typeface="Arial"/>
                <a:cs typeface="Arial"/>
              </a:rPr>
              <a:t>There</a:t>
            </a:r>
            <a:r>
              <a:rPr dirty="0" sz="3200" spc="35" i="1">
                <a:latin typeface="Arial"/>
                <a:cs typeface="Arial"/>
              </a:rPr>
              <a:t> </a:t>
            </a:r>
            <a:r>
              <a:rPr dirty="0" sz="3200" spc="-160" i="1">
                <a:latin typeface="Arial"/>
                <a:cs typeface="Arial"/>
              </a:rPr>
              <a:t>must</a:t>
            </a:r>
            <a:r>
              <a:rPr dirty="0" sz="3200" spc="-55" i="1">
                <a:latin typeface="Arial"/>
                <a:cs typeface="Arial"/>
              </a:rPr>
              <a:t> </a:t>
            </a:r>
            <a:r>
              <a:rPr dirty="0" sz="3200" spc="-320" i="1">
                <a:latin typeface="Arial"/>
                <a:cs typeface="Arial"/>
              </a:rPr>
              <a:t>be</a:t>
            </a:r>
            <a:r>
              <a:rPr dirty="0" sz="3200" spc="95" i="1">
                <a:latin typeface="Arial"/>
                <a:cs typeface="Arial"/>
              </a:rPr>
              <a:t> </a:t>
            </a:r>
            <a:r>
              <a:rPr dirty="0" sz="3200" spc="-75" i="1">
                <a:latin typeface="Arial"/>
                <a:cs typeface="Arial"/>
              </a:rPr>
              <a:t>coordination </a:t>
            </a:r>
            <a:r>
              <a:rPr dirty="0" sz="3200" i="1">
                <a:latin typeface="Arial"/>
                <a:cs typeface="Arial"/>
              </a:rPr>
              <a:t>with</a:t>
            </a:r>
            <a:r>
              <a:rPr dirty="0" sz="3200" spc="-225" i="1">
                <a:latin typeface="Arial"/>
                <a:cs typeface="Arial"/>
              </a:rPr>
              <a:t> </a:t>
            </a:r>
            <a:r>
              <a:rPr dirty="0" sz="3200" spc="-10" i="1">
                <a:latin typeface="Arial"/>
                <a:cs typeface="Arial"/>
              </a:rPr>
              <a:t>the</a:t>
            </a:r>
            <a:r>
              <a:rPr dirty="0" sz="3200" spc="-190" i="1">
                <a:latin typeface="Arial"/>
                <a:cs typeface="Arial"/>
              </a:rPr>
              <a:t> </a:t>
            </a:r>
            <a:r>
              <a:rPr dirty="0" sz="3200" spc="-210" i="1">
                <a:latin typeface="Arial"/>
                <a:cs typeface="Arial"/>
              </a:rPr>
              <a:t>company,</a:t>
            </a:r>
            <a:r>
              <a:rPr dirty="0" sz="3200" spc="-10" i="1">
                <a:latin typeface="Arial"/>
                <a:cs typeface="Arial"/>
              </a:rPr>
              <a:t> the</a:t>
            </a:r>
            <a:r>
              <a:rPr dirty="0" sz="3200" spc="-120" i="1">
                <a:latin typeface="Arial"/>
                <a:cs typeface="Arial"/>
              </a:rPr>
              <a:t> </a:t>
            </a:r>
            <a:r>
              <a:rPr dirty="0" sz="3200" spc="-195" i="1">
                <a:latin typeface="Arial"/>
                <a:cs typeface="Arial"/>
              </a:rPr>
              <a:t>sub-</a:t>
            </a:r>
            <a:r>
              <a:rPr dirty="0" sz="3200" spc="-40" i="1">
                <a:latin typeface="Arial"/>
                <a:cs typeface="Arial"/>
              </a:rPr>
              <a:t>district</a:t>
            </a:r>
            <a:r>
              <a:rPr dirty="0" sz="3200" spc="-114" i="1">
                <a:latin typeface="Arial"/>
                <a:cs typeface="Arial"/>
              </a:rPr>
              <a:t> </a:t>
            </a:r>
            <a:r>
              <a:rPr dirty="0" sz="3200" spc="-160" i="1">
                <a:latin typeface="Arial"/>
                <a:cs typeface="Arial"/>
              </a:rPr>
              <a:t>head,</a:t>
            </a:r>
            <a:r>
              <a:rPr dirty="0" sz="3200" spc="-65" i="1">
                <a:latin typeface="Arial"/>
                <a:cs typeface="Arial"/>
              </a:rPr>
              <a:t> </a:t>
            </a:r>
            <a:r>
              <a:rPr dirty="0" sz="3200" i="1">
                <a:latin typeface="Arial"/>
                <a:cs typeface="Arial"/>
              </a:rPr>
              <a:t>the</a:t>
            </a:r>
            <a:r>
              <a:rPr dirty="0" sz="3200" spc="-105" i="1">
                <a:latin typeface="Arial"/>
                <a:cs typeface="Arial"/>
              </a:rPr>
              <a:t> </a:t>
            </a:r>
            <a:r>
              <a:rPr dirty="0" sz="3200" spc="-95" i="1">
                <a:latin typeface="Arial"/>
                <a:cs typeface="Arial"/>
              </a:rPr>
              <a:t>village</a:t>
            </a:r>
            <a:r>
              <a:rPr dirty="0" sz="3200" spc="-120" i="1">
                <a:latin typeface="Arial"/>
                <a:cs typeface="Arial"/>
              </a:rPr>
              <a:t> </a:t>
            </a:r>
            <a:r>
              <a:rPr dirty="0" sz="3200" spc="-160" i="1">
                <a:latin typeface="Arial"/>
                <a:cs typeface="Arial"/>
              </a:rPr>
              <a:t>head,</a:t>
            </a:r>
            <a:r>
              <a:rPr dirty="0" sz="3200" spc="-60" i="1">
                <a:latin typeface="Arial"/>
                <a:cs typeface="Arial"/>
              </a:rPr>
              <a:t> </a:t>
            </a:r>
            <a:r>
              <a:rPr dirty="0" sz="3200" spc="-110" i="1">
                <a:latin typeface="Arial"/>
                <a:cs typeface="Arial"/>
              </a:rPr>
              <a:t>and</a:t>
            </a:r>
            <a:r>
              <a:rPr dirty="0" sz="3200" spc="-105" i="1">
                <a:latin typeface="Arial"/>
                <a:cs typeface="Arial"/>
              </a:rPr>
              <a:t> </a:t>
            </a:r>
            <a:r>
              <a:rPr dirty="0" sz="3200" spc="-25" i="1">
                <a:latin typeface="Arial"/>
                <a:cs typeface="Arial"/>
              </a:rPr>
              <a:t>the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68300" y="5211572"/>
            <a:ext cx="10906760" cy="513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18970" algn="l"/>
                <a:tab pos="3302635" algn="l"/>
                <a:tab pos="4429125" algn="l"/>
                <a:tab pos="5584825" algn="l"/>
                <a:tab pos="7375525" algn="l"/>
                <a:tab pos="8114665" algn="l"/>
                <a:tab pos="9619615" algn="l"/>
              </a:tabLst>
            </a:pPr>
            <a:r>
              <a:rPr dirty="0" sz="3200" spc="-10" i="1">
                <a:latin typeface="Arial"/>
                <a:cs typeface="Arial"/>
              </a:rPr>
              <a:t>residents</a:t>
            </a:r>
            <a:r>
              <a:rPr dirty="0" sz="3200" i="1">
                <a:latin typeface="Arial"/>
                <a:cs typeface="Arial"/>
              </a:rPr>
              <a:t>	</a:t>
            </a:r>
            <a:r>
              <a:rPr dirty="0" sz="3200" spc="-10" i="1">
                <a:latin typeface="Arial"/>
                <a:cs typeface="Arial"/>
              </a:rPr>
              <a:t>(Bani,</a:t>
            </a:r>
            <a:r>
              <a:rPr dirty="0" sz="3200" i="1">
                <a:latin typeface="Arial"/>
                <a:cs typeface="Arial"/>
              </a:rPr>
              <a:t>	</a:t>
            </a:r>
            <a:r>
              <a:rPr dirty="0" sz="3200" spc="-490" i="1">
                <a:latin typeface="Arial"/>
                <a:cs typeface="Arial"/>
              </a:rPr>
              <a:t>FGD</a:t>
            </a:r>
            <a:r>
              <a:rPr dirty="0" sz="3200" i="1">
                <a:latin typeface="Arial"/>
                <a:cs typeface="Arial"/>
              </a:rPr>
              <a:t>	</a:t>
            </a:r>
            <a:r>
              <a:rPr dirty="0" sz="3200" spc="-20" i="1">
                <a:latin typeface="Arial"/>
                <a:cs typeface="Arial"/>
              </a:rPr>
              <a:t>with</a:t>
            </a:r>
            <a:r>
              <a:rPr dirty="0" sz="3200" i="1">
                <a:latin typeface="Arial"/>
                <a:cs typeface="Arial"/>
              </a:rPr>
              <a:t>	</a:t>
            </a:r>
            <a:r>
              <a:rPr dirty="0" sz="3200" spc="-10" i="1">
                <a:latin typeface="Arial"/>
                <a:cs typeface="Arial"/>
              </a:rPr>
              <a:t>mothers</a:t>
            </a:r>
            <a:r>
              <a:rPr dirty="0" sz="3200" i="1">
                <a:latin typeface="Arial"/>
                <a:cs typeface="Arial"/>
              </a:rPr>
              <a:t>	</a:t>
            </a:r>
            <a:r>
              <a:rPr dirty="0" sz="3200" spc="-25" i="1">
                <a:latin typeface="Arial"/>
                <a:cs typeface="Arial"/>
              </a:rPr>
              <a:t>in</a:t>
            </a:r>
            <a:r>
              <a:rPr dirty="0" sz="3200" i="1">
                <a:latin typeface="Arial"/>
                <a:cs typeface="Arial"/>
              </a:rPr>
              <a:t>	</a:t>
            </a:r>
            <a:r>
              <a:rPr dirty="0" sz="3200" spc="-10" i="1">
                <a:latin typeface="Arial"/>
                <a:cs typeface="Arial"/>
              </a:rPr>
              <a:t>Family</a:t>
            </a:r>
            <a:r>
              <a:rPr dirty="0" sz="3200" i="1">
                <a:latin typeface="Arial"/>
                <a:cs typeface="Arial"/>
              </a:rPr>
              <a:t>	</a:t>
            </a:r>
            <a:r>
              <a:rPr dirty="0" sz="3200" spc="-140" i="1">
                <a:latin typeface="Arial"/>
                <a:cs typeface="Arial"/>
              </a:rPr>
              <a:t>Welfare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68300" y="5552947"/>
            <a:ext cx="2527935" cy="513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165" i="1">
                <a:latin typeface="Arial"/>
                <a:cs typeface="Arial"/>
              </a:rPr>
              <a:t>Empowerment)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327653" y="609981"/>
            <a:ext cx="5542280" cy="69659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 spc="-100"/>
              <a:t>Mother</a:t>
            </a:r>
            <a:r>
              <a:rPr dirty="0" sz="4400" spc="-290"/>
              <a:t> </a:t>
            </a:r>
            <a:r>
              <a:rPr dirty="0" sz="4400" spc="-60"/>
              <a:t>of</a:t>
            </a:r>
            <a:r>
              <a:rPr dirty="0" sz="4400" spc="-270"/>
              <a:t> </a:t>
            </a:r>
            <a:r>
              <a:rPr dirty="0" sz="4400" spc="-110"/>
              <a:t>the</a:t>
            </a:r>
            <a:r>
              <a:rPr dirty="0" sz="4400" spc="-280"/>
              <a:t> </a:t>
            </a:r>
            <a:r>
              <a:rPr dirty="0" sz="4400" spc="-345"/>
              <a:t>Black</a:t>
            </a:r>
            <a:r>
              <a:rPr dirty="0" sz="4400" spc="-290"/>
              <a:t> </a:t>
            </a:r>
            <a:r>
              <a:rPr dirty="0" sz="4400" spc="-300"/>
              <a:t>Dust</a:t>
            </a:r>
            <a:endParaRPr sz="440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ctr" marL="688340" marR="683260">
              <a:lnSpc>
                <a:spcPct val="107700"/>
              </a:lnSpc>
              <a:spcBef>
                <a:spcPts val="100"/>
              </a:spcBef>
            </a:pPr>
            <a:r>
              <a:rPr dirty="0" spc="-85"/>
              <a:t>In</a:t>
            </a:r>
            <a:r>
              <a:rPr dirty="0" spc="-105"/>
              <a:t> </a:t>
            </a:r>
            <a:r>
              <a:rPr dirty="0" spc="-120"/>
              <a:t>Lahat,</a:t>
            </a:r>
            <a:r>
              <a:rPr dirty="0" spc="-100"/>
              <a:t> </a:t>
            </a:r>
            <a:r>
              <a:rPr dirty="0" spc="-35"/>
              <a:t>the</a:t>
            </a:r>
            <a:r>
              <a:rPr dirty="0" spc="-85"/>
              <a:t> </a:t>
            </a:r>
            <a:r>
              <a:rPr dirty="0" spc="-110"/>
              <a:t>promises</a:t>
            </a:r>
            <a:r>
              <a:rPr dirty="0" spc="-90"/>
              <a:t> </a:t>
            </a:r>
            <a:r>
              <a:rPr dirty="0"/>
              <a:t>of</a:t>
            </a:r>
            <a:r>
              <a:rPr dirty="0" spc="-95"/>
              <a:t> </a:t>
            </a:r>
            <a:r>
              <a:rPr dirty="0" spc="-60"/>
              <a:t>prosperity</a:t>
            </a:r>
            <a:r>
              <a:rPr dirty="0" spc="-100"/>
              <a:t> </a:t>
            </a:r>
            <a:r>
              <a:rPr dirty="0" spc="-114"/>
              <a:t>shine</a:t>
            </a:r>
            <a:r>
              <a:rPr dirty="0" spc="-100"/>
              <a:t> </a:t>
            </a:r>
            <a:r>
              <a:rPr dirty="0" spc="-40"/>
              <a:t>bright</a:t>
            </a:r>
            <a:r>
              <a:rPr dirty="0" spc="-110"/>
              <a:t> </a:t>
            </a:r>
            <a:r>
              <a:rPr dirty="0" spc="-220"/>
              <a:t>as</a:t>
            </a:r>
            <a:r>
              <a:rPr dirty="0" spc="-85"/>
              <a:t> </a:t>
            </a:r>
            <a:r>
              <a:rPr dirty="0" spc="-60"/>
              <a:t>coal, </a:t>
            </a:r>
            <a:r>
              <a:rPr dirty="0" spc="-210"/>
              <a:t>A</a:t>
            </a:r>
            <a:r>
              <a:rPr dirty="0" spc="-110"/>
              <a:t> </a:t>
            </a:r>
            <a:r>
              <a:rPr dirty="0" spc="-65"/>
              <a:t>temporary</a:t>
            </a:r>
            <a:r>
              <a:rPr dirty="0" spc="-110"/>
              <a:t> </a:t>
            </a:r>
            <a:r>
              <a:rPr dirty="0" spc="-160"/>
              <a:t>mask</a:t>
            </a:r>
            <a:r>
              <a:rPr dirty="0" spc="-100"/>
              <a:t> </a:t>
            </a:r>
            <a:r>
              <a:rPr dirty="0"/>
              <a:t>that</a:t>
            </a:r>
            <a:r>
              <a:rPr dirty="0" spc="-110"/>
              <a:t> hides</a:t>
            </a:r>
            <a:r>
              <a:rPr dirty="0" spc="-120"/>
              <a:t> </a:t>
            </a:r>
            <a:r>
              <a:rPr dirty="0" spc="-30"/>
              <a:t>the</a:t>
            </a:r>
            <a:r>
              <a:rPr dirty="0" spc="-105"/>
              <a:t> </a:t>
            </a:r>
            <a:r>
              <a:rPr dirty="0" spc="-90"/>
              <a:t>erosion</a:t>
            </a:r>
            <a:r>
              <a:rPr dirty="0" spc="-114"/>
              <a:t> </a:t>
            </a:r>
            <a:r>
              <a:rPr dirty="0"/>
              <a:t>of</a:t>
            </a:r>
            <a:r>
              <a:rPr dirty="0" spc="-110"/>
              <a:t> </a:t>
            </a:r>
            <a:r>
              <a:rPr dirty="0" spc="-35"/>
              <a:t>the</a:t>
            </a:r>
            <a:r>
              <a:rPr dirty="0" spc="-114"/>
              <a:t> </a:t>
            </a:r>
            <a:r>
              <a:rPr dirty="0" spc="-10"/>
              <a:t>soul.</a:t>
            </a:r>
          </a:p>
          <a:p>
            <a:pPr algn="ctr">
              <a:lnSpc>
                <a:spcPct val="100000"/>
              </a:lnSpc>
              <a:spcBef>
                <a:spcPts val="204"/>
              </a:spcBef>
            </a:pPr>
            <a:r>
              <a:rPr dirty="0" spc="-105"/>
              <a:t>Where</a:t>
            </a:r>
            <a:r>
              <a:rPr dirty="0" spc="-85"/>
              <a:t> </a:t>
            </a:r>
            <a:r>
              <a:rPr dirty="0" spc="-80"/>
              <a:t>community</a:t>
            </a:r>
            <a:r>
              <a:rPr dirty="0" spc="-60"/>
              <a:t> </a:t>
            </a:r>
            <a:r>
              <a:rPr dirty="0" spc="-65"/>
              <a:t>health</a:t>
            </a:r>
            <a:r>
              <a:rPr dirty="0" spc="-90"/>
              <a:t> </a:t>
            </a:r>
            <a:r>
              <a:rPr dirty="0" spc="-120"/>
              <a:t>and</a:t>
            </a:r>
            <a:r>
              <a:rPr dirty="0" spc="-90"/>
              <a:t> </a:t>
            </a:r>
            <a:r>
              <a:rPr dirty="0" spc="-160"/>
              <a:t>agency</a:t>
            </a:r>
            <a:r>
              <a:rPr dirty="0" spc="-60"/>
              <a:t> </a:t>
            </a:r>
            <a:r>
              <a:rPr dirty="0" spc="-110"/>
              <a:t>are</a:t>
            </a:r>
            <a:r>
              <a:rPr dirty="0" spc="-85"/>
              <a:t> </a:t>
            </a:r>
            <a:r>
              <a:rPr dirty="0" spc="-80"/>
              <a:t>traded </a:t>
            </a:r>
            <a:r>
              <a:rPr dirty="0" spc="-10"/>
              <a:t>for</a:t>
            </a:r>
            <a:r>
              <a:rPr dirty="0" spc="-85"/>
              <a:t> </a:t>
            </a:r>
            <a:r>
              <a:rPr dirty="0" spc="-190"/>
              <a:t>a</a:t>
            </a:r>
            <a:r>
              <a:rPr dirty="0" spc="-85"/>
              <a:t> </a:t>
            </a:r>
            <a:r>
              <a:rPr dirty="0" spc="-10"/>
              <a:t>season,</a:t>
            </a:r>
          </a:p>
          <a:p>
            <a:pPr algn="ctr" marL="635">
              <a:lnSpc>
                <a:spcPct val="100000"/>
              </a:lnSpc>
              <a:spcBef>
                <a:spcPts val="215"/>
              </a:spcBef>
            </a:pPr>
            <a:r>
              <a:rPr dirty="0" spc="-130"/>
              <a:t>And</a:t>
            </a:r>
            <a:r>
              <a:rPr dirty="0" spc="-85"/>
              <a:t> </a:t>
            </a:r>
            <a:r>
              <a:rPr dirty="0" spc="-80"/>
              <a:t>mothers</a:t>
            </a:r>
            <a:r>
              <a:rPr dirty="0" spc="-75"/>
              <a:t> </a:t>
            </a:r>
            <a:r>
              <a:rPr dirty="0" spc="-105"/>
              <a:t>stand</a:t>
            </a:r>
            <a:r>
              <a:rPr dirty="0" spc="-85"/>
              <a:t> </a:t>
            </a:r>
            <a:r>
              <a:rPr dirty="0" spc="-220"/>
              <a:t>as</a:t>
            </a:r>
            <a:r>
              <a:rPr dirty="0" spc="-80"/>
              <a:t> </a:t>
            </a:r>
            <a:r>
              <a:rPr dirty="0" spc="-30"/>
              <a:t>frontline</a:t>
            </a:r>
            <a:r>
              <a:rPr dirty="0" spc="-75"/>
              <a:t> </a:t>
            </a:r>
            <a:r>
              <a:rPr dirty="0" spc="-125"/>
              <a:t>guards,</a:t>
            </a:r>
            <a:r>
              <a:rPr dirty="0" spc="-95"/>
              <a:t> </a:t>
            </a:r>
            <a:r>
              <a:rPr dirty="0" spc="-75"/>
              <a:t>providing</a:t>
            </a:r>
            <a:r>
              <a:rPr dirty="0" spc="-105"/>
              <a:t> </a:t>
            </a:r>
            <a:r>
              <a:rPr dirty="0" spc="-110"/>
              <a:t>every</a:t>
            </a:r>
            <a:r>
              <a:rPr dirty="0" spc="-75"/>
              <a:t> </a:t>
            </a:r>
            <a:r>
              <a:rPr dirty="0" spc="-10"/>
              <a:t>reason</a:t>
            </a:r>
          </a:p>
          <a:p>
            <a:pPr algn="ctr">
              <a:lnSpc>
                <a:spcPct val="100000"/>
              </a:lnSpc>
              <a:spcBef>
                <a:spcPts val="204"/>
              </a:spcBef>
            </a:pPr>
            <a:r>
              <a:rPr dirty="0" spc="-280"/>
              <a:t>To</a:t>
            </a:r>
            <a:r>
              <a:rPr dirty="0" spc="-90"/>
              <a:t> </a:t>
            </a:r>
            <a:r>
              <a:rPr dirty="0" spc="-25"/>
              <a:t>fight</a:t>
            </a:r>
            <a:r>
              <a:rPr dirty="0" spc="-100"/>
              <a:t> </a:t>
            </a:r>
            <a:r>
              <a:rPr dirty="0" spc="-20"/>
              <a:t>the</a:t>
            </a:r>
            <a:r>
              <a:rPr dirty="0" spc="-80"/>
              <a:t> </a:t>
            </a:r>
            <a:r>
              <a:rPr dirty="0" spc="-130"/>
              <a:t>costs,</a:t>
            </a:r>
            <a:r>
              <a:rPr dirty="0" spc="-90"/>
              <a:t> </a:t>
            </a:r>
            <a:r>
              <a:rPr dirty="0" spc="-35"/>
              <a:t>both</a:t>
            </a:r>
            <a:r>
              <a:rPr dirty="0" spc="-90"/>
              <a:t> </a:t>
            </a:r>
            <a:r>
              <a:rPr dirty="0" spc="-85"/>
              <a:t>biological</a:t>
            </a:r>
            <a:r>
              <a:rPr dirty="0" spc="-114"/>
              <a:t> </a:t>
            </a:r>
            <a:r>
              <a:rPr dirty="0" spc="-120"/>
              <a:t>and</a:t>
            </a:r>
            <a:r>
              <a:rPr dirty="0" spc="-100"/>
              <a:t> </a:t>
            </a:r>
            <a:r>
              <a:rPr dirty="0" spc="-120"/>
              <a:t>deep</a:t>
            </a:r>
            <a:r>
              <a:rPr dirty="0" spc="-90"/>
              <a:t> </a:t>
            </a:r>
            <a:r>
              <a:rPr dirty="0" spc="-20"/>
              <a:t>within</a:t>
            </a:r>
            <a:r>
              <a:rPr dirty="0" spc="-114"/>
              <a:t> </a:t>
            </a:r>
            <a:r>
              <a:rPr dirty="0" spc="-30"/>
              <a:t>the</a:t>
            </a:r>
            <a:r>
              <a:rPr dirty="0" spc="-85"/>
              <a:t> </a:t>
            </a:r>
            <a:r>
              <a:rPr dirty="0" spc="-10"/>
              <a:t>mind,</a:t>
            </a:r>
          </a:p>
          <a:p>
            <a:pPr algn="ctr">
              <a:lnSpc>
                <a:spcPct val="100000"/>
              </a:lnSpc>
              <a:spcBef>
                <a:spcPts val="204"/>
              </a:spcBef>
            </a:pPr>
            <a:r>
              <a:rPr dirty="0" spc="-145"/>
              <a:t>An</a:t>
            </a:r>
            <a:r>
              <a:rPr dirty="0" spc="-105"/>
              <a:t> </a:t>
            </a:r>
            <a:r>
              <a:rPr dirty="0" spc="-60"/>
              <a:t>industry</a:t>
            </a:r>
            <a:r>
              <a:rPr dirty="0" spc="-105"/>
              <a:t> </a:t>
            </a:r>
            <a:r>
              <a:rPr dirty="0"/>
              <a:t>that</a:t>
            </a:r>
            <a:r>
              <a:rPr dirty="0" spc="-105"/>
              <a:t> </a:t>
            </a:r>
            <a:r>
              <a:rPr dirty="0" spc="-140"/>
              <a:t>takes</a:t>
            </a:r>
            <a:r>
              <a:rPr dirty="0" spc="-95"/>
              <a:t> </a:t>
            </a:r>
            <a:r>
              <a:rPr dirty="0" spc="-30"/>
              <a:t>the</a:t>
            </a:r>
            <a:r>
              <a:rPr dirty="0" spc="-95"/>
              <a:t> </a:t>
            </a:r>
            <a:r>
              <a:rPr dirty="0" spc="-55"/>
              <a:t>wealth,</a:t>
            </a:r>
            <a:r>
              <a:rPr dirty="0" spc="-100"/>
              <a:t> </a:t>
            </a:r>
            <a:r>
              <a:rPr dirty="0" spc="-120"/>
              <a:t>and</a:t>
            </a:r>
            <a:r>
              <a:rPr dirty="0" spc="-105"/>
              <a:t> </a:t>
            </a:r>
            <a:r>
              <a:rPr dirty="0" spc="-145"/>
              <a:t>leaves</a:t>
            </a:r>
            <a:r>
              <a:rPr dirty="0" spc="-110"/>
              <a:t> </a:t>
            </a:r>
            <a:r>
              <a:rPr dirty="0" spc="-30"/>
              <a:t>the</a:t>
            </a:r>
            <a:r>
              <a:rPr dirty="0" spc="-95"/>
              <a:t> women</a:t>
            </a:r>
            <a:r>
              <a:rPr dirty="0" spc="-90"/>
              <a:t> </a:t>
            </a:r>
            <a:r>
              <a:rPr dirty="0" spc="-60"/>
              <a:t>all</a:t>
            </a:r>
            <a:r>
              <a:rPr dirty="0" spc="-105"/>
              <a:t> </a:t>
            </a:r>
            <a:r>
              <a:rPr dirty="0" spc="-10"/>
              <a:t>behind.</a:t>
            </a:r>
          </a:p>
          <a:p>
            <a:pPr algn="ctr" marL="2540">
              <a:lnSpc>
                <a:spcPct val="100000"/>
              </a:lnSpc>
              <a:spcBef>
                <a:spcPts val="215"/>
              </a:spcBef>
            </a:pPr>
            <a:r>
              <a:rPr dirty="0" spc="-170"/>
              <a:t>The</a:t>
            </a:r>
            <a:r>
              <a:rPr dirty="0" spc="-70"/>
              <a:t> </a:t>
            </a:r>
            <a:r>
              <a:rPr dirty="0" spc="-135"/>
              <a:t>cycle</a:t>
            </a:r>
            <a:r>
              <a:rPr dirty="0" spc="-75"/>
              <a:t> </a:t>
            </a:r>
            <a:r>
              <a:rPr dirty="0" spc="-55"/>
              <a:t>turns:</a:t>
            </a:r>
            <a:r>
              <a:rPr dirty="0" spc="-80"/>
              <a:t> </a:t>
            </a:r>
            <a:r>
              <a:rPr dirty="0" spc="-105"/>
              <a:t>we</a:t>
            </a:r>
            <a:r>
              <a:rPr dirty="0" spc="-60"/>
              <a:t> </a:t>
            </a:r>
            <a:r>
              <a:rPr dirty="0" spc="-95"/>
              <a:t>dig</a:t>
            </a:r>
            <a:r>
              <a:rPr dirty="0" spc="-80"/>
              <a:t> </a:t>
            </a:r>
            <a:r>
              <a:rPr dirty="0" spc="-105"/>
              <a:t>one</a:t>
            </a:r>
            <a:r>
              <a:rPr dirty="0" spc="-80"/>
              <a:t> </a:t>
            </a:r>
            <a:r>
              <a:rPr dirty="0" spc="-75"/>
              <a:t>hole</a:t>
            </a:r>
            <a:r>
              <a:rPr dirty="0" spc="-85"/>
              <a:t> </a:t>
            </a:r>
            <a:r>
              <a:rPr dirty="0" spc="-55"/>
              <a:t>just</a:t>
            </a:r>
            <a:r>
              <a:rPr dirty="0" spc="-80"/>
              <a:t> </a:t>
            </a:r>
            <a:r>
              <a:rPr dirty="0"/>
              <a:t>to</a:t>
            </a:r>
            <a:r>
              <a:rPr dirty="0" spc="-65"/>
              <a:t> </a:t>
            </a:r>
            <a:r>
              <a:rPr dirty="0"/>
              <a:t>fill</a:t>
            </a:r>
            <a:r>
              <a:rPr dirty="0" spc="-80"/>
              <a:t> </a:t>
            </a:r>
            <a:r>
              <a:rPr dirty="0" spc="-70"/>
              <a:t>another’s</a:t>
            </a:r>
            <a:r>
              <a:rPr dirty="0" spc="-80"/>
              <a:t> </a:t>
            </a:r>
            <a:r>
              <a:rPr dirty="0" spc="-10"/>
              <a:t>space,</a:t>
            </a:r>
          </a:p>
          <a:p>
            <a:pPr algn="ctr" marL="635">
              <a:lnSpc>
                <a:spcPct val="100000"/>
              </a:lnSpc>
              <a:spcBef>
                <a:spcPts val="204"/>
              </a:spcBef>
            </a:pPr>
            <a:r>
              <a:rPr dirty="0" spc="-130"/>
              <a:t>And</a:t>
            </a:r>
            <a:r>
              <a:rPr dirty="0" spc="-100"/>
              <a:t> </a:t>
            </a:r>
            <a:r>
              <a:rPr dirty="0" spc="-110"/>
              <a:t>economic</a:t>
            </a:r>
            <a:r>
              <a:rPr dirty="0" spc="-90"/>
              <a:t> </a:t>
            </a:r>
            <a:r>
              <a:rPr dirty="0" spc="-150"/>
              <a:t>gains</a:t>
            </a:r>
            <a:r>
              <a:rPr dirty="0" spc="-110"/>
              <a:t> are</a:t>
            </a:r>
            <a:r>
              <a:rPr dirty="0" spc="-100"/>
              <a:t> </a:t>
            </a:r>
            <a:r>
              <a:rPr dirty="0" spc="-70"/>
              <a:t>immediately </a:t>
            </a:r>
            <a:r>
              <a:rPr dirty="0" spc="-95"/>
              <a:t>spent</a:t>
            </a:r>
            <a:r>
              <a:rPr dirty="0" spc="-80"/>
              <a:t> </a:t>
            </a:r>
            <a:r>
              <a:rPr dirty="0" spc="-40"/>
              <a:t>in</a:t>
            </a:r>
            <a:r>
              <a:rPr dirty="0" spc="-105"/>
              <a:t> </a:t>
            </a:r>
            <a:r>
              <a:rPr dirty="0" spc="-190"/>
              <a:t>a</a:t>
            </a:r>
            <a:r>
              <a:rPr dirty="0" spc="-95"/>
              <a:t> </a:t>
            </a:r>
            <a:r>
              <a:rPr dirty="0"/>
              <a:t>futile</a:t>
            </a:r>
            <a:r>
              <a:rPr dirty="0" spc="-85"/>
              <a:t> </a:t>
            </a:r>
            <a:r>
              <a:rPr dirty="0" spc="-20"/>
              <a:t>race</a:t>
            </a:r>
          </a:p>
          <a:p>
            <a:pPr algn="ctr" marL="34290" marR="29209" indent="2540">
              <a:lnSpc>
                <a:spcPts val="2860"/>
              </a:lnSpc>
              <a:spcBef>
                <a:spcPts val="120"/>
              </a:spcBef>
            </a:pPr>
            <a:r>
              <a:rPr dirty="0" spc="-280"/>
              <a:t>To</a:t>
            </a:r>
            <a:r>
              <a:rPr dirty="0" spc="-100"/>
              <a:t> heal</a:t>
            </a:r>
            <a:r>
              <a:rPr dirty="0" spc="-110"/>
              <a:t> </a:t>
            </a:r>
            <a:r>
              <a:rPr dirty="0" spc="-35"/>
              <a:t>the</a:t>
            </a:r>
            <a:r>
              <a:rPr dirty="0" spc="-95"/>
              <a:t> </a:t>
            </a:r>
            <a:r>
              <a:rPr dirty="0" spc="-105"/>
              <a:t>wounds</a:t>
            </a:r>
            <a:r>
              <a:rPr dirty="0" spc="-114"/>
              <a:t> </a:t>
            </a:r>
            <a:r>
              <a:rPr dirty="0"/>
              <a:t>of</a:t>
            </a:r>
            <a:r>
              <a:rPr dirty="0" spc="-100"/>
              <a:t> </a:t>
            </a:r>
            <a:r>
              <a:rPr dirty="0" spc="-75"/>
              <a:t>mining's</a:t>
            </a:r>
            <a:r>
              <a:rPr dirty="0" spc="-95"/>
              <a:t> </a:t>
            </a:r>
            <a:r>
              <a:rPr dirty="0"/>
              <a:t>rot,</a:t>
            </a:r>
            <a:r>
              <a:rPr dirty="0" spc="-110"/>
              <a:t> </a:t>
            </a:r>
            <a:r>
              <a:rPr dirty="0" spc="-190"/>
              <a:t>a</a:t>
            </a:r>
            <a:r>
              <a:rPr dirty="0" spc="-110"/>
              <a:t> </a:t>
            </a:r>
            <a:r>
              <a:rPr dirty="0" spc="-160"/>
              <a:t>decay</a:t>
            </a:r>
            <a:r>
              <a:rPr dirty="0" spc="-105"/>
              <a:t> </a:t>
            </a:r>
            <a:r>
              <a:rPr dirty="0"/>
              <a:t>that</a:t>
            </a:r>
            <a:r>
              <a:rPr dirty="0" spc="-110"/>
              <a:t> </a:t>
            </a:r>
            <a:r>
              <a:rPr dirty="0" spc="-90"/>
              <a:t>must</a:t>
            </a:r>
            <a:r>
              <a:rPr dirty="0" spc="-100"/>
              <a:t> </a:t>
            </a:r>
            <a:r>
              <a:rPr dirty="0" spc="-120"/>
              <a:t>be</a:t>
            </a:r>
            <a:r>
              <a:rPr dirty="0" spc="-110"/>
              <a:t> </a:t>
            </a:r>
            <a:r>
              <a:rPr dirty="0" spc="-45"/>
              <a:t>managed. </a:t>
            </a:r>
            <a:r>
              <a:rPr dirty="0" spc="-150"/>
              <a:t>For</a:t>
            </a:r>
            <a:r>
              <a:rPr dirty="0" spc="-90"/>
              <a:t> </a:t>
            </a:r>
            <a:r>
              <a:rPr dirty="0" spc="-190"/>
              <a:t>a</a:t>
            </a:r>
            <a:r>
              <a:rPr dirty="0" spc="-90"/>
              <a:t> </a:t>
            </a:r>
            <a:r>
              <a:rPr dirty="0" spc="-55"/>
              <a:t>just</a:t>
            </a:r>
            <a:r>
              <a:rPr dirty="0" spc="-85"/>
              <a:t> </a:t>
            </a:r>
            <a:r>
              <a:rPr dirty="0" spc="-50"/>
              <a:t>transition</a:t>
            </a:r>
            <a:r>
              <a:rPr dirty="0" spc="-110"/>
              <a:t> </a:t>
            </a:r>
            <a:r>
              <a:rPr dirty="0"/>
              <a:t>to</a:t>
            </a:r>
            <a:r>
              <a:rPr dirty="0" spc="-65"/>
              <a:t> </a:t>
            </a:r>
            <a:r>
              <a:rPr dirty="0" spc="-100"/>
              <a:t>begin,</a:t>
            </a:r>
            <a:r>
              <a:rPr dirty="0" spc="-90"/>
              <a:t> </a:t>
            </a:r>
            <a:r>
              <a:rPr dirty="0" spc="-105"/>
              <a:t>we</a:t>
            </a:r>
            <a:r>
              <a:rPr dirty="0" spc="-70"/>
              <a:t> </a:t>
            </a:r>
            <a:r>
              <a:rPr dirty="0" spc="-90"/>
              <a:t>must</a:t>
            </a:r>
            <a:r>
              <a:rPr dirty="0" spc="-80"/>
              <a:t> </a:t>
            </a:r>
            <a:r>
              <a:rPr dirty="0" spc="-185"/>
              <a:t>see</a:t>
            </a:r>
            <a:r>
              <a:rPr dirty="0" spc="-65"/>
              <a:t> </a:t>
            </a:r>
            <a:r>
              <a:rPr dirty="0" spc="-55"/>
              <a:t>what</a:t>
            </a:r>
            <a:r>
              <a:rPr dirty="0" spc="-90"/>
              <a:t> </a:t>
            </a:r>
            <a:r>
              <a:rPr dirty="0" spc="-170"/>
              <a:t>has</a:t>
            </a:r>
            <a:r>
              <a:rPr dirty="0" spc="-95"/>
              <a:t> </a:t>
            </a:r>
            <a:r>
              <a:rPr dirty="0" spc="-120"/>
              <a:t>been</a:t>
            </a:r>
            <a:r>
              <a:rPr dirty="0" spc="-75"/>
              <a:t> </a:t>
            </a:r>
            <a:r>
              <a:rPr dirty="0" spc="-90"/>
              <a:t>damaged.</a:t>
            </a:r>
          </a:p>
          <a:p>
            <a:pPr algn="ctr">
              <a:lnSpc>
                <a:spcPct val="100000"/>
              </a:lnSpc>
              <a:spcBef>
                <a:spcPts val="65"/>
              </a:spcBef>
            </a:pPr>
            <a:r>
              <a:rPr dirty="0" spc="-180"/>
              <a:t>We</a:t>
            </a:r>
            <a:r>
              <a:rPr dirty="0" spc="-80"/>
              <a:t> </a:t>
            </a:r>
            <a:r>
              <a:rPr dirty="0" spc="-90"/>
              <a:t>must</a:t>
            </a:r>
            <a:r>
              <a:rPr dirty="0" spc="-85"/>
              <a:t> </a:t>
            </a:r>
            <a:r>
              <a:rPr dirty="0" spc="-114"/>
              <a:t>move</a:t>
            </a:r>
            <a:r>
              <a:rPr dirty="0" spc="-75"/>
              <a:t> </a:t>
            </a:r>
            <a:r>
              <a:rPr dirty="0" spc="-110"/>
              <a:t>past</a:t>
            </a:r>
            <a:r>
              <a:rPr dirty="0" spc="-105"/>
              <a:t> </a:t>
            </a:r>
            <a:r>
              <a:rPr dirty="0" spc="-30"/>
              <a:t>the</a:t>
            </a:r>
            <a:r>
              <a:rPr dirty="0" spc="-80"/>
              <a:t> </a:t>
            </a:r>
            <a:r>
              <a:rPr dirty="0" spc="-120"/>
              <a:t>symbols,</a:t>
            </a:r>
            <a:r>
              <a:rPr dirty="0" spc="-95"/>
              <a:t> </a:t>
            </a:r>
            <a:r>
              <a:rPr dirty="0" spc="-30"/>
              <a:t>the</a:t>
            </a:r>
            <a:r>
              <a:rPr dirty="0" spc="-80"/>
              <a:t> </a:t>
            </a:r>
            <a:r>
              <a:rPr dirty="0" spc="-100"/>
              <a:t>empty,</a:t>
            </a:r>
            <a:r>
              <a:rPr dirty="0" spc="-65"/>
              <a:t> </a:t>
            </a:r>
            <a:r>
              <a:rPr dirty="0" spc="-180"/>
              <a:t>easy</a:t>
            </a:r>
            <a:r>
              <a:rPr dirty="0" spc="-90"/>
              <a:t> </a:t>
            </a:r>
            <a:r>
              <a:rPr dirty="0" spc="-10"/>
              <a:t>gesture,</a:t>
            </a:r>
          </a:p>
          <a:p>
            <a:pPr algn="ctr" marL="223520" marR="215265">
              <a:lnSpc>
                <a:spcPts val="2860"/>
              </a:lnSpc>
              <a:spcBef>
                <a:spcPts val="85"/>
              </a:spcBef>
            </a:pPr>
            <a:r>
              <a:rPr dirty="0" spc="-130"/>
              <a:t>And</a:t>
            </a:r>
            <a:r>
              <a:rPr dirty="0" spc="-110"/>
              <a:t> </a:t>
            </a:r>
            <a:r>
              <a:rPr dirty="0" spc="-100"/>
              <a:t>hand</a:t>
            </a:r>
            <a:r>
              <a:rPr dirty="0" spc="-110"/>
              <a:t> </a:t>
            </a:r>
            <a:r>
              <a:rPr dirty="0" spc="-30"/>
              <a:t>the</a:t>
            </a:r>
            <a:r>
              <a:rPr dirty="0" spc="-80"/>
              <a:t> </a:t>
            </a:r>
            <a:r>
              <a:rPr dirty="0" spc="-70"/>
              <a:t>mothers power</a:t>
            </a:r>
            <a:r>
              <a:rPr dirty="0" spc="-90"/>
              <a:t> </a:t>
            </a:r>
            <a:r>
              <a:rPr dirty="0" spc="-120"/>
              <a:t>now,</a:t>
            </a:r>
            <a:r>
              <a:rPr dirty="0" spc="-85"/>
              <a:t> </a:t>
            </a:r>
            <a:r>
              <a:rPr dirty="0"/>
              <a:t>to</a:t>
            </a:r>
            <a:r>
              <a:rPr dirty="0" spc="-80"/>
              <a:t> </a:t>
            </a:r>
            <a:r>
              <a:rPr dirty="0" spc="-105"/>
              <a:t>guide</a:t>
            </a:r>
            <a:r>
              <a:rPr dirty="0" spc="-90"/>
              <a:t> </a:t>
            </a:r>
            <a:r>
              <a:rPr dirty="0" spc="-50"/>
              <a:t>our</a:t>
            </a:r>
            <a:r>
              <a:rPr dirty="0" spc="-90"/>
              <a:t> </a:t>
            </a:r>
            <a:r>
              <a:rPr dirty="0" spc="-95"/>
              <a:t>lands’</a:t>
            </a:r>
            <a:r>
              <a:rPr dirty="0" spc="-90"/>
              <a:t> </a:t>
            </a:r>
            <a:r>
              <a:rPr dirty="0" spc="-110"/>
              <a:t>semester, </a:t>
            </a:r>
            <a:r>
              <a:rPr dirty="0" spc="-280"/>
              <a:t>To</a:t>
            </a:r>
            <a:r>
              <a:rPr dirty="0" spc="-90"/>
              <a:t> </a:t>
            </a:r>
            <a:r>
              <a:rPr dirty="0" spc="-75"/>
              <a:t>planted</a:t>
            </a:r>
            <a:r>
              <a:rPr dirty="0" spc="-105"/>
              <a:t> </a:t>
            </a:r>
            <a:r>
              <a:rPr dirty="0" spc="-85"/>
              <a:t>trees,</a:t>
            </a:r>
            <a:r>
              <a:rPr dirty="0" spc="-90"/>
              <a:t> </a:t>
            </a:r>
            <a:r>
              <a:rPr dirty="0" spc="-95"/>
              <a:t>mandatory,</a:t>
            </a:r>
            <a:r>
              <a:rPr dirty="0" spc="-100"/>
              <a:t> </a:t>
            </a:r>
            <a:r>
              <a:rPr dirty="0" spc="-85"/>
              <a:t>where </a:t>
            </a:r>
            <a:r>
              <a:rPr dirty="0" spc="-190"/>
              <a:t>a</a:t>
            </a:r>
            <a:r>
              <a:rPr dirty="0" spc="-100"/>
              <a:t> </a:t>
            </a:r>
            <a:r>
              <a:rPr dirty="0" spc="-85"/>
              <a:t>simple</a:t>
            </a:r>
            <a:r>
              <a:rPr dirty="0" spc="-100"/>
              <a:t> </a:t>
            </a:r>
            <a:r>
              <a:rPr dirty="0" spc="-35"/>
              <a:t>fix</a:t>
            </a:r>
            <a:r>
              <a:rPr dirty="0" spc="-105"/>
              <a:t> </a:t>
            </a:r>
            <a:r>
              <a:rPr dirty="0"/>
              <a:t>won’t</a:t>
            </a:r>
            <a:r>
              <a:rPr dirty="0" spc="-100"/>
              <a:t> </a:t>
            </a:r>
            <a:r>
              <a:rPr dirty="0" spc="-10"/>
              <a:t>last.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Najmah, N. (Najmah)</dc:creator>
  <dcterms:created xsi:type="dcterms:W3CDTF">2026-07-09T18:36:43Z</dcterms:created>
  <dcterms:modified xsi:type="dcterms:W3CDTF">2026-07-09T18:36:43Z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2026-07-05T00:00:00Z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2026-07-09T00:00:00Z</vt:filetime>
  </property>
  <property fmtid="{D5CDD505-2E9C-101B-9397-08002B2CF9AE}" pid="5" name="Producer">
    <vt:lpwstr>Microsoft® PowerPoint® 2019</vt:lpwstr>
  </property>
</Properties>
</file>